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60" r:id="rId4"/>
  </p:sldMasterIdLst>
  <p:notesMasterIdLst>
    <p:notesMasterId r:id="rId14"/>
  </p:notesMasterIdLst>
  <p:handoutMasterIdLst>
    <p:handoutMasterId r:id="rId15"/>
  </p:handoutMasterIdLst>
  <p:sldIdLst>
    <p:sldId id="260" r:id="rId5"/>
    <p:sldId id="261" r:id="rId6"/>
    <p:sldId id="263" r:id="rId7"/>
    <p:sldId id="262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pos="7197" userDrawn="1">
          <p15:clr>
            <a:srgbClr val="A4A3A4"/>
          </p15:clr>
        </p15:guide>
        <p15:guide id="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062BBD-0CE6-9652-95A1-E8A1035CD92A}" v="10" dt="2024-03-12T11:04:02.2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>
        <p:guide pos="3840"/>
        <p:guide pos="7197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8604A5-D4E0-4ECE-A8D1-3C194BAA2192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359268C-A893-4555-A6C6-86056CE9DBBD}">
      <dgm:prSet phldrT="[Text]" phldr="0"/>
      <dgm:spPr/>
      <dgm:t>
        <a:bodyPr/>
        <a:lstStyle/>
        <a:p>
          <a:pPr rtl="0"/>
          <a:r>
            <a:rPr lang="en-GB" dirty="0">
              <a:latin typeface="Corbel" panose="020B0503020204020204"/>
            </a:rPr>
            <a:t>Keele Team will provide five pre-filled questionnaires of dummy data to service</a:t>
          </a:r>
          <a:endParaRPr lang="en-US" dirty="0"/>
        </a:p>
      </dgm:t>
    </dgm:pt>
    <dgm:pt modelId="{C53B5084-6B15-49F1-B12A-8F60942EF881}" type="parTrans" cxnId="{98731D34-0012-4B74-A34F-BF54F326C946}">
      <dgm:prSet/>
      <dgm:spPr/>
      <dgm:t>
        <a:bodyPr/>
        <a:lstStyle/>
        <a:p>
          <a:endParaRPr lang="en-US"/>
        </a:p>
      </dgm:t>
    </dgm:pt>
    <dgm:pt modelId="{2AF15628-1DB1-4D1A-8CFE-3D8948FB111F}" type="sibTrans" cxnId="{98731D34-0012-4B74-A34F-BF54F326C946}">
      <dgm:prSet/>
      <dgm:spPr/>
      <dgm:t>
        <a:bodyPr/>
        <a:lstStyle/>
        <a:p>
          <a:endParaRPr lang="en-US"/>
        </a:p>
      </dgm:t>
    </dgm:pt>
    <dgm:pt modelId="{33975F8B-4374-4147-AC4B-A7B586CD08F2}">
      <dgm:prSet phldrT="[Text]" phldr="0"/>
      <dgm:spPr/>
      <dgm:t>
        <a:bodyPr/>
        <a:lstStyle/>
        <a:p>
          <a:pPr rtl="0"/>
          <a:r>
            <a:rPr lang="en-US" dirty="0">
              <a:latin typeface="Corbel" panose="020B0503020204020204"/>
            </a:rPr>
            <a:t>Service to enter dummy data into their data collection system plus an additional five pre-filled questionnaires of their own.</a:t>
          </a:r>
          <a:endParaRPr lang="en-US" dirty="0"/>
        </a:p>
      </dgm:t>
    </dgm:pt>
    <dgm:pt modelId="{1BA4E295-85EE-4168-8DE3-DA4F2CDD3308}" type="parTrans" cxnId="{674D9734-0BD8-4410-95D7-327FB5A458F1}">
      <dgm:prSet/>
      <dgm:spPr/>
      <dgm:t>
        <a:bodyPr/>
        <a:lstStyle/>
        <a:p>
          <a:endParaRPr lang="en-US"/>
        </a:p>
      </dgm:t>
    </dgm:pt>
    <dgm:pt modelId="{AAD890F3-EE46-40FE-85DD-C270A724F815}" type="sibTrans" cxnId="{674D9734-0BD8-4410-95D7-327FB5A458F1}">
      <dgm:prSet/>
      <dgm:spPr/>
      <dgm:t>
        <a:bodyPr/>
        <a:lstStyle/>
        <a:p>
          <a:endParaRPr lang="en-US"/>
        </a:p>
      </dgm:t>
    </dgm:pt>
    <dgm:pt modelId="{7674E9EB-F2DD-4505-9930-6AF66D149CB2}">
      <dgm:prSet phldrT="[Text]" phldr="0"/>
      <dgm:spPr/>
      <dgm:t>
        <a:bodyPr/>
        <a:lstStyle/>
        <a:p>
          <a:pPr rtl="0"/>
          <a:r>
            <a:rPr lang="en-US" dirty="0">
              <a:latin typeface="Corbel" panose="020B0503020204020204"/>
            </a:rPr>
            <a:t>Service to upload dummy data to Keele SharePoint </a:t>
          </a:r>
          <a:endParaRPr lang="en-US" dirty="0"/>
        </a:p>
      </dgm:t>
    </dgm:pt>
    <dgm:pt modelId="{EA27446A-894E-4F59-BFC7-39F1F5EB741D}" type="parTrans" cxnId="{674199A1-D346-422F-8C7D-FEE95DB6734B}">
      <dgm:prSet/>
      <dgm:spPr/>
      <dgm:t>
        <a:bodyPr/>
        <a:lstStyle/>
        <a:p>
          <a:endParaRPr lang="en-US"/>
        </a:p>
      </dgm:t>
    </dgm:pt>
    <dgm:pt modelId="{C750FEE0-B141-4D9F-83B7-2D948DAF8DF1}" type="sibTrans" cxnId="{674199A1-D346-422F-8C7D-FEE95DB6734B}">
      <dgm:prSet/>
      <dgm:spPr/>
      <dgm:t>
        <a:bodyPr/>
        <a:lstStyle/>
        <a:p>
          <a:endParaRPr lang="en-US"/>
        </a:p>
      </dgm:t>
    </dgm:pt>
    <dgm:pt modelId="{A1923022-4467-4674-AE5F-D3C3FCF09311}">
      <dgm:prSet phldrT="[Text]" phldr="0"/>
      <dgm:spPr/>
      <dgm:t>
        <a:bodyPr/>
        <a:lstStyle/>
        <a:p>
          <a:pPr rtl="0"/>
          <a:r>
            <a:rPr lang="en-US" dirty="0">
              <a:latin typeface="Corbel" panose="020B0503020204020204"/>
            </a:rPr>
            <a:t>Keele Data Manager to check coding/format of data submission to ensure meets data requirement and feedback </a:t>
          </a:r>
          <a:endParaRPr lang="en-US" dirty="0"/>
        </a:p>
      </dgm:t>
    </dgm:pt>
    <dgm:pt modelId="{44203286-6941-4160-B545-D7D6A8B07294}" type="parTrans" cxnId="{9036CF80-99DA-4A6A-BE7B-22FB33F20E59}">
      <dgm:prSet/>
      <dgm:spPr/>
      <dgm:t>
        <a:bodyPr/>
        <a:lstStyle/>
        <a:p>
          <a:endParaRPr lang="en-US"/>
        </a:p>
      </dgm:t>
    </dgm:pt>
    <dgm:pt modelId="{F19B3C44-BE07-42E8-9C2F-2CCAE8CB01F0}" type="sibTrans" cxnId="{9036CF80-99DA-4A6A-BE7B-22FB33F20E59}">
      <dgm:prSet/>
      <dgm:spPr/>
      <dgm:t>
        <a:bodyPr/>
        <a:lstStyle/>
        <a:p>
          <a:endParaRPr lang="en-US"/>
        </a:p>
      </dgm:t>
    </dgm:pt>
    <dgm:pt modelId="{315D6753-DAE8-4396-A254-7B973AC9F72B}">
      <dgm:prSet phldrT="[Text]" phldr="0"/>
      <dgm:spPr/>
      <dgm:t>
        <a:bodyPr/>
        <a:lstStyle/>
        <a:p>
          <a:pPr rtl="0"/>
          <a:r>
            <a:rPr lang="en-US" dirty="0">
              <a:latin typeface="Corbel" panose="020B0503020204020204"/>
            </a:rPr>
            <a:t>Service makes any necessary changes and re-checked as required</a:t>
          </a:r>
          <a:endParaRPr lang="en-US" dirty="0"/>
        </a:p>
      </dgm:t>
    </dgm:pt>
    <dgm:pt modelId="{EB5CB07E-A49E-4E01-960B-288FF85E9739}" type="parTrans" cxnId="{D4B95C32-FAC9-4ABB-A8E0-0BA9A86B69FD}">
      <dgm:prSet/>
      <dgm:spPr/>
      <dgm:t>
        <a:bodyPr/>
        <a:lstStyle/>
        <a:p>
          <a:endParaRPr lang="en-US"/>
        </a:p>
      </dgm:t>
    </dgm:pt>
    <dgm:pt modelId="{3DF5DBA9-B9F7-4CB5-99A8-E3BAE4003A9D}" type="sibTrans" cxnId="{D4B95C32-FAC9-4ABB-A8E0-0BA9A86B69FD}">
      <dgm:prSet/>
      <dgm:spPr/>
      <dgm:t>
        <a:bodyPr/>
        <a:lstStyle/>
        <a:p>
          <a:endParaRPr lang="en-US"/>
        </a:p>
      </dgm:t>
    </dgm:pt>
    <dgm:pt modelId="{53905A26-0788-41C8-954F-E0B430F8C415}" type="pres">
      <dgm:prSet presAssocID="{818604A5-D4E0-4ECE-A8D1-3C194BAA2192}" presName="Name0" presStyleCnt="0">
        <dgm:presLayoutVars>
          <dgm:dir/>
          <dgm:resizeHandles val="exact"/>
        </dgm:presLayoutVars>
      </dgm:prSet>
      <dgm:spPr/>
    </dgm:pt>
    <dgm:pt modelId="{D7730308-4D3C-48BB-91C9-5DBDF75ECF33}" type="pres">
      <dgm:prSet presAssocID="{E359268C-A893-4555-A6C6-86056CE9DBBD}" presName="node" presStyleLbl="node1" presStyleIdx="0" presStyleCnt="5">
        <dgm:presLayoutVars>
          <dgm:bulletEnabled val="1"/>
        </dgm:presLayoutVars>
      </dgm:prSet>
      <dgm:spPr/>
    </dgm:pt>
    <dgm:pt modelId="{2DA439D8-20BC-4DD1-AF1E-95B0046F16F6}" type="pres">
      <dgm:prSet presAssocID="{2AF15628-1DB1-4D1A-8CFE-3D8948FB111F}" presName="sibTrans" presStyleLbl="sibTrans1D1" presStyleIdx="0" presStyleCnt="4"/>
      <dgm:spPr/>
    </dgm:pt>
    <dgm:pt modelId="{E2F0B577-0D58-4419-B2D5-76C2247304C8}" type="pres">
      <dgm:prSet presAssocID="{2AF15628-1DB1-4D1A-8CFE-3D8948FB111F}" presName="connectorText" presStyleLbl="sibTrans1D1" presStyleIdx="0" presStyleCnt="4"/>
      <dgm:spPr/>
    </dgm:pt>
    <dgm:pt modelId="{5863F264-5B25-4794-9C07-6D3A825367E2}" type="pres">
      <dgm:prSet presAssocID="{33975F8B-4374-4147-AC4B-A7B586CD08F2}" presName="node" presStyleLbl="node1" presStyleIdx="1" presStyleCnt="5">
        <dgm:presLayoutVars>
          <dgm:bulletEnabled val="1"/>
        </dgm:presLayoutVars>
      </dgm:prSet>
      <dgm:spPr/>
    </dgm:pt>
    <dgm:pt modelId="{7B02A7C5-BD27-433A-9742-74D34BA0652C}" type="pres">
      <dgm:prSet presAssocID="{AAD890F3-EE46-40FE-85DD-C270A724F815}" presName="sibTrans" presStyleLbl="sibTrans1D1" presStyleIdx="1" presStyleCnt="4"/>
      <dgm:spPr/>
    </dgm:pt>
    <dgm:pt modelId="{2AB61DA4-6E29-413F-B3CB-F3DA0A9BB281}" type="pres">
      <dgm:prSet presAssocID="{AAD890F3-EE46-40FE-85DD-C270A724F815}" presName="connectorText" presStyleLbl="sibTrans1D1" presStyleIdx="1" presStyleCnt="4"/>
      <dgm:spPr/>
    </dgm:pt>
    <dgm:pt modelId="{E1F9BE12-6F70-4FE5-AA8D-311CF3A4A3AD}" type="pres">
      <dgm:prSet presAssocID="{7674E9EB-F2DD-4505-9930-6AF66D149CB2}" presName="node" presStyleLbl="node1" presStyleIdx="2" presStyleCnt="5">
        <dgm:presLayoutVars>
          <dgm:bulletEnabled val="1"/>
        </dgm:presLayoutVars>
      </dgm:prSet>
      <dgm:spPr/>
    </dgm:pt>
    <dgm:pt modelId="{B6DAA4AE-81C2-40EA-A59E-ED0446878ACD}" type="pres">
      <dgm:prSet presAssocID="{C750FEE0-B141-4D9F-83B7-2D948DAF8DF1}" presName="sibTrans" presStyleLbl="sibTrans1D1" presStyleIdx="2" presStyleCnt="4"/>
      <dgm:spPr/>
    </dgm:pt>
    <dgm:pt modelId="{6B7A8E8A-8222-4671-86AA-AB5B12851601}" type="pres">
      <dgm:prSet presAssocID="{C750FEE0-B141-4D9F-83B7-2D948DAF8DF1}" presName="connectorText" presStyleLbl="sibTrans1D1" presStyleIdx="2" presStyleCnt="4"/>
      <dgm:spPr/>
    </dgm:pt>
    <dgm:pt modelId="{4A93BD95-2090-4BF3-B0DF-43940FC50688}" type="pres">
      <dgm:prSet presAssocID="{A1923022-4467-4674-AE5F-D3C3FCF09311}" presName="node" presStyleLbl="node1" presStyleIdx="3" presStyleCnt="5">
        <dgm:presLayoutVars>
          <dgm:bulletEnabled val="1"/>
        </dgm:presLayoutVars>
      </dgm:prSet>
      <dgm:spPr/>
    </dgm:pt>
    <dgm:pt modelId="{25EC95BA-1076-403D-8FA1-D4519269B39B}" type="pres">
      <dgm:prSet presAssocID="{F19B3C44-BE07-42E8-9C2F-2CCAE8CB01F0}" presName="sibTrans" presStyleLbl="sibTrans1D1" presStyleIdx="3" presStyleCnt="4"/>
      <dgm:spPr/>
    </dgm:pt>
    <dgm:pt modelId="{62DDF118-F4CC-4FE3-A23B-66F4D4EF4E6F}" type="pres">
      <dgm:prSet presAssocID="{F19B3C44-BE07-42E8-9C2F-2CCAE8CB01F0}" presName="connectorText" presStyleLbl="sibTrans1D1" presStyleIdx="3" presStyleCnt="4"/>
      <dgm:spPr/>
    </dgm:pt>
    <dgm:pt modelId="{C1594B02-C197-40ED-BE97-C08B69A277F9}" type="pres">
      <dgm:prSet presAssocID="{315D6753-DAE8-4396-A254-7B973AC9F72B}" presName="node" presStyleLbl="node1" presStyleIdx="4" presStyleCnt="5">
        <dgm:presLayoutVars>
          <dgm:bulletEnabled val="1"/>
        </dgm:presLayoutVars>
      </dgm:prSet>
      <dgm:spPr/>
    </dgm:pt>
  </dgm:ptLst>
  <dgm:cxnLst>
    <dgm:cxn modelId="{D4B95C32-FAC9-4ABB-A8E0-0BA9A86B69FD}" srcId="{818604A5-D4E0-4ECE-A8D1-3C194BAA2192}" destId="{315D6753-DAE8-4396-A254-7B973AC9F72B}" srcOrd="4" destOrd="0" parTransId="{EB5CB07E-A49E-4E01-960B-288FF85E9739}" sibTransId="{3DF5DBA9-B9F7-4CB5-99A8-E3BAE4003A9D}"/>
    <dgm:cxn modelId="{98731D34-0012-4B74-A34F-BF54F326C946}" srcId="{818604A5-D4E0-4ECE-A8D1-3C194BAA2192}" destId="{E359268C-A893-4555-A6C6-86056CE9DBBD}" srcOrd="0" destOrd="0" parTransId="{C53B5084-6B15-49F1-B12A-8F60942EF881}" sibTransId="{2AF15628-1DB1-4D1A-8CFE-3D8948FB111F}"/>
    <dgm:cxn modelId="{674D9734-0BD8-4410-95D7-327FB5A458F1}" srcId="{818604A5-D4E0-4ECE-A8D1-3C194BAA2192}" destId="{33975F8B-4374-4147-AC4B-A7B586CD08F2}" srcOrd="1" destOrd="0" parTransId="{1BA4E295-85EE-4168-8DE3-DA4F2CDD3308}" sibTransId="{AAD890F3-EE46-40FE-85DD-C270A724F815}"/>
    <dgm:cxn modelId="{7465C338-F528-478E-A1DE-48CAE82EE61A}" type="presOf" srcId="{A1923022-4467-4674-AE5F-D3C3FCF09311}" destId="{4A93BD95-2090-4BF3-B0DF-43940FC50688}" srcOrd="0" destOrd="0" presId="urn:microsoft.com/office/officeart/2005/8/layout/bProcess3"/>
    <dgm:cxn modelId="{0D2D4F63-7DB5-47B0-B3D6-37877C4432C0}" type="presOf" srcId="{AAD890F3-EE46-40FE-85DD-C270A724F815}" destId="{2AB61DA4-6E29-413F-B3CB-F3DA0A9BB281}" srcOrd="1" destOrd="0" presId="urn:microsoft.com/office/officeart/2005/8/layout/bProcess3"/>
    <dgm:cxn modelId="{7624596C-5B5F-4CC2-8493-F048B4E5365A}" type="presOf" srcId="{C750FEE0-B141-4D9F-83B7-2D948DAF8DF1}" destId="{B6DAA4AE-81C2-40EA-A59E-ED0446878ACD}" srcOrd="0" destOrd="0" presId="urn:microsoft.com/office/officeart/2005/8/layout/bProcess3"/>
    <dgm:cxn modelId="{91B4644E-4AC0-4B48-86F8-EFE1505D2C75}" type="presOf" srcId="{2AF15628-1DB1-4D1A-8CFE-3D8948FB111F}" destId="{2DA439D8-20BC-4DD1-AF1E-95B0046F16F6}" srcOrd="0" destOrd="0" presId="urn:microsoft.com/office/officeart/2005/8/layout/bProcess3"/>
    <dgm:cxn modelId="{27F2BE4F-8BA2-4A7C-88A2-AF8B8B358771}" type="presOf" srcId="{7674E9EB-F2DD-4505-9930-6AF66D149CB2}" destId="{E1F9BE12-6F70-4FE5-AA8D-311CF3A4A3AD}" srcOrd="0" destOrd="0" presId="urn:microsoft.com/office/officeart/2005/8/layout/bProcess3"/>
    <dgm:cxn modelId="{00224A73-320E-4B0C-A037-40BBBF90E291}" type="presOf" srcId="{F19B3C44-BE07-42E8-9C2F-2CCAE8CB01F0}" destId="{25EC95BA-1076-403D-8FA1-D4519269B39B}" srcOrd="0" destOrd="0" presId="urn:microsoft.com/office/officeart/2005/8/layout/bProcess3"/>
    <dgm:cxn modelId="{5FC99177-BDD2-4813-84DE-9C2F560A48B4}" type="presOf" srcId="{315D6753-DAE8-4396-A254-7B973AC9F72B}" destId="{C1594B02-C197-40ED-BE97-C08B69A277F9}" srcOrd="0" destOrd="0" presId="urn:microsoft.com/office/officeart/2005/8/layout/bProcess3"/>
    <dgm:cxn modelId="{9036CF80-99DA-4A6A-BE7B-22FB33F20E59}" srcId="{818604A5-D4E0-4ECE-A8D1-3C194BAA2192}" destId="{A1923022-4467-4674-AE5F-D3C3FCF09311}" srcOrd="3" destOrd="0" parTransId="{44203286-6941-4160-B545-D7D6A8B07294}" sibTransId="{F19B3C44-BE07-42E8-9C2F-2CCAE8CB01F0}"/>
    <dgm:cxn modelId="{286B3082-FE40-4E2F-845E-124E4B639B2A}" type="presOf" srcId="{E359268C-A893-4555-A6C6-86056CE9DBBD}" destId="{D7730308-4D3C-48BB-91C9-5DBDF75ECF33}" srcOrd="0" destOrd="0" presId="urn:microsoft.com/office/officeart/2005/8/layout/bProcess3"/>
    <dgm:cxn modelId="{4F150C83-542C-4315-98C9-434933D2EE79}" type="presOf" srcId="{AAD890F3-EE46-40FE-85DD-C270A724F815}" destId="{7B02A7C5-BD27-433A-9742-74D34BA0652C}" srcOrd="0" destOrd="0" presId="urn:microsoft.com/office/officeart/2005/8/layout/bProcess3"/>
    <dgm:cxn modelId="{F9E4DD90-652E-4CC1-948B-1E06957F76DC}" type="presOf" srcId="{818604A5-D4E0-4ECE-A8D1-3C194BAA2192}" destId="{53905A26-0788-41C8-954F-E0B430F8C415}" srcOrd="0" destOrd="0" presId="urn:microsoft.com/office/officeart/2005/8/layout/bProcess3"/>
    <dgm:cxn modelId="{01C8C694-0987-4AF4-95CD-903A84B13A9E}" type="presOf" srcId="{F19B3C44-BE07-42E8-9C2F-2CCAE8CB01F0}" destId="{62DDF118-F4CC-4FE3-A23B-66F4D4EF4E6F}" srcOrd="1" destOrd="0" presId="urn:microsoft.com/office/officeart/2005/8/layout/bProcess3"/>
    <dgm:cxn modelId="{674199A1-D346-422F-8C7D-FEE95DB6734B}" srcId="{818604A5-D4E0-4ECE-A8D1-3C194BAA2192}" destId="{7674E9EB-F2DD-4505-9930-6AF66D149CB2}" srcOrd="2" destOrd="0" parTransId="{EA27446A-894E-4F59-BFC7-39F1F5EB741D}" sibTransId="{C750FEE0-B141-4D9F-83B7-2D948DAF8DF1}"/>
    <dgm:cxn modelId="{164934C5-AC3A-4988-BC04-D0ABE9513C13}" type="presOf" srcId="{C750FEE0-B141-4D9F-83B7-2D948DAF8DF1}" destId="{6B7A8E8A-8222-4671-86AA-AB5B12851601}" srcOrd="1" destOrd="0" presId="urn:microsoft.com/office/officeart/2005/8/layout/bProcess3"/>
    <dgm:cxn modelId="{7D9557D0-4BB8-4DDC-BA69-2E294336B3E8}" type="presOf" srcId="{33975F8B-4374-4147-AC4B-A7B586CD08F2}" destId="{5863F264-5B25-4794-9C07-6D3A825367E2}" srcOrd="0" destOrd="0" presId="urn:microsoft.com/office/officeart/2005/8/layout/bProcess3"/>
    <dgm:cxn modelId="{144F99DB-FF1A-4922-96A3-83485EE168CB}" type="presOf" srcId="{2AF15628-1DB1-4D1A-8CFE-3D8948FB111F}" destId="{E2F0B577-0D58-4419-B2D5-76C2247304C8}" srcOrd="1" destOrd="0" presId="urn:microsoft.com/office/officeart/2005/8/layout/bProcess3"/>
    <dgm:cxn modelId="{D475D9EB-ACF2-4A6D-AE2D-A200A42A7C97}" type="presParOf" srcId="{53905A26-0788-41C8-954F-E0B430F8C415}" destId="{D7730308-4D3C-48BB-91C9-5DBDF75ECF33}" srcOrd="0" destOrd="0" presId="urn:microsoft.com/office/officeart/2005/8/layout/bProcess3"/>
    <dgm:cxn modelId="{2ECBC7D6-8393-46C3-B174-63D13A4BA261}" type="presParOf" srcId="{53905A26-0788-41C8-954F-E0B430F8C415}" destId="{2DA439D8-20BC-4DD1-AF1E-95B0046F16F6}" srcOrd="1" destOrd="0" presId="urn:microsoft.com/office/officeart/2005/8/layout/bProcess3"/>
    <dgm:cxn modelId="{6720C2CE-95A9-40F7-BA7E-3904DD93C017}" type="presParOf" srcId="{2DA439D8-20BC-4DD1-AF1E-95B0046F16F6}" destId="{E2F0B577-0D58-4419-B2D5-76C2247304C8}" srcOrd="0" destOrd="0" presId="urn:microsoft.com/office/officeart/2005/8/layout/bProcess3"/>
    <dgm:cxn modelId="{0EF98FA6-6E1F-4E13-B9B1-C956516362CC}" type="presParOf" srcId="{53905A26-0788-41C8-954F-E0B430F8C415}" destId="{5863F264-5B25-4794-9C07-6D3A825367E2}" srcOrd="2" destOrd="0" presId="urn:microsoft.com/office/officeart/2005/8/layout/bProcess3"/>
    <dgm:cxn modelId="{1CB7BE4F-D71E-4730-9F2B-701678FD8E00}" type="presParOf" srcId="{53905A26-0788-41C8-954F-E0B430F8C415}" destId="{7B02A7C5-BD27-433A-9742-74D34BA0652C}" srcOrd="3" destOrd="0" presId="urn:microsoft.com/office/officeart/2005/8/layout/bProcess3"/>
    <dgm:cxn modelId="{F2D1BA13-B87A-483E-9EF3-81C03CA48479}" type="presParOf" srcId="{7B02A7C5-BD27-433A-9742-74D34BA0652C}" destId="{2AB61DA4-6E29-413F-B3CB-F3DA0A9BB281}" srcOrd="0" destOrd="0" presId="urn:microsoft.com/office/officeart/2005/8/layout/bProcess3"/>
    <dgm:cxn modelId="{0E78BD61-96E1-407F-89A6-9375CA827FB0}" type="presParOf" srcId="{53905A26-0788-41C8-954F-E0B430F8C415}" destId="{E1F9BE12-6F70-4FE5-AA8D-311CF3A4A3AD}" srcOrd="4" destOrd="0" presId="urn:microsoft.com/office/officeart/2005/8/layout/bProcess3"/>
    <dgm:cxn modelId="{1EB41AF7-4763-4152-B3FC-B2E1E2B18A8C}" type="presParOf" srcId="{53905A26-0788-41C8-954F-E0B430F8C415}" destId="{B6DAA4AE-81C2-40EA-A59E-ED0446878ACD}" srcOrd="5" destOrd="0" presId="urn:microsoft.com/office/officeart/2005/8/layout/bProcess3"/>
    <dgm:cxn modelId="{E47728AC-9C9E-46F8-94FB-62D023FEDABE}" type="presParOf" srcId="{B6DAA4AE-81C2-40EA-A59E-ED0446878ACD}" destId="{6B7A8E8A-8222-4671-86AA-AB5B12851601}" srcOrd="0" destOrd="0" presId="urn:microsoft.com/office/officeart/2005/8/layout/bProcess3"/>
    <dgm:cxn modelId="{FC4E0165-B784-4E61-A118-94129D86F464}" type="presParOf" srcId="{53905A26-0788-41C8-954F-E0B430F8C415}" destId="{4A93BD95-2090-4BF3-B0DF-43940FC50688}" srcOrd="6" destOrd="0" presId="urn:microsoft.com/office/officeart/2005/8/layout/bProcess3"/>
    <dgm:cxn modelId="{5BE07775-FE89-4862-B87B-84AB46104407}" type="presParOf" srcId="{53905A26-0788-41C8-954F-E0B430F8C415}" destId="{25EC95BA-1076-403D-8FA1-D4519269B39B}" srcOrd="7" destOrd="0" presId="urn:microsoft.com/office/officeart/2005/8/layout/bProcess3"/>
    <dgm:cxn modelId="{60A3AB25-C963-409A-B263-8F9DDAA7F930}" type="presParOf" srcId="{25EC95BA-1076-403D-8FA1-D4519269B39B}" destId="{62DDF118-F4CC-4FE3-A23B-66F4D4EF4E6F}" srcOrd="0" destOrd="0" presId="urn:microsoft.com/office/officeart/2005/8/layout/bProcess3"/>
    <dgm:cxn modelId="{48F03655-ACD9-4D0D-A2FB-014AEC5B6FBE}" type="presParOf" srcId="{53905A26-0788-41C8-954F-E0B430F8C415}" destId="{C1594B02-C197-40ED-BE97-C08B69A277F9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A439D8-20BC-4DD1-AF1E-95B0046F16F6}">
      <dsp:nvSpPr>
        <dsp:cNvPr id="0" name=""/>
        <dsp:cNvSpPr/>
      </dsp:nvSpPr>
      <dsp:spPr>
        <a:xfrm>
          <a:off x="2810085" y="580007"/>
          <a:ext cx="44847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48479" y="45720"/>
              </a:lnTo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22348" y="623332"/>
        <a:ext cx="23953" cy="4790"/>
      </dsp:txXfrm>
    </dsp:sp>
    <dsp:sp modelId="{D7730308-4D3C-48BB-91C9-5DBDF75ECF33}">
      <dsp:nvSpPr>
        <dsp:cNvPr id="0" name=""/>
        <dsp:cNvSpPr/>
      </dsp:nvSpPr>
      <dsp:spPr>
        <a:xfrm>
          <a:off x="728930" y="841"/>
          <a:ext cx="2082955" cy="12497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Corbel" panose="020B0503020204020204"/>
            </a:rPr>
            <a:t>Keele Team will provide five pre-filled questionnaires of dummy data to service</a:t>
          </a:r>
          <a:endParaRPr lang="en-US" sz="1200" kern="1200" dirty="0"/>
        </a:p>
      </dsp:txBody>
      <dsp:txXfrm>
        <a:off x="728930" y="841"/>
        <a:ext cx="2082955" cy="1249773"/>
      </dsp:txXfrm>
    </dsp:sp>
    <dsp:sp modelId="{7B02A7C5-BD27-433A-9742-74D34BA0652C}">
      <dsp:nvSpPr>
        <dsp:cNvPr id="0" name=""/>
        <dsp:cNvSpPr/>
      </dsp:nvSpPr>
      <dsp:spPr>
        <a:xfrm>
          <a:off x="1770407" y="1248814"/>
          <a:ext cx="2562034" cy="448479"/>
        </a:xfrm>
        <a:custGeom>
          <a:avLst/>
          <a:gdLst/>
          <a:ahLst/>
          <a:cxnLst/>
          <a:rect l="0" t="0" r="0" b="0"/>
          <a:pathLst>
            <a:path>
              <a:moveTo>
                <a:pt x="2562034" y="0"/>
              </a:moveTo>
              <a:lnTo>
                <a:pt x="2562034" y="241339"/>
              </a:lnTo>
              <a:lnTo>
                <a:pt x="0" y="241339"/>
              </a:lnTo>
              <a:lnTo>
                <a:pt x="0" y="448479"/>
              </a:lnTo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86263" y="1470658"/>
        <a:ext cx="130322" cy="4790"/>
      </dsp:txXfrm>
    </dsp:sp>
    <dsp:sp modelId="{5863F264-5B25-4794-9C07-6D3A825367E2}">
      <dsp:nvSpPr>
        <dsp:cNvPr id="0" name=""/>
        <dsp:cNvSpPr/>
      </dsp:nvSpPr>
      <dsp:spPr>
        <a:xfrm>
          <a:off x="3290964" y="841"/>
          <a:ext cx="2082955" cy="12497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orbel" panose="020B0503020204020204"/>
            </a:rPr>
            <a:t>Service to enter dummy data into their data collection system plus an additional five pre-filled questionnaires of their own.</a:t>
          </a:r>
          <a:endParaRPr lang="en-US" sz="1200" kern="1200" dirty="0"/>
        </a:p>
      </dsp:txBody>
      <dsp:txXfrm>
        <a:off x="3290964" y="841"/>
        <a:ext cx="2082955" cy="1249773"/>
      </dsp:txXfrm>
    </dsp:sp>
    <dsp:sp modelId="{B6DAA4AE-81C2-40EA-A59E-ED0446878ACD}">
      <dsp:nvSpPr>
        <dsp:cNvPr id="0" name=""/>
        <dsp:cNvSpPr/>
      </dsp:nvSpPr>
      <dsp:spPr>
        <a:xfrm>
          <a:off x="2810085" y="2308860"/>
          <a:ext cx="44847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48479" y="45720"/>
              </a:lnTo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22348" y="2352185"/>
        <a:ext cx="23953" cy="4790"/>
      </dsp:txXfrm>
    </dsp:sp>
    <dsp:sp modelId="{E1F9BE12-6F70-4FE5-AA8D-311CF3A4A3AD}">
      <dsp:nvSpPr>
        <dsp:cNvPr id="0" name=""/>
        <dsp:cNvSpPr/>
      </dsp:nvSpPr>
      <dsp:spPr>
        <a:xfrm>
          <a:off x="728930" y="1729693"/>
          <a:ext cx="2082955" cy="12497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orbel" panose="020B0503020204020204"/>
            </a:rPr>
            <a:t>Service to upload dummy data to Keele SharePoint </a:t>
          </a:r>
          <a:endParaRPr lang="en-US" sz="1200" kern="1200" dirty="0"/>
        </a:p>
      </dsp:txBody>
      <dsp:txXfrm>
        <a:off x="728930" y="1729693"/>
        <a:ext cx="2082955" cy="1249773"/>
      </dsp:txXfrm>
    </dsp:sp>
    <dsp:sp modelId="{25EC95BA-1076-403D-8FA1-D4519269B39B}">
      <dsp:nvSpPr>
        <dsp:cNvPr id="0" name=""/>
        <dsp:cNvSpPr/>
      </dsp:nvSpPr>
      <dsp:spPr>
        <a:xfrm>
          <a:off x="1770407" y="2977667"/>
          <a:ext cx="2562034" cy="448479"/>
        </a:xfrm>
        <a:custGeom>
          <a:avLst/>
          <a:gdLst/>
          <a:ahLst/>
          <a:cxnLst/>
          <a:rect l="0" t="0" r="0" b="0"/>
          <a:pathLst>
            <a:path>
              <a:moveTo>
                <a:pt x="2562034" y="0"/>
              </a:moveTo>
              <a:lnTo>
                <a:pt x="2562034" y="241339"/>
              </a:lnTo>
              <a:lnTo>
                <a:pt x="0" y="241339"/>
              </a:lnTo>
              <a:lnTo>
                <a:pt x="0" y="448479"/>
              </a:lnTo>
            </a:path>
          </a:pathLst>
        </a:custGeom>
        <a:noFill/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86263" y="3199511"/>
        <a:ext cx="130322" cy="4790"/>
      </dsp:txXfrm>
    </dsp:sp>
    <dsp:sp modelId="{4A93BD95-2090-4BF3-B0DF-43940FC50688}">
      <dsp:nvSpPr>
        <dsp:cNvPr id="0" name=""/>
        <dsp:cNvSpPr/>
      </dsp:nvSpPr>
      <dsp:spPr>
        <a:xfrm>
          <a:off x="3290964" y="1729693"/>
          <a:ext cx="2082955" cy="12497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orbel" panose="020B0503020204020204"/>
            </a:rPr>
            <a:t>Keele Data Manager to check coding/format of data submission to ensure meets data requirement and feedback </a:t>
          </a:r>
          <a:endParaRPr lang="en-US" sz="1200" kern="1200" dirty="0"/>
        </a:p>
      </dsp:txBody>
      <dsp:txXfrm>
        <a:off x="3290964" y="1729693"/>
        <a:ext cx="2082955" cy="1249773"/>
      </dsp:txXfrm>
    </dsp:sp>
    <dsp:sp modelId="{C1594B02-C197-40ED-BE97-C08B69A277F9}">
      <dsp:nvSpPr>
        <dsp:cNvPr id="0" name=""/>
        <dsp:cNvSpPr/>
      </dsp:nvSpPr>
      <dsp:spPr>
        <a:xfrm>
          <a:off x="728930" y="3458546"/>
          <a:ext cx="2082955" cy="12497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Corbel" panose="020B0503020204020204"/>
            </a:rPr>
            <a:t>Service makes any necessary changes and re-checked as required</a:t>
          </a:r>
          <a:endParaRPr lang="en-US" sz="1200" kern="1200" dirty="0"/>
        </a:p>
      </dsp:txBody>
      <dsp:txXfrm>
        <a:off x="728930" y="3458546"/>
        <a:ext cx="2082955" cy="12497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7D0CCEB-DFF8-417B-A87A-90F3D790592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FFE758-9C44-40AF-9D52-A7EF39200D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ADB54-F1AF-44F8-8ED0-867524639FE1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224329-C497-4EFE-8EB2-F22CD57F395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4C25EC-D008-42CF-845E-C895CC9B32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32E2A0-273F-4DCF-AF0B-3CFADE889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7201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E5575-CAFE-4A42-A774-E4652BA723C1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9DC9BE-8102-4ADA-9C69-422E23610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949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9DC9BE-8102-4ADA-9C69-422E2361041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224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9DC9BE-8102-4ADA-9C69-422E2361041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148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2692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338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543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60639-BF2D-41F8-822B-DED03338D288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680354" y="197121"/>
            <a:ext cx="10711545" cy="1325563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/>
              <a:t>Project Timeline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74091-9EA2-47C8-AAA9-6DFE207852E4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680354" y="1786436"/>
            <a:ext cx="10711545" cy="452292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03706AB-7768-4239-93C0-28F2AC35B71A}"/>
              </a:ext>
            </a:extLst>
          </p:cNvPr>
          <p:cNvCxnSpPr/>
          <p:nvPr userDrawn="1"/>
        </p:nvCxnSpPr>
        <p:spPr>
          <a:xfrm>
            <a:off x="787583" y="1181100"/>
            <a:ext cx="288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8657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B8498729-8E0E-452C-9DE5-20C4280E68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38339" y="5310000"/>
            <a:ext cx="4536000" cy="1548000"/>
          </a:xfrm>
          <a:solidFill>
            <a:schemeClr val="bg1">
              <a:lumMod val="85000"/>
              <a:alpha val="80000"/>
            </a:schemeClr>
          </a:solidFill>
        </p:spPr>
        <p:txBody>
          <a:bodyPr lIns="288000" tIns="252000"/>
          <a:lstStyle>
            <a:lvl1pPr marL="0" indent="0">
              <a:spcBef>
                <a:spcPts val="500"/>
              </a:spcBef>
              <a:buNone/>
              <a:defRPr sz="1300" b="1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500"/>
              </a:spcBef>
              <a:buNone/>
              <a:defRPr sz="10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noProof="0"/>
              <a:t>Additional Stage Title 02</a:t>
            </a:r>
          </a:p>
          <a:p>
            <a:pPr lvl="1"/>
            <a:r>
              <a:rPr lang="en-US" noProof="0"/>
              <a:t>Lorem ipsum dolor sit amet, consectetuer adipiscing elit, sed diam nonummy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6F6ED01E-03BA-4CB7-BDDB-4A7F0B0DA4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87583" y="5310000"/>
            <a:ext cx="2778470" cy="1548000"/>
          </a:xfrm>
          <a:solidFill>
            <a:schemeClr val="bg1">
              <a:lumMod val="95000"/>
            </a:schemeClr>
          </a:solidFill>
        </p:spPr>
        <p:txBody>
          <a:bodyPr lIns="288000" tIns="252000"/>
          <a:lstStyle>
            <a:lvl1pPr marL="0" indent="0">
              <a:spcBef>
                <a:spcPts val="500"/>
              </a:spcBef>
              <a:buNone/>
              <a:defRPr sz="1300" b="1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500"/>
              </a:spcBef>
              <a:buNone/>
              <a:defRPr sz="10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noProof="0"/>
              <a:t>Additional Stage Title 01</a:t>
            </a:r>
          </a:p>
          <a:p>
            <a:pPr lvl="1"/>
            <a:r>
              <a:rPr lang="en-US" noProof="0"/>
              <a:t>Lorem ipsum dolor sit amet, consectetuer adipiscing elit, sed diam nonummy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060639-BF2D-41F8-822B-DED03338D288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680354" y="197121"/>
            <a:ext cx="10711545" cy="1325563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 noProof="0"/>
              <a:t>Project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74091-9EA2-47C8-AAA9-6DFE207852E4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680354" y="1786436"/>
            <a:ext cx="10711545" cy="330606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1C51713D-9A60-48EF-A25A-764AEDE9E67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6626" y="5310000"/>
            <a:ext cx="3103200" cy="1548000"/>
          </a:xfrm>
          <a:solidFill>
            <a:schemeClr val="bg1">
              <a:lumMod val="95000"/>
            </a:schemeClr>
          </a:solidFill>
        </p:spPr>
        <p:txBody>
          <a:bodyPr lIns="288000" tIns="252000"/>
          <a:lstStyle>
            <a:lvl1pPr marL="0" indent="0">
              <a:spcBef>
                <a:spcPts val="500"/>
              </a:spcBef>
              <a:buNone/>
              <a:defRPr sz="1300" b="1">
                <a:solidFill>
                  <a:schemeClr val="tx2"/>
                </a:solidFill>
                <a:latin typeface="+mj-lt"/>
              </a:defRPr>
            </a:lvl1pPr>
            <a:lvl2pPr marL="0" indent="0">
              <a:spcBef>
                <a:spcPts val="500"/>
              </a:spcBef>
              <a:buNone/>
              <a:defRPr sz="10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noProof="0"/>
              <a:t>Additional Stage Title 3</a:t>
            </a:r>
          </a:p>
          <a:p>
            <a:pPr lvl="1"/>
            <a:r>
              <a:rPr lang="en-US" noProof="0"/>
              <a:t>Lorem ipsum dolor sit amet, consectetuer adipiscing elit, sed diam nonummy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03706AB-7768-4239-93C0-28F2AC35B71A}"/>
              </a:ext>
            </a:extLst>
          </p:cNvPr>
          <p:cNvCxnSpPr/>
          <p:nvPr userDrawn="1"/>
        </p:nvCxnSpPr>
        <p:spPr>
          <a:xfrm>
            <a:off x="787583" y="1181100"/>
            <a:ext cx="288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1291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286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5922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926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22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98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609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287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342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60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  <p:sldLayoutId id="2147483872" r:id="rId12"/>
    <p:sldLayoutId id="21474838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fmhs.nationalmskaudit@keele.ac.uk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e/dL3RcLj7C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eele.ac.uk/media/k-web/k-research/nationalmskaudit/privacy-statement-v-1-06Apr2023.pdf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ww.keele.ac.uk/media/k-web/k-research/nationalmskaudit/dpia-v-1-06Apr2023.pdf" TargetMode="External"/><Relationship Id="rId5" Type="http://schemas.openxmlformats.org/officeDocument/2006/relationships/hyperlink" Target="https://www.keele.ac.uk/media/k-web/k-research/nationalmskaudit/consent-form-v-1-06Apr2023.pdf" TargetMode="External"/><Relationship Id="rId4" Type="http://schemas.openxmlformats.org/officeDocument/2006/relationships/hyperlink" Target="https://www.keele.ac.uk/media/k-web/k-research/nationalmskaudit/participant-information-sheet-v-1-06Apr2023.pd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eele.ac.uk/nationalmskaudit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keele.ac.uk/nationalmskaudit/clinicaltemplates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FB71362F-6305-42A2-8633-285CE3813B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11F50C1-F708-485D-B1A9-65873AB217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AF7F52A-561E-4CE4-A251-1565CF80F2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DB48365C-39E4-41C6-B96C-26408CCFA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210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86C03931-92CB-4E6A-822B-50DE06211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1562" y="246887"/>
            <a:ext cx="7314691" cy="6377939"/>
          </a:xfrm>
          <a:prstGeom prst="rect">
            <a:avLst/>
          </a:prstGeom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45D924A8-0CBC-4398-8B74-63D26D33B8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9397" y="4005950"/>
            <a:ext cx="531902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25217770-871E-441F-AD70-16C1E0D56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00" y="246888"/>
            <a:ext cx="11724640" cy="6377939"/>
          </a:xfrm>
          <a:prstGeom prst="rect">
            <a:avLst/>
          </a:pr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7FEEAA45-6306-D27D-93BC-8B8505BAB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9107" y="893398"/>
            <a:ext cx="6019601" cy="318720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5600" b="1" cap="all" dirty="0">
                <a:solidFill>
                  <a:srgbClr val="FFFFFF"/>
                </a:solidFill>
              </a:rPr>
              <a:t>National MSK Audit and Research Database 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A31D9BD-07E7-4FED-9A0B-DD9B6EC49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24730" y="728472"/>
            <a:ext cx="3443878" cy="2540508"/>
          </a:xfrm>
          <a:prstGeom prst="rect">
            <a:avLst/>
          </a:prstGeom>
          <a:solidFill>
            <a:srgbClr val="FFFFFF"/>
          </a:solidFill>
          <a:ln w="1270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72DC3B6B-D49E-0808-0A12-0892459892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52049" y="933450"/>
            <a:ext cx="1989239" cy="2130552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83F450D6-4ADD-4996-A79D-C5304C2F9A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24731" y="3589019"/>
            <a:ext cx="3443878" cy="2542032"/>
          </a:xfrm>
          <a:prstGeom prst="rect">
            <a:avLst/>
          </a:prstGeom>
          <a:solidFill>
            <a:srgbClr val="FFFFFF"/>
          </a:solidFill>
          <a:ln w="1270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2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807F09-30D9-58B9-940F-7D6718FD07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8766" y="3901806"/>
            <a:ext cx="3035808" cy="1916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271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0C4F1C3-3ADD-491F-8C66-57912A2421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D0EF52-6B2E-D072-4794-568D7F159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 dirty="0">
                <a:solidFill>
                  <a:srgbClr val="FFFFFF"/>
                </a:solidFill>
              </a:rPr>
              <a:t>Meet the Team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BF34D-751F-C1E5-2989-274449B18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081" y="873457"/>
            <a:ext cx="6020790" cy="52225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A dedicated team responsible for managing the onboarding process - </a:t>
            </a:r>
            <a:endParaRPr lang="en-US" dirty="0"/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              </a:t>
            </a:r>
          </a:p>
          <a:p>
            <a:pPr marL="0"/>
            <a:r>
              <a:rPr lang="en-US" sz="2000" dirty="0">
                <a:solidFill>
                  <a:schemeClr val="tx1"/>
                </a:solidFill>
              </a:rPr>
              <a:t>Dr Roanna Burgess                        </a:t>
            </a:r>
          </a:p>
          <a:p>
            <a:pPr marL="0"/>
            <a:r>
              <a:rPr lang="en-US" sz="2000" dirty="0">
                <a:solidFill>
                  <a:schemeClr val="tx1"/>
                </a:solidFill>
              </a:rPr>
              <a:t>Tamanda Smoke                           </a:t>
            </a:r>
          </a:p>
          <a:p>
            <a:pPr marL="0"/>
            <a:r>
              <a:rPr lang="en-US" sz="2000" dirty="0">
                <a:solidFill>
                  <a:schemeClr val="tx1"/>
                </a:solidFill>
              </a:rPr>
              <a:t>Professor Kelvin Jordan                      </a:t>
            </a:r>
          </a:p>
          <a:p>
            <a:pPr marL="0"/>
            <a:r>
              <a:rPr lang="en-US" sz="2000" dirty="0">
                <a:solidFill>
                  <a:schemeClr val="tx1"/>
                </a:solidFill>
              </a:rPr>
              <a:t>James Bailey                                    </a:t>
            </a:r>
          </a:p>
          <a:p>
            <a:pPr marL="0"/>
            <a:r>
              <a:rPr lang="en-US" sz="2000" dirty="0">
                <a:solidFill>
                  <a:schemeClr val="tx1"/>
                </a:solidFill>
              </a:rPr>
              <a:t>Alex Braybrooke                                </a:t>
            </a:r>
          </a:p>
          <a:p>
            <a:pPr marL="0"/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Please address any queries to </a:t>
            </a:r>
            <a:r>
              <a:rPr lang="en-US" sz="2000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fmhs.nationalmskaudit@keele.ac.uk</a:t>
            </a:r>
            <a:r>
              <a:rPr lang="en-US" sz="2000" dirty="0">
                <a:solidFill>
                  <a:schemeClr val="tx1"/>
                </a:solidFill>
              </a:rPr>
              <a:t>  </a:t>
            </a:r>
          </a:p>
        </p:txBody>
      </p:sp>
    </p:spTree>
    <p:extLst>
      <p:ext uri="{BB962C8B-B14F-4D97-AF65-F5344CB8AC3E}">
        <p14:creationId xmlns:p14="http://schemas.microsoft.com/office/powerpoint/2010/main" val="3029228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5DEF04E-7D27-062C-F5E6-EB284E588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54" y="197121"/>
            <a:ext cx="10711545" cy="1149003"/>
          </a:xfrm>
        </p:spPr>
        <p:txBody>
          <a:bodyPr/>
          <a:lstStyle/>
          <a:p>
            <a:r>
              <a:rPr lang="en-US" dirty="0"/>
              <a:t>Onboarding Process </a:t>
            </a:r>
          </a:p>
        </p:txBody>
      </p:sp>
      <p:sp>
        <p:nvSpPr>
          <p:cNvPr id="198" name="Arrow: Notched Right 197">
            <a:extLst>
              <a:ext uri="{FF2B5EF4-FFF2-40B4-BE49-F238E27FC236}">
                <a16:creationId xmlns:a16="http://schemas.microsoft.com/office/drawing/2014/main" id="{A4AD4BB0-B809-C8DF-3490-7BA124677BCB}"/>
              </a:ext>
            </a:extLst>
          </p:cNvPr>
          <p:cNvSpPr/>
          <p:nvPr/>
        </p:nvSpPr>
        <p:spPr>
          <a:xfrm>
            <a:off x="585439" y="1979341"/>
            <a:ext cx="1700560" cy="743414"/>
          </a:xfrm>
          <a:prstGeom prst="notchedRightArrow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Arrow: Notched Right 198">
            <a:extLst>
              <a:ext uri="{FF2B5EF4-FFF2-40B4-BE49-F238E27FC236}">
                <a16:creationId xmlns:a16="http://schemas.microsoft.com/office/drawing/2014/main" id="{C0BBECFA-FBCC-0BC3-CB11-E5AE9C1A77D6}"/>
              </a:ext>
            </a:extLst>
          </p:cNvPr>
          <p:cNvSpPr/>
          <p:nvPr/>
        </p:nvSpPr>
        <p:spPr>
          <a:xfrm>
            <a:off x="2601951" y="1979341"/>
            <a:ext cx="1700560" cy="743414"/>
          </a:xfrm>
          <a:prstGeom prst="notch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Stage 2</a:t>
            </a:r>
          </a:p>
        </p:txBody>
      </p:sp>
      <p:sp>
        <p:nvSpPr>
          <p:cNvPr id="200" name="Arrow: Notched Right 199">
            <a:extLst>
              <a:ext uri="{FF2B5EF4-FFF2-40B4-BE49-F238E27FC236}">
                <a16:creationId xmlns:a16="http://schemas.microsoft.com/office/drawing/2014/main" id="{E4784C1E-F0BD-6FE0-D96A-5C2D6C4B296B}"/>
              </a:ext>
            </a:extLst>
          </p:cNvPr>
          <p:cNvSpPr/>
          <p:nvPr/>
        </p:nvSpPr>
        <p:spPr>
          <a:xfrm>
            <a:off x="4739269" y="1979341"/>
            <a:ext cx="1700560" cy="743414"/>
          </a:xfrm>
          <a:prstGeom prst="notchedRightArrow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Arrow: Notched Right 200">
            <a:extLst>
              <a:ext uri="{FF2B5EF4-FFF2-40B4-BE49-F238E27FC236}">
                <a16:creationId xmlns:a16="http://schemas.microsoft.com/office/drawing/2014/main" id="{7EE6DAFE-29CA-AE37-F74E-35AD699A8AAA}"/>
              </a:ext>
            </a:extLst>
          </p:cNvPr>
          <p:cNvSpPr/>
          <p:nvPr/>
        </p:nvSpPr>
        <p:spPr>
          <a:xfrm>
            <a:off x="6783658" y="1979340"/>
            <a:ext cx="1700560" cy="743414"/>
          </a:xfrm>
          <a:prstGeom prst="notched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Arrow: Notched Right 201">
            <a:extLst>
              <a:ext uri="{FF2B5EF4-FFF2-40B4-BE49-F238E27FC236}">
                <a16:creationId xmlns:a16="http://schemas.microsoft.com/office/drawing/2014/main" id="{2D53EF79-4D61-E30D-B840-722857DC4EAE}"/>
              </a:ext>
            </a:extLst>
          </p:cNvPr>
          <p:cNvSpPr/>
          <p:nvPr/>
        </p:nvSpPr>
        <p:spPr>
          <a:xfrm>
            <a:off x="8763000" y="2007219"/>
            <a:ext cx="1700560" cy="743414"/>
          </a:xfrm>
          <a:prstGeom prst="notchedRightArrow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A779AF02-8CD1-1346-A94F-BE976C6B1FDC}"/>
              </a:ext>
            </a:extLst>
          </p:cNvPr>
          <p:cNvSpPr txBox="1"/>
          <p:nvPr/>
        </p:nvSpPr>
        <p:spPr>
          <a:xfrm>
            <a:off x="947853" y="2193073"/>
            <a:ext cx="91997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/>
              <a:t>Stage 1</a:t>
            </a:r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1E462741-AE75-12AE-407A-889BFBBB4CC2}"/>
              </a:ext>
            </a:extLst>
          </p:cNvPr>
          <p:cNvSpPr txBox="1"/>
          <p:nvPr/>
        </p:nvSpPr>
        <p:spPr>
          <a:xfrm>
            <a:off x="548267" y="2778513"/>
            <a:ext cx="1737732" cy="13542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100" b="1" dirty="0"/>
              <a:t>Registration of Services </a:t>
            </a:r>
          </a:p>
          <a:p>
            <a:endParaRPr lang="en-US" sz="1200" b="1" dirty="0"/>
          </a:p>
          <a:p>
            <a:r>
              <a:rPr lang="en-US" sz="1200" dirty="0"/>
              <a:t>Complete the Service Level Agreement form</a:t>
            </a:r>
          </a:p>
          <a:p>
            <a:r>
              <a:rPr lang="en-US" sz="1200" dirty="0">
                <a:latin typeface="Segoe UI"/>
                <a:cs typeface="Segoe UI"/>
                <a:hlinkClick r:id="rId3"/>
              </a:rPr>
              <a:t>https://forms.office.com/e/dL3RcLj7Cz</a:t>
            </a:r>
            <a:r>
              <a:rPr lang="en-US" sz="1200" dirty="0">
                <a:latin typeface="Segoe UI"/>
                <a:cs typeface="Segoe UI"/>
              </a:rPr>
              <a:t> </a:t>
            </a:r>
            <a:endParaRPr lang="en-US" sz="1200"/>
          </a:p>
          <a:p>
            <a:endParaRPr lang="en-US" sz="1100" b="1" dirty="0"/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3077E940-0D38-BAC6-27EA-20441B7A9B0D}"/>
              </a:ext>
            </a:extLst>
          </p:cNvPr>
          <p:cNvSpPr txBox="1"/>
          <p:nvPr/>
        </p:nvSpPr>
        <p:spPr>
          <a:xfrm>
            <a:off x="743415" y="1421780"/>
            <a:ext cx="1700559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 dirty="0"/>
              <a:t>You are here</a:t>
            </a: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CA4A07CA-548C-0B50-E72A-B7EEEFF31C72}"/>
              </a:ext>
            </a:extLst>
          </p:cNvPr>
          <p:cNvSpPr txBox="1"/>
          <p:nvPr/>
        </p:nvSpPr>
        <p:spPr>
          <a:xfrm>
            <a:off x="2612695" y="2754700"/>
            <a:ext cx="1996475" cy="39703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dirty="0"/>
              <a:t>Governance sign off </a:t>
            </a:r>
          </a:p>
          <a:p>
            <a:endParaRPr lang="en-US" sz="1200" b="1" dirty="0"/>
          </a:p>
          <a:p>
            <a:r>
              <a:rPr lang="en-US" sz="1200" dirty="0"/>
              <a:t>Review the following documents - </a:t>
            </a:r>
          </a:p>
          <a:p>
            <a:endParaRPr lang="en-US" sz="1200" dirty="0"/>
          </a:p>
          <a:p>
            <a:pPr marL="171450" indent="-171450">
              <a:buFont typeface="Arial"/>
              <a:buChar char="•"/>
            </a:pPr>
            <a:r>
              <a:rPr lang="en-US" sz="1200" dirty="0"/>
              <a:t>DPIA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/>
              <a:t>Data Sharing Agreement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/>
              <a:t>Privacy Statement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/>
              <a:t>Consent Form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/>
              <a:t>Patient Information Leaflet </a:t>
            </a:r>
          </a:p>
          <a:p>
            <a:pPr marL="171450" indent="-171450">
              <a:buFont typeface="Arial"/>
              <a:buChar char="•"/>
            </a:pPr>
            <a:endParaRPr lang="en-US" sz="1200" b="1" dirty="0"/>
          </a:p>
          <a:p>
            <a:pPr marL="171450" indent="-171450">
              <a:buFont typeface="Arial"/>
              <a:buChar char="•"/>
            </a:pPr>
            <a:r>
              <a:rPr lang="en-US" sz="1200" b="1" dirty="0"/>
              <a:t>Sign off required from</a:t>
            </a:r>
            <a:endParaRPr lang="en-US" sz="1200" dirty="0"/>
          </a:p>
          <a:p>
            <a:pPr marL="171450" indent="-171450">
              <a:buFont typeface="Arial"/>
              <a:buChar char="•"/>
            </a:pPr>
            <a:r>
              <a:rPr lang="en-US" sz="1200" dirty="0"/>
              <a:t>Service Lead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/>
              <a:t>R&amp;D Lead 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/>
              <a:t>Data Manager/Informatics lead</a:t>
            </a:r>
          </a:p>
          <a:p>
            <a:pPr marL="171450" indent="-171450">
              <a:buFont typeface="Arial"/>
              <a:buChar char="•"/>
            </a:pPr>
            <a:endParaRPr lang="en-US" sz="1200" dirty="0"/>
          </a:p>
          <a:p>
            <a:endParaRPr lang="en-US" sz="1200" dirty="0"/>
          </a:p>
          <a:p>
            <a:pPr marL="171450" indent="-171450">
              <a:buFont typeface="Arial"/>
              <a:buChar char="•"/>
            </a:pPr>
            <a:endParaRPr lang="en-US" sz="1200" dirty="0"/>
          </a:p>
          <a:p>
            <a:pPr marL="171450" indent="-171450">
              <a:buFont typeface="Arial"/>
              <a:buChar char="•"/>
            </a:pPr>
            <a:endParaRPr lang="en-US" sz="1200" dirty="0"/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0BEEF26C-7241-165F-8D90-2804EC933D93}"/>
              </a:ext>
            </a:extLst>
          </p:cNvPr>
          <p:cNvSpPr txBox="1"/>
          <p:nvPr/>
        </p:nvSpPr>
        <p:spPr>
          <a:xfrm>
            <a:off x="4813611" y="2778512"/>
            <a:ext cx="1431072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dirty="0"/>
              <a:t>Data Alignment </a:t>
            </a:r>
          </a:p>
          <a:p>
            <a:endParaRPr lang="en-US" sz="1200" b="1" dirty="0"/>
          </a:p>
          <a:p>
            <a:pPr marL="171450" indent="-171450">
              <a:buFont typeface="Arial"/>
              <a:buChar char="•"/>
            </a:pPr>
            <a:r>
              <a:rPr lang="en-US" sz="1200" dirty="0"/>
              <a:t>Embedding patient survey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/>
              <a:t>Embedding FCP template (FCP services only)</a:t>
            </a:r>
          </a:p>
          <a:p>
            <a:pPr marL="171450" indent="-171450">
              <a:buFont typeface="Arial"/>
              <a:buChar char="•"/>
            </a:pPr>
            <a:endParaRPr lang="en-US" sz="1200" b="1" dirty="0"/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75B15628-0576-2869-9F22-03BDCE4EC556}"/>
              </a:ext>
            </a:extLst>
          </p:cNvPr>
          <p:cNvSpPr txBox="1"/>
          <p:nvPr/>
        </p:nvSpPr>
        <p:spPr>
          <a:xfrm>
            <a:off x="5101683" y="2193073"/>
            <a:ext cx="1142999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/>
              <a:t>Stage 3 </a:t>
            </a:r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7CEE58A7-06DD-18CA-6FFD-E2BF9ED8D78B}"/>
              </a:ext>
            </a:extLst>
          </p:cNvPr>
          <p:cNvSpPr txBox="1"/>
          <p:nvPr/>
        </p:nvSpPr>
        <p:spPr>
          <a:xfrm>
            <a:off x="7211120" y="2239536"/>
            <a:ext cx="1059366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/>
              <a:t>Stage 4 </a:t>
            </a: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CA177890-BB08-117F-19D8-93AEBEEE5F4B}"/>
              </a:ext>
            </a:extLst>
          </p:cNvPr>
          <p:cNvSpPr txBox="1"/>
          <p:nvPr/>
        </p:nvSpPr>
        <p:spPr>
          <a:xfrm>
            <a:off x="6941633" y="2778513"/>
            <a:ext cx="1366025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dirty="0"/>
              <a:t>Data Validation 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5EB26D28-2B3E-F2E8-2FCD-30A7B119B7E3}"/>
              </a:ext>
            </a:extLst>
          </p:cNvPr>
          <p:cNvSpPr txBox="1"/>
          <p:nvPr/>
        </p:nvSpPr>
        <p:spPr>
          <a:xfrm>
            <a:off x="9125415" y="2239537"/>
            <a:ext cx="947852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/>
              <a:t>Stage 5 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3132C9D1-9F94-FB71-A802-DA118F234BAA}"/>
              </a:ext>
            </a:extLst>
          </p:cNvPr>
          <p:cNvSpPr txBox="1"/>
          <p:nvPr/>
        </p:nvSpPr>
        <p:spPr>
          <a:xfrm>
            <a:off x="6941634" y="3178097"/>
            <a:ext cx="1589048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/>
              <a:t>Our expert team will validate the data and work with you to ensure accuracy and to address any questions or concerns </a:t>
            </a: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A7843D9D-B677-A1C3-D1A0-8638BCA986D8}"/>
              </a:ext>
            </a:extLst>
          </p:cNvPr>
          <p:cNvSpPr txBox="1"/>
          <p:nvPr/>
        </p:nvSpPr>
        <p:spPr>
          <a:xfrm>
            <a:off x="8883805" y="2778512"/>
            <a:ext cx="1700559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dirty="0"/>
              <a:t>Data Submission 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086CC2FA-15A7-EF49-12F9-125159F35846}"/>
              </a:ext>
            </a:extLst>
          </p:cNvPr>
          <p:cNvSpPr txBox="1"/>
          <p:nvPr/>
        </p:nvSpPr>
        <p:spPr>
          <a:xfrm>
            <a:off x="8939560" y="3196682"/>
            <a:ext cx="1496121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/>
              <a:t>Agree a date for your first formal start and then initial data submission to the research database</a:t>
            </a:r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108541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E73C2D1-0307-17F8-169C-98296D23F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Stage 2 - Governance </a:t>
            </a:r>
            <a:endParaRPr lang="en-US" dirty="0"/>
          </a:p>
        </p:txBody>
      </p:sp>
      <p:pic>
        <p:nvPicPr>
          <p:cNvPr id="7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3CA36FCA-5C41-6D67-9268-8CBF4C0A66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67901" y="482264"/>
            <a:ext cx="5568593" cy="1996515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BEE3CE6-DD09-B4AE-4330-5490BFFF8DD5}"/>
              </a:ext>
            </a:extLst>
          </p:cNvPr>
          <p:cNvSpPr txBox="1"/>
          <p:nvPr/>
        </p:nvSpPr>
        <p:spPr>
          <a:xfrm rot="10800000" flipV="1">
            <a:off x="340757" y="2530150"/>
            <a:ext cx="6560634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cs typeface="Calibri Light"/>
              </a:rPr>
              <a:t>Privacy Statement </a:t>
            </a:r>
            <a:endParaRPr lang="en-US" b="1" dirty="0">
              <a:ea typeface="+mn-lt"/>
              <a:cs typeface="+mn-lt"/>
            </a:endParaRPr>
          </a:p>
          <a:p>
            <a:r>
              <a:rPr lang="en-US" dirty="0">
                <a:solidFill>
                  <a:schemeClr val="accent1"/>
                </a:solidFill>
                <a:ea typeface="+mn-lt"/>
                <a:cs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https://www.keele.ac.uk/media/k-web/k-research/nationalmskaudit/privacy-statement-v-1-06Apr2023.pdf</a:t>
            </a:r>
            <a:r>
              <a:rPr lang="en-US" dirty="0">
                <a:solidFill>
                  <a:schemeClr val="accent1"/>
                </a:solidFill>
                <a:ea typeface="+mn-lt"/>
                <a:cs typeface="+mn-lt"/>
              </a:rPr>
              <a:t> </a:t>
            </a:r>
            <a:endParaRPr lang="en-US" dirty="0">
              <a:solidFill>
                <a:schemeClr val="accent1"/>
              </a:solidFill>
              <a:cs typeface="Calibri Ligh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18D698-FE95-C875-4AA7-CB583DC86003}"/>
              </a:ext>
            </a:extLst>
          </p:cNvPr>
          <p:cNvSpPr txBox="1"/>
          <p:nvPr/>
        </p:nvSpPr>
        <p:spPr>
          <a:xfrm>
            <a:off x="340757" y="3651397"/>
            <a:ext cx="7573534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cs typeface="Calibri Light"/>
              </a:rPr>
              <a:t>Participant Information Leaflet  </a:t>
            </a:r>
            <a:r>
              <a:rPr lang="en-US" dirty="0">
                <a:cs typeface="Calibri Light"/>
              </a:rPr>
              <a:t>    </a:t>
            </a:r>
            <a:endParaRPr lang="en-US" dirty="0">
              <a:ea typeface="+mn-lt"/>
              <a:cs typeface="+mn-lt"/>
            </a:endParaRPr>
          </a:p>
          <a:p>
            <a:r>
              <a:rPr lang="en-US" dirty="0">
                <a:solidFill>
                  <a:schemeClr val="accent1"/>
                </a:solidFill>
                <a:ea typeface="+mn-lt"/>
                <a:cs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https://www.keele.ac.uk/media/k-web/k-research/nationalmskaudit/participant-information-sheet-v-1-06Apr2023.pdf</a:t>
            </a:r>
            <a:endParaRPr lang="en-US" dirty="0">
              <a:solidFill>
                <a:schemeClr val="accent1"/>
              </a:solidFill>
              <a:ea typeface="+mn-lt"/>
              <a:cs typeface="+mn-lt"/>
            </a:endParaRPr>
          </a:p>
          <a:p>
            <a:endParaRPr lang="en-US" dirty="0">
              <a:cs typeface="Calibri Ligh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63DB13B-ABB2-E5C0-7828-3944503A867E}"/>
              </a:ext>
            </a:extLst>
          </p:cNvPr>
          <p:cNvSpPr txBox="1"/>
          <p:nvPr/>
        </p:nvSpPr>
        <p:spPr>
          <a:xfrm>
            <a:off x="340757" y="4726476"/>
            <a:ext cx="7303213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cs typeface="Calibri Light"/>
              </a:rPr>
              <a:t>Consent Form</a:t>
            </a:r>
          </a:p>
          <a:p>
            <a:r>
              <a:rPr lang="en-US" b="1" dirty="0">
                <a:cs typeface="Calibri Light"/>
              </a:rPr>
              <a:t> </a:t>
            </a:r>
            <a:r>
              <a:rPr lang="en-GB" dirty="0">
                <a:solidFill>
                  <a:schemeClr val="accent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consent-form-v-1-06Apr2023.pdf (keele.ac.uk)</a:t>
            </a:r>
            <a:endParaRPr lang="en-US" b="1" dirty="0">
              <a:solidFill>
                <a:schemeClr val="accent1"/>
              </a:solidFill>
              <a:cs typeface="Calibri Ligh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BF63A0-EAFF-C2BE-9842-7D91C30E154C}"/>
              </a:ext>
            </a:extLst>
          </p:cNvPr>
          <p:cNvSpPr txBox="1"/>
          <p:nvPr/>
        </p:nvSpPr>
        <p:spPr>
          <a:xfrm>
            <a:off x="340757" y="5524558"/>
            <a:ext cx="760506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/>
              <a:t>DPIA</a:t>
            </a:r>
          </a:p>
          <a:p>
            <a:r>
              <a:rPr lang="en-US" b="1" dirty="0"/>
              <a:t> </a:t>
            </a:r>
            <a:r>
              <a:rPr lang="en-GB" dirty="0">
                <a:solidFill>
                  <a:schemeClr val="accent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dpia-v-1-06Apr2023.pdf (keele.ac.uk)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599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809C0BCD-BEE9-423F-A51C-BCCD8E5EAA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998D094-42B2-42BA-AA14-E8FBE073A5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465D64B-59F4-4BDC-B833-A17EF1E04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3FED537-3AF1-4C36-9904-77B6A54D2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78660" y="5462458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AF7A8389-B6D5-8CB0-EA3F-D21F8E563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980" y="4208424"/>
            <a:ext cx="9966960" cy="132588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6600" b="1" cap="all" dirty="0">
                <a:solidFill>
                  <a:srgbClr val="FFFFFF"/>
                </a:solidFill>
              </a:rPr>
              <a:t>Stage 3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F953494F-71D0-84AF-BF88-9992274DA7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1" b="26489"/>
          <a:stretch/>
        </p:blipFill>
        <p:spPr>
          <a:xfrm>
            <a:off x="243840" y="256540"/>
            <a:ext cx="11704320" cy="376427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9887D04-5EEC-6B51-6DB1-0138F3DCBDD7}"/>
              </a:ext>
            </a:extLst>
          </p:cNvPr>
          <p:cNvSpPr txBox="1"/>
          <p:nvPr/>
        </p:nvSpPr>
        <p:spPr>
          <a:xfrm>
            <a:off x="761999" y="5618252"/>
            <a:ext cx="10777591" cy="14773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Data Dictionary available at www.keele.ac.uk/nationalmskaudit</a:t>
            </a:r>
            <a:r>
              <a:rPr lang="en-GB" dirty="0"/>
              <a:t>                 </a:t>
            </a:r>
            <a:endParaRPr lang="en-US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         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3642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00C4F1C3-3ADD-491F-8C66-57912A2421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10DD28A-74F1-B452-12DE-DBA128F13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>
                <a:solidFill>
                  <a:srgbClr val="FFFFFF"/>
                </a:solidFill>
              </a:rPr>
              <a:t>FCP Template </a:t>
            </a:r>
          </a:p>
        </p:txBody>
      </p:sp>
      <p:pic>
        <p:nvPicPr>
          <p:cNvPr id="9" name="Content Placeholder 8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BBF7D3C-60DF-0985-21CD-BDEA3E8717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009559" y="722127"/>
            <a:ext cx="6019800" cy="48056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B1F24E3-5281-718C-D8E3-618DFFA6C248}"/>
              </a:ext>
            </a:extLst>
          </p:cNvPr>
          <p:cNvSpPr txBox="1"/>
          <p:nvPr/>
        </p:nvSpPr>
        <p:spPr>
          <a:xfrm>
            <a:off x="4712499" y="5928933"/>
            <a:ext cx="7243281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dirty="0">
                <a:solidFill>
                  <a:schemeClr val="accent1"/>
                </a:solidFill>
                <a:ea typeface="+mn-lt"/>
                <a:cs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Clinical templates - Keele University </a:t>
            </a:r>
            <a:endParaRPr lang="en-US">
              <a:solidFill>
                <a:schemeClr val="accent1"/>
              </a:solidFill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399417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DFDB9-1B8A-AC07-8E7D-1B3035435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Stage 4 – Data Validation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03B5B2-8FC1-F868-8C2A-94AB73F825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pPr marL="45720" indent="0">
              <a:buNone/>
            </a:pPr>
            <a:endParaRPr lang="en-GB" dirty="0"/>
          </a:p>
        </p:txBody>
      </p:sp>
      <p:sp>
        <p:nvSpPr>
          <p:cNvPr id="649" name="TextBox 648">
            <a:extLst>
              <a:ext uri="{FF2B5EF4-FFF2-40B4-BE49-F238E27FC236}">
                <a16:creationId xmlns:a16="http://schemas.microsoft.com/office/drawing/2014/main" id="{AFC44E51-EB77-A243-DE32-663F21C3AC44}"/>
              </a:ext>
            </a:extLst>
          </p:cNvPr>
          <p:cNvSpPr txBox="1"/>
          <p:nvPr/>
        </p:nvSpPr>
        <p:spPr>
          <a:xfrm>
            <a:off x="1894561" y="2207712"/>
            <a:ext cx="1941534" cy="115865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graphicFrame>
        <p:nvGraphicFramePr>
          <p:cNvPr id="841" name="Diagram 841">
            <a:extLst>
              <a:ext uri="{FF2B5EF4-FFF2-40B4-BE49-F238E27FC236}">
                <a16:creationId xmlns:a16="http://schemas.microsoft.com/office/drawing/2014/main" id="{DF542201-4627-B50D-F9C0-FCF5D4A50F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8992333"/>
              </p:ext>
            </p:extLst>
          </p:nvPr>
        </p:nvGraphicFramePr>
        <p:xfrm>
          <a:off x="3020602" y="1600199"/>
          <a:ext cx="6102850" cy="47091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76" name="Arrow: Right 1175">
            <a:extLst>
              <a:ext uri="{FF2B5EF4-FFF2-40B4-BE49-F238E27FC236}">
                <a16:creationId xmlns:a16="http://schemas.microsoft.com/office/drawing/2014/main" id="{ED4B4C29-762F-9946-1C24-3DBC3086D4AF}"/>
              </a:ext>
            </a:extLst>
          </p:cNvPr>
          <p:cNvSpPr/>
          <p:nvPr/>
        </p:nvSpPr>
        <p:spPr>
          <a:xfrm>
            <a:off x="6132534" y="5019451"/>
            <a:ext cx="3893506" cy="136742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7" name="TextBox 1176">
            <a:extLst>
              <a:ext uri="{FF2B5EF4-FFF2-40B4-BE49-F238E27FC236}">
                <a16:creationId xmlns:a16="http://schemas.microsoft.com/office/drawing/2014/main" id="{D6C3BEE4-5AC9-69A5-5121-8FF1D1F87BC3}"/>
              </a:ext>
            </a:extLst>
          </p:cNvPr>
          <p:cNvSpPr txBox="1"/>
          <p:nvPr/>
        </p:nvSpPr>
        <p:spPr>
          <a:xfrm>
            <a:off x="6631130" y="5378621"/>
            <a:ext cx="2943616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Proceed to Stage 5 – Data Submission </a:t>
            </a:r>
          </a:p>
        </p:txBody>
      </p:sp>
    </p:spTree>
    <p:extLst>
      <p:ext uri="{BB962C8B-B14F-4D97-AF65-F5344CB8AC3E}">
        <p14:creationId xmlns:p14="http://schemas.microsoft.com/office/powerpoint/2010/main" val="364479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79CBD3C9-4E66-426D-948E-7CF477810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DB95FCF-AD96-482F-9FB8-CD95725E6E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4EEEC00-AD80-4734-BEE6-04CBDEC830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C6896D1-BFB1-4C84-82DD-31073BED3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78660" y="5462458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1238BA1-C942-53CA-4B2A-66CE15EBB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980" y="4206240"/>
            <a:ext cx="9966960" cy="132588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5600" b="1" cap="all">
                <a:solidFill>
                  <a:srgbClr val="FFFFFF"/>
                </a:solidFill>
              </a:rPr>
              <a:t>Stage 5 – Data Submission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A2FDFB1-2B6D-49EB-B6C0-FA923806E0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1"/>
            <a:ext cx="11722100" cy="3964584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Content Placeholder 6" descr="Document">
            <a:extLst>
              <a:ext uri="{FF2B5EF4-FFF2-40B4-BE49-F238E27FC236}">
                <a16:creationId xmlns:a16="http://schemas.microsoft.com/office/drawing/2014/main" id="{08AF5889-3128-E387-DC9B-39337EAC79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78531" y="728472"/>
            <a:ext cx="3027316" cy="302731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91E6784-5FB5-29FF-87D6-ABE59C4ECD9A}"/>
              </a:ext>
            </a:extLst>
          </p:cNvPr>
          <p:cNvSpPr txBox="1"/>
          <p:nvPr/>
        </p:nvSpPr>
        <p:spPr>
          <a:xfrm>
            <a:off x="616063" y="5753784"/>
            <a:ext cx="109522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When governance, data alignment &amp; validation is complete,  you will be able to progress to Stage 5, where dates will be agreed for your 6-monthly submission/data uploads to the </a:t>
            </a:r>
            <a:r>
              <a:rPr lang="en-GB" dirty="0" err="1">
                <a:solidFill>
                  <a:schemeClr val="bg1"/>
                </a:solidFill>
              </a:rPr>
              <a:t>Keele</a:t>
            </a:r>
            <a:r>
              <a:rPr lang="en-GB" dirty="0">
                <a:solidFill>
                  <a:schemeClr val="bg1"/>
                </a:solidFill>
              </a:rPr>
              <a:t> shared space.  </a:t>
            </a:r>
          </a:p>
        </p:txBody>
      </p:sp>
    </p:spTree>
    <p:extLst>
      <p:ext uri="{BB962C8B-B14F-4D97-AF65-F5344CB8AC3E}">
        <p14:creationId xmlns:p14="http://schemas.microsoft.com/office/powerpoint/2010/main" val="2920060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79CBD3C9-4E66-426D-948E-7CF477810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DB95FCF-AD96-482F-9FB8-CD95725E6E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4EEEC00-AD80-4734-BEE6-04CBDEC830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C6896D1-BFB1-4C84-82DD-31073BED3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78660" y="5462458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3300A26F-98D5-E30E-BCB9-8D1030997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980" y="4208424"/>
            <a:ext cx="9966960" cy="132588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4600" b="1" cap="all" dirty="0">
                <a:solidFill>
                  <a:srgbClr val="FFFFFF"/>
                </a:solidFill>
              </a:rPr>
              <a:t>You are Ready to Get Started!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A2FDFB1-2B6D-49EB-B6C0-FA923806E0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1"/>
            <a:ext cx="11722100" cy="3964584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Graphic 6" descr="Crawl">
            <a:extLst>
              <a:ext uri="{FF2B5EF4-FFF2-40B4-BE49-F238E27FC236}">
                <a16:creationId xmlns:a16="http://schemas.microsoft.com/office/drawing/2014/main" id="{7EBD088F-30C7-DBB0-4A6A-C21CBCAD1C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78531" y="728472"/>
            <a:ext cx="3027316" cy="302731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E914FF-CFFF-CFB8-82F6-A7BE79089AE3}"/>
              </a:ext>
            </a:extLst>
          </p:cNvPr>
          <p:cNvSpPr txBox="1"/>
          <p:nvPr/>
        </p:nvSpPr>
        <p:spPr>
          <a:xfrm>
            <a:off x="750013" y="5928189"/>
            <a:ext cx="10746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Keep in touch, help us improve, and feedback through our  Community of Practice</a:t>
            </a:r>
          </a:p>
        </p:txBody>
      </p:sp>
    </p:spTree>
    <p:extLst>
      <p:ext uri="{BB962C8B-B14F-4D97-AF65-F5344CB8AC3E}">
        <p14:creationId xmlns:p14="http://schemas.microsoft.com/office/powerpoint/2010/main" val="3509920360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94E842B23C1D4FAABD98810C97B30B" ma:contentTypeVersion="12" ma:contentTypeDescription="Create a new document." ma:contentTypeScope="" ma:versionID="1b8b0fb9cf2bb02ac92f81114682c808">
  <xsd:schema xmlns:xsd="http://www.w3.org/2001/XMLSchema" xmlns:xs="http://www.w3.org/2001/XMLSchema" xmlns:p="http://schemas.microsoft.com/office/2006/metadata/properties" xmlns:ns2="8dd26ac8-2c93-44e6-920d-f34d8cf7443e" xmlns:ns3="a482cc35-1b71-4cbb-a4c8-4d89ce08d48b" targetNamespace="http://schemas.microsoft.com/office/2006/metadata/properties" ma:root="true" ma:fieldsID="eca7f2078b9a22b92013035acd43713c" ns2:_="" ns3:_="">
    <xsd:import namespace="8dd26ac8-2c93-44e6-920d-f34d8cf7443e"/>
    <xsd:import namespace="a482cc35-1b71-4cbb-a4c8-4d89ce08d4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d26ac8-2c93-44e6-920d-f34d8cf744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82cc35-1b71-4cbb-a4c8-4d89ce08d48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8dd26ac8-2c93-44e6-920d-f34d8cf7443e" xsi:nil="true"/>
  </documentManagement>
</p:properties>
</file>

<file path=customXml/itemProps1.xml><?xml version="1.0" encoding="utf-8"?>
<ds:datastoreItem xmlns:ds="http://schemas.openxmlformats.org/officeDocument/2006/customXml" ds:itemID="{18872981-8B8F-4FEC-BD6E-0794D6F626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d26ac8-2c93-44e6-920d-f34d8cf7443e"/>
    <ds:schemaRef ds:uri="a482cc35-1b71-4cbb-a4c8-4d89ce08d4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3B6EBAF-D3F1-4C38-B9E9-9D4DBDA139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A6599C0-B0B6-415D-9B63-E273EEA0EBF7}">
  <ds:schemaRefs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a482cc35-1b71-4cbb-a4c8-4d89ce08d48b"/>
    <ds:schemaRef ds:uri="8dd26ac8-2c93-44e6-920d-f34d8cf7443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106</TotalTime>
  <Words>404</Words>
  <Application>Microsoft Office PowerPoint</Application>
  <PresentationFormat>Widescreen</PresentationFormat>
  <Paragraphs>76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Basis</vt:lpstr>
      <vt:lpstr>National MSK Audit and Research Database </vt:lpstr>
      <vt:lpstr>Meet the Team </vt:lpstr>
      <vt:lpstr>Onboarding Process </vt:lpstr>
      <vt:lpstr>Stage 2 - Governance </vt:lpstr>
      <vt:lpstr>Stage 3</vt:lpstr>
      <vt:lpstr>FCP Template </vt:lpstr>
      <vt:lpstr>Stage 4 – Data Validation</vt:lpstr>
      <vt:lpstr>Stage 5 – Data Submission </vt:lpstr>
      <vt:lpstr>You are Ready to Get Started!</vt:lpstr>
    </vt:vector>
  </TitlesOfParts>
  <Company>Keele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MSK Database</dc:title>
  <dc:creator>Clare Thompson</dc:creator>
  <cp:lastModifiedBy>BURGESS, Roanna (SANDWELL AND WEST BIRMINGHAM HOSPITALS NHS TRUST)</cp:lastModifiedBy>
  <cp:revision>372</cp:revision>
  <dcterms:created xsi:type="dcterms:W3CDTF">2023-06-23T10:11:50Z</dcterms:created>
  <dcterms:modified xsi:type="dcterms:W3CDTF">2024-03-12T11:05:14Z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0x010100C394E842B23C1D4FAABD98810C97B30B</vt:lpwstr>
  </property>
</Properties>
</file>