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1"/>
  </p:sldMasterIdLst>
  <p:notesMasterIdLst>
    <p:notesMasterId r:id="rId36"/>
  </p:notesMasterIdLst>
  <p:handoutMasterIdLst>
    <p:handoutMasterId r:id="rId37"/>
  </p:handoutMasterIdLst>
  <p:sldIdLst>
    <p:sldId id="257" r:id="rId2"/>
    <p:sldId id="264" r:id="rId3"/>
    <p:sldId id="291" r:id="rId4"/>
    <p:sldId id="265" r:id="rId5"/>
    <p:sldId id="266" r:id="rId6"/>
    <p:sldId id="267" r:id="rId7"/>
    <p:sldId id="268" r:id="rId8"/>
    <p:sldId id="269" r:id="rId9"/>
    <p:sldId id="292" r:id="rId10"/>
    <p:sldId id="270" r:id="rId11"/>
    <p:sldId id="293" r:id="rId12"/>
    <p:sldId id="271" r:id="rId13"/>
    <p:sldId id="272" r:id="rId14"/>
    <p:sldId id="273" r:id="rId15"/>
    <p:sldId id="274" r:id="rId16"/>
    <p:sldId id="286" r:id="rId17"/>
    <p:sldId id="276" r:id="rId18"/>
    <p:sldId id="277" r:id="rId19"/>
    <p:sldId id="287" r:id="rId20"/>
    <p:sldId id="288" r:id="rId21"/>
    <p:sldId id="289" r:id="rId22"/>
    <p:sldId id="279" r:id="rId23"/>
    <p:sldId id="294" r:id="rId24"/>
    <p:sldId id="295" r:id="rId25"/>
    <p:sldId id="296" r:id="rId26"/>
    <p:sldId id="297" r:id="rId27"/>
    <p:sldId id="280" r:id="rId28"/>
    <p:sldId id="281" r:id="rId29"/>
    <p:sldId id="284" r:id="rId30"/>
    <p:sldId id="285" r:id="rId31"/>
    <p:sldId id="283" r:id="rId32"/>
    <p:sldId id="290" r:id="rId33"/>
    <p:sldId id="258" r:id="rId34"/>
    <p:sldId id="262" r:id="rId35"/>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initials="Gu" lastIdx="5" clrIdx="0"/>
  <p:cmAuthor id="2" name="John Edwards" initials="JE" lastIdx="3" clrIdx="1">
    <p:extLst>
      <p:ext uri="{19B8F6BF-5375-455C-9EA6-DF929625EA0E}">
        <p15:presenceInfo xmlns:p15="http://schemas.microsoft.com/office/powerpoint/2012/main" userId="fcefb6fa5d83483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24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snapToObjects="1">
      <p:cViewPr varScale="1">
        <p:scale>
          <a:sx n="56" d="100"/>
          <a:sy n="56" d="100"/>
        </p:scale>
        <p:origin x="116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6" d="100"/>
          <a:sy n="66" d="100"/>
        </p:scale>
        <p:origin x="3062"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952908-46EA-436C-ABB7-D3FE7B0AD38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5442F98B-B2DE-4323-BC0C-86DD304A2678}">
      <dgm:prSet phldrT="[Text]" custT="1"/>
      <dgm:spPr/>
      <dgm:t>
        <a:bodyPr/>
        <a:lstStyle/>
        <a:p>
          <a:r>
            <a:rPr lang="en-GB" sz="1000" dirty="0" smtClean="0"/>
            <a:t> </a:t>
          </a:r>
          <a:endParaRPr lang="en-GB" sz="1000" dirty="0"/>
        </a:p>
      </dgm:t>
    </dgm:pt>
    <dgm:pt modelId="{CE4EC4B8-BD17-4D1B-9179-921A4828D6CF}" type="parTrans" cxnId="{7006FF53-A662-4F63-9AE8-406DE535EAE5}">
      <dgm:prSet/>
      <dgm:spPr/>
      <dgm:t>
        <a:bodyPr/>
        <a:lstStyle/>
        <a:p>
          <a:endParaRPr lang="en-GB"/>
        </a:p>
      </dgm:t>
    </dgm:pt>
    <dgm:pt modelId="{433CC99C-A454-476F-82EA-8C18CF5F8FAF}" type="sibTrans" cxnId="{7006FF53-A662-4F63-9AE8-406DE535EAE5}">
      <dgm:prSet/>
      <dgm:spPr/>
      <dgm:t>
        <a:bodyPr/>
        <a:lstStyle/>
        <a:p>
          <a:endParaRPr lang="en-GB"/>
        </a:p>
      </dgm:t>
    </dgm:pt>
    <dgm:pt modelId="{10711D3B-064B-4158-9188-331417F1DE40}">
      <dgm:prSet phldrT="[Text]" custT="1"/>
      <dgm:spPr/>
      <dgm:t>
        <a:bodyPr/>
        <a:lstStyle/>
        <a:p>
          <a:r>
            <a:rPr lang="en-GB" sz="1000" dirty="0" smtClean="0"/>
            <a:t> </a:t>
          </a:r>
          <a:endParaRPr lang="en-GB" sz="1000" dirty="0"/>
        </a:p>
      </dgm:t>
    </dgm:pt>
    <dgm:pt modelId="{A9B8F03B-5BB5-49C5-B6FB-DEFAB08F855C}" type="parTrans" cxnId="{74C67A0A-4DD6-476D-AE01-2C9D86F03ACB}">
      <dgm:prSet/>
      <dgm:spPr/>
      <dgm:t>
        <a:bodyPr/>
        <a:lstStyle/>
        <a:p>
          <a:endParaRPr lang="en-GB"/>
        </a:p>
      </dgm:t>
    </dgm:pt>
    <dgm:pt modelId="{9EE2BEBF-C540-4099-8200-927655FBD97C}" type="sibTrans" cxnId="{74C67A0A-4DD6-476D-AE01-2C9D86F03ACB}">
      <dgm:prSet/>
      <dgm:spPr>
        <a:solidFill>
          <a:srgbClr val="C00000"/>
        </a:solidFill>
      </dgm:spPr>
      <dgm:t>
        <a:bodyPr/>
        <a:lstStyle/>
        <a:p>
          <a:endParaRPr lang="en-GB"/>
        </a:p>
      </dgm:t>
    </dgm:pt>
    <dgm:pt modelId="{84ED8694-01E2-4604-BAFF-5CE184CEDE9C}" type="pres">
      <dgm:prSet presAssocID="{56952908-46EA-436C-ABB7-D3FE7B0AD383}" presName="cycle" presStyleCnt="0">
        <dgm:presLayoutVars>
          <dgm:dir/>
          <dgm:resizeHandles val="exact"/>
        </dgm:presLayoutVars>
      </dgm:prSet>
      <dgm:spPr/>
      <dgm:t>
        <a:bodyPr/>
        <a:lstStyle/>
        <a:p>
          <a:endParaRPr lang="en-GB"/>
        </a:p>
      </dgm:t>
    </dgm:pt>
    <dgm:pt modelId="{9C59CD27-A965-4A66-8F02-12BEC2107998}" type="pres">
      <dgm:prSet presAssocID="{5442F98B-B2DE-4323-BC0C-86DD304A2678}" presName="dummy" presStyleCnt="0"/>
      <dgm:spPr/>
    </dgm:pt>
    <dgm:pt modelId="{796ADBB3-884A-4009-BE45-AF8025A3554B}" type="pres">
      <dgm:prSet presAssocID="{5442F98B-B2DE-4323-BC0C-86DD304A2678}" presName="node" presStyleLbl="revTx" presStyleIdx="0" presStyleCnt="2" custScaleX="14978" custScaleY="9879">
        <dgm:presLayoutVars>
          <dgm:bulletEnabled val="1"/>
        </dgm:presLayoutVars>
      </dgm:prSet>
      <dgm:spPr/>
      <dgm:t>
        <a:bodyPr/>
        <a:lstStyle/>
        <a:p>
          <a:endParaRPr lang="en-GB"/>
        </a:p>
      </dgm:t>
    </dgm:pt>
    <dgm:pt modelId="{07EA5E42-4820-4512-BFA6-32A357574188}" type="pres">
      <dgm:prSet presAssocID="{433CC99C-A454-476F-82EA-8C18CF5F8FAF}" presName="sibTrans" presStyleLbl="node1" presStyleIdx="0" presStyleCnt="2"/>
      <dgm:spPr/>
      <dgm:t>
        <a:bodyPr/>
        <a:lstStyle/>
        <a:p>
          <a:endParaRPr lang="en-GB"/>
        </a:p>
      </dgm:t>
    </dgm:pt>
    <dgm:pt modelId="{7B8CCE2C-3023-409F-BFC5-85EA40D0D0D8}" type="pres">
      <dgm:prSet presAssocID="{10711D3B-064B-4158-9188-331417F1DE40}" presName="dummy" presStyleCnt="0"/>
      <dgm:spPr/>
    </dgm:pt>
    <dgm:pt modelId="{5FDEF2C6-2EF8-4A53-8DB2-364E0DDB4CC3}" type="pres">
      <dgm:prSet presAssocID="{10711D3B-064B-4158-9188-331417F1DE40}" presName="node" presStyleLbl="revTx" presStyleIdx="1" presStyleCnt="2" custScaleX="32268" custScaleY="17119">
        <dgm:presLayoutVars>
          <dgm:bulletEnabled val="1"/>
        </dgm:presLayoutVars>
      </dgm:prSet>
      <dgm:spPr/>
      <dgm:t>
        <a:bodyPr/>
        <a:lstStyle/>
        <a:p>
          <a:endParaRPr lang="en-GB"/>
        </a:p>
      </dgm:t>
    </dgm:pt>
    <dgm:pt modelId="{974966B6-834A-4243-9F5A-420D35BD1A43}" type="pres">
      <dgm:prSet presAssocID="{9EE2BEBF-C540-4099-8200-927655FBD97C}" presName="sibTrans" presStyleLbl="node1" presStyleIdx="1" presStyleCnt="2"/>
      <dgm:spPr/>
      <dgm:t>
        <a:bodyPr/>
        <a:lstStyle/>
        <a:p>
          <a:endParaRPr lang="en-GB"/>
        </a:p>
      </dgm:t>
    </dgm:pt>
  </dgm:ptLst>
  <dgm:cxnLst>
    <dgm:cxn modelId="{74C67A0A-4DD6-476D-AE01-2C9D86F03ACB}" srcId="{56952908-46EA-436C-ABB7-D3FE7B0AD383}" destId="{10711D3B-064B-4158-9188-331417F1DE40}" srcOrd="1" destOrd="0" parTransId="{A9B8F03B-5BB5-49C5-B6FB-DEFAB08F855C}" sibTransId="{9EE2BEBF-C540-4099-8200-927655FBD97C}"/>
    <dgm:cxn modelId="{DD9C800E-B492-4AA5-92E3-AB81F03BE7D4}" type="presOf" srcId="{5442F98B-B2DE-4323-BC0C-86DD304A2678}" destId="{796ADBB3-884A-4009-BE45-AF8025A3554B}" srcOrd="0" destOrd="0" presId="urn:microsoft.com/office/officeart/2005/8/layout/cycle1"/>
    <dgm:cxn modelId="{7006FF53-A662-4F63-9AE8-406DE535EAE5}" srcId="{56952908-46EA-436C-ABB7-D3FE7B0AD383}" destId="{5442F98B-B2DE-4323-BC0C-86DD304A2678}" srcOrd="0" destOrd="0" parTransId="{CE4EC4B8-BD17-4D1B-9179-921A4828D6CF}" sibTransId="{433CC99C-A454-476F-82EA-8C18CF5F8FAF}"/>
    <dgm:cxn modelId="{611730D0-CBAE-4C86-B908-022FF67C75CF}" type="presOf" srcId="{56952908-46EA-436C-ABB7-D3FE7B0AD383}" destId="{84ED8694-01E2-4604-BAFF-5CE184CEDE9C}" srcOrd="0" destOrd="0" presId="urn:microsoft.com/office/officeart/2005/8/layout/cycle1"/>
    <dgm:cxn modelId="{BAC3BA65-DBB7-4857-B39E-9FAD7D66C380}" type="presOf" srcId="{9EE2BEBF-C540-4099-8200-927655FBD97C}" destId="{974966B6-834A-4243-9F5A-420D35BD1A43}" srcOrd="0" destOrd="0" presId="urn:microsoft.com/office/officeart/2005/8/layout/cycle1"/>
    <dgm:cxn modelId="{357FA55D-1E18-415F-A74E-1D31039BDFF8}" type="presOf" srcId="{433CC99C-A454-476F-82EA-8C18CF5F8FAF}" destId="{07EA5E42-4820-4512-BFA6-32A357574188}" srcOrd="0" destOrd="0" presId="urn:microsoft.com/office/officeart/2005/8/layout/cycle1"/>
    <dgm:cxn modelId="{988D9316-6F0C-4A6A-B5FE-FABBBD69FBE1}" type="presOf" srcId="{10711D3B-064B-4158-9188-331417F1DE40}" destId="{5FDEF2C6-2EF8-4A53-8DB2-364E0DDB4CC3}" srcOrd="0" destOrd="0" presId="urn:microsoft.com/office/officeart/2005/8/layout/cycle1"/>
    <dgm:cxn modelId="{0BDDEE38-2828-4D94-9F26-75DCDFBF58FD}" type="presParOf" srcId="{84ED8694-01E2-4604-BAFF-5CE184CEDE9C}" destId="{9C59CD27-A965-4A66-8F02-12BEC2107998}" srcOrd="0" destOrd="0" presId="urn:microsoft.com/office/officeart/2005/8/layout/cycle1"/>
    <dgm:cxn modelId="{CF09F6F6-C3A9-4128-8566-C926990554F3}" type="presParOf" srcId="{84ED8694-01E2-4604-BAFF-5CE184CEDE9C}" destId="{796ADBB3-884A-4009-BE45-AF8025A3554B}" srcOrd="1" destOrd="0" presId="urn:microsoft.com/office/officeart/2005/8/layout/cycle1"/>
    <dgm:cxn modelId="{EF942EBA-BFC4-44DF-A5C1-505D064246B9}" type="presParOf" srcId="{84ED8694-01E2-4604-BAFF-5CE184CEDE9C}" destId="{07EA5E42-4820-4512-BFA6-32A357574188}" srcOrd="2" destOrd="0" presId="urn:microsoft.com/office/officeart/2005/8/layout/cycle1"/>
    <dgm:cxn modelId="{3D85F403-A133-48FD-8088-40421428922C}" type="presParOf" srcId="{84ED8694-01E2-4604-BAFF-5CE184CEDE9C}" destId="{7B8CCE2C-3023-409F-BFC5-85EA40D0D0D8}" srcOrd="3" destOrd="0" presId="urn:microsoft.com/office/officeart/2005/8/layout/cycle1"/>
    <dgm:cxn modelId="{4E8D3B8E-A63B-4177-967F-690D46602FCF}" type="presParOf" srcId="{84ED8694-01E2-4604-BAFF-5CE184CEDE9C}" destId="{5FDEF2C6-2EF8-4A53-8DB2-364E0DDB4CC3}" srcOrd="4" destOrd="0" presId="urn:microsoft.com/office/officeart/2005/8/layout/cycle1"/>
    <dgm:cxn modelId="{9FDE371B-18DA-4975-B601-EB36EF8262DA}" type="presParOf" srcId="{84ED8694-01E2-4604-BAFF-5CE184CEDE9C}" destId="{974966B6-834A-4243-9F5A-420D35BD1A43}"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6827E5-1614-4CFC-B030-DEB1A4368799}" type="doc">
      <dgm:prSet loTypeId="urn:microsoft.com/office/officeart/2005/8/layout/pyramid1" loCatId="pyramid" qsTypeId="urn:microsoft.com/office/officeart/2005/8/quickstyle/simple1" qsCatId="simple" csTypeId="urn:microsoft.com/office/officeart/2005/8/colors/colorful1" csCatId="colorful" phldr="1"/>
      <dgm:spPr/>
    </dgm:pt>
    <dgm:pt modelId="{2F5F4363-26E8-42E1-8250-D12D898573FA}">
      <dgm:prSet phldrT="[Text]" custT="1"/>
      <dgm:spPr/>
      <dgm:t>
        <a:bodyPr anchor="b" anchorCtr="0"/>
        <a:lstStyle/>
        <a:p>
          <a:r>
            <a:rPr lang="en-GB" sz="2400" dirty="0" smtClean="0"/>
            <a:t>SR</a:t>
          </a:r>
          <a:endParaRPr lang="en-GB" sz="2400" dirty="0"/>
        </a:p>
      </dgm:t>
    </dgm:pt>
    <dgm:pt modelId="{932BCAAB-F3A3-41E8-9F36-4EBF8558F0BD}" type="parTrans" cxnId="{3AFFD11A-6A47-44FA-BB3E-B7C7AB1BC356}">
      <dgm:prSet/>
      <dgm:spPr/>
      <dgm:t>
        <a:bodyPr/>
        <a:lstStyle/>
        <a:p>
          <a:endParaRPr lang="en-GB"/>
        </a:p>
      </dgm:t>
    </dgm:pt>
    <dgm:pt modelId="{32D0C4A1-F149-4E76-B76E-6815CB00725B}" type="sibTrans" cxnId="{3AFFD11A-6A47-44FA-BB3E-B7C7AB1BC356}">
      <dgm:prSet/>
      <dgm:spPr/>
      <dgm:t>
        <a:bodyPr/>
        <a:lstStyle/>
        <a:p>
          <a:endParaRPr lang="en-GB"/>
        </a:p>
      </dgm:t>
    </dgm:pt>
    <dgm:pt modelId="{A5D9CF19-AC64-4ADF-83B4-E2DF84AF3E01}">
      <dgm:prSet phldrT="[Text]" custT="1"/>
      <dgm:spPr/>
      <dgm:t>
        <a:bodyPr anchor="b" anchorCtr="1"/>
        <a:lstStyle/>
        <a:p>
          <a:r>
            <a:rPr lang="en-GB" sz="2400" dirty="0" smtClean="0"/>
            <a:t>RCTs</a:t>
          </a:r>
          <a:endParaRPr lang="en-GB" sz="2400" dirty="0"/>
        </a:p>
      </dgm:t>
    </dgm:pt>
    <dgm:pt modelId="{1794FEBD-921A-4AC4-A56F-DBE7A15E8E4D}" type="parTrans" cxnId="{9EEB7D6C-D024-4444-9482-80D2ADD50CB1}">
      <dgm:prSet/>
      <dgm:spPr/>
      <dgm:t>
        <a:bodyPr/>
        <a:lstStyle/>
        <a:p>
          <a:endParaRPr lang="en-GB"/>
        </a:p>
      </dgm:t>
    </dgm:pt>
    <dgm:pt modelId="{8755C0F8-4850-47D7-AB39-E8C7B8A83324}" type="sibTrans" cxnId="{9EEB7D6C-D024-4444-9482-80D2ADD50CB1}">
      <dgm:prSet/>
      <dgm:spPr/>
      <dgm:t>
        <a:bodyPr/>
        <a:lstStyle/>
        <a:p>
          <a:endParaRPr lang="en-GB"/>
        </a:p>
      </dgm:t>
    </dgm:pt>
    <dgm:pt modelId="{F656EBCB-1536-43B4-A63E-8EBADD21D156}">
      <dgm:prSet phldrT="[Text]" custT="1"/>
      <dgm:spPr/>
      <dgm:t>
        <a:bodyPr anchor="b" anchorCtr="1"/>
        <a:lstStyle/>
        <a:p>
          <a:r>
            <a:rPr lang="en-GB" sz="2400" dirty="0" smtClean="0"/>
            <a:t>Cohort study</a:t>
          </a:r>
        </a:p>
      </dgm:t>
    </dgm:pt>
    <dgm:pt modelId="{C058526A-2C67-43C0-BE28-D449BBFAB945}" type="parTrans" cxnId="{53733EC3-FB2A-437F-BBE9-137094A07022}">
      <dgm:prSet/>
      <dgm:spPr/>
      <dgm:t>
        <a:bodyPr/>
        <a:lstStyle/>
        <a:p>
          <a:endParaRPr lang="en-GB"/>
        </a:p>
      </dgm:t>
    </dgm:pt>
    <dgm:pt modelId="{14C21CCD-055A-42BA-9A0F-164C40152A58}" type="sibTrans" cxnId="{53733EC3-FB2A-437F-BBE9-137094A07022}">
      <dgm:prSet/>
      <dgm:spPr/>
      <dgm:t>
        <a:bodyPr/>
        <a:lstStyle/>
        <a:p>
          <a:endParaRPr lang="en-GB"/>
        </a:p>
      </dgm:t>
    </dgm:pt>
    <dgm:pt modelId="{D01848C0-E43B-4AEB-BE9A-7B3FBC07AD66}">
      <dgm:prSet phldrT="[Text]" custT="1"/>
      <dgm:spPr/>
      <dgm:t>
        <a:bodyPr anchor="b" anchorCtr="1"/>
        <a:lstStyle/>
        <a:p>
          <a:r>
            <a:rPr lang="en-GB" sz="2400" dirty="0" smtClean="0"/>
            <a:t>Case control study, case series</a:t>
          </a:r>
        </a:p>
      </dgm:t>
    </dgm:pt>
    <dgm:pt modelId="{11634375-3225-4A11-A73A-FB2C71D1D48A}" type="parTrans" cxnId="{E5B5E0BF-987E-4860-8CF5-FCA831385929}">
      <dgm:prSet/>
      <dgm:spPr/>
      <dgm:t>
        <a:bodyPr/>
        <a:lstStyle/>
        <a:p>
          <a:endParaRPr lang="en-GB"/>
        </a:p>
      </dgm:t>
    </dgm:pt>
    <dgm:pt modelId="{61865B6A-A6D2-47D3-8D54-95E828BAF365}" type="sibTrans" cxnId="{E5B5E0BF-987E-4860-8CF5-FCA831385929}">
      <dgm:prSet/>
      <dgm:spPr/>
      <dgm:t>
        <a:bodyPr/>
        <a:lstStyle/>
        <a:p>
          <a:endParaRPr lang="en-GB"/>
        </a:p>
      </dgm:t>
    </dgm:pt>
    <dgm:pt modelId="{551DA0E8-D1A0-4B79-BA5C-118304852F5C}">
      <dgm:prSet phldrT="[Text]" custT="1"/>
      <dgm:spPr/>
      <dgm:t>
        <a:bodyPr anchor="b" anchorCtr="1"/>
        <a:lstStyle/>
        <a:p>
          <a:r>
            <a:rPr lang="en-GB" sz="2400" dirty="0" smtClean="0"/>
            <a:t>Mechanism-based learning</a:t>
          </a:r>
        </a:p>
      </dgm:t>
    </dgm:pt>
    <dgm:pt modelId="{999A36E9-4B3F-43DE-8037-72572A1D661F}" type="parTrans" cxnId="{85D74130-1D40-405D-A0F0-DB2279DE1FDC}">
      <dgm:prSet/>
      <dgm:spPr/>
      <dgm:t>
        <a:bodyPr/>
        <a:lstStyle/>
        <a:p>
          <a:endParaRPr lang="en-GB"/>
        </a:p>
      </dgm:t>
    </dgm:pt>
    <dgm:pt modelId="{203C12FF-C7E9-4365-9705-E5D92E6A9E03}" type="sibTrans" cxnId="{85D74130-1D40-405D-A0F0-DB2279DE1FDC}">
      <dgm:prSet/>
      <dgm:spPr/>
      <dgm:t>
        <a:bodyPr/>
        <a:lstStyle/>
        <a:p>
          <a:endParaRPr lang="en-GB"/>
        </a:p>
      </dgm:t>
    </dgm:pt>
    <dgm:pt modelId="{523837B4-0E79-455E-B6AB-29DE7CC4E1DB}" type="pres">
      <dgm:prSet presAssocID="{D76827E5-1614-4CFC-B030-DEB1A4368799}" presName="Name0" presStyleCnt="0">
        <dgm:presLayoutVars>
          <dgm:dir/>
          <dgm:animLvl val="lvl"/>
          <dgm:resizeHandles val="exact"/>
        </dgm:presLayoutVars>
      </dgm:prSet>
      <dgm:spPr/>
    </dgm:pt>
    <dgm:pt modelId="{8F34BA65-44A3-463B-8837-D747424422A8}" type="pres">
      <dgm:prSet presAssocID="{2F5F4363-26E8-42E1-8250-D12D898573FA}" presName="Name8" presStyleCnt="0"/>
      <dgm:spPr/>
    </dgm:pt>
    <dgm:pt modelId="{9A4A2834-D02B-41E9-8270-3451E780147A}" type="pres">
      <dgm:prSet presAssocID="{2F5F4363-26E8-42E1-8250-D12D898573FA}" presName="level" presStyleLbl="node1" presStyleIdx="0" presStyleCnt="5">
        <dgm:presLayoutVars>
          <dgm:chMax val="1"/>
          <dgm:bulletEnabled val="1"/>
        </dgm:presLayoutVars>
      </dgm:prSet>
      <dgm:spPr/>
      <dgm:t>
        <a:bodyPr/>
        <a:lstStyle/>
        <a:p>
          <a:endParaRPr lang="en-GB"/>
        </a:p>
      </dgm:t>
    </dgm:pt>
    <dgm:pt modelId="{EACF59B3-30F6-43E5-9C2B-02C057F6447A}" type="pres">
      <dgm:prSet presAssocID="{2F5F4363-26E8-42E1-8250-D12D898573FA}" presName="levelTx" presStyleLbl="revTx" presStyleIdx="0" presStyleCnt="0">
        <dgm:presLayoutVars>
          <dgm:chMax val="1"/>
          <dgm:bulletEnabled val="1"/>
        </dgm:presLayoutVars>
      </dgm:prSet>
      <dgm:spPr/>
      <dgm:t>
        <a:bodyPr/>
        <a:lstStyle/>
        <a:p>
          <a:endParaRPr lang="en-GB"/>
        </a:p>
      </dgm:t>
    </dgm:pt>
    <dgm:pt modelId="{69C469E5-B151-4416-8B54-F9EAD0E9487D}" type="pres">
      <dgm:prSet presAssocID="{A5D9CF19-AC64-4ADF-83B4-E2DF84AF3E01}" presName="Name8" presStyleCnt="0"/>
      <dgm:spPr/>
    </dgm:pt>
    <dgm:pt modelId="{9B2DA37E-3E39-47F1-B041-039DAFCFD06A}" type="pres">
      <dgm:prSet presAssocID="{A5D9CF19-AC64-4ADF-83B4-E2DF84AF3E01}" presName="level" presStyleLbl="node1" presStyleIdx="1" presStyleCnt="5">
        <dgm:presLayoutVars>
          <dgm:chMax val="1"/>
          <dgm:bulletEnabled val="1"/>
        </dgm:presLayoutVars>
      </dgm:prSet>
      <dgm:spPr/>
      <dgm:t>
        <a:bodyPr/>
        <a:lstStyle/>
        <a:p>
          <a:endParaRPr lang="en-GB"/>
        </a:p>
      </dgm:t>
    </dgm:pt>
    <dgm:pt modelId="{B33D7DF8-C93C-470E-93F8-23424254C185}" type="pres">
      <dgm:prSet presAssocID="{A5D9CF19-AC64-4ADF-83B4-E2DF84AF3E01}" presName="levelTx" presStyleLbl="revTx" presStyleIdx="0" presStyleCnt="0">
        <dgm:presLayoutVars>
          <dgm:chMax val="1"/>
          <dgm:bulletEnabled val="1"/>
        </dgm:presLayoutVars>
      </dgm:prSet>
      <dgm:spPr/>
      <dgm:t>
        <a:bodyPr/>
        <a:lstStyle/>
        <a:p>
          <a:endParaRPr lang="en-GB"/>
        </a:p>
      </dgm:t>
    </dgm:pt>
    <dgm:pt modelId="{4B261174-0B46-44A7-8D5E-7D3D87D496F1}" type="pres">
      <dgm:prSet presAssocID="{F656EBCB-1536-43B4-A63E-8EBADD21D156}" presName="Name8" presStyleCnt="0"/>
      <dgm:spPr/>
    </dgm:pt>
    <dgm:pt modelId="{9F9D15B0-3F27-4229-84D5-99DFB0D98112}" type="pres">
      <dgm:prSet presAssocID="{F656EBCB-1536-43B4-A63E-8EBADD21D156}" presName="level" presStyleLbl="node1" presStyleIdx="2" presStyleCnt="5">
        <dgm:presLayoutVars>
          <dgm:chMax val="1"/>
          <dgm:bulletEnabled val="1"/>
        </dgm:presLayoutVars>
      </dgm:prSet>
      <dgm:spPr/>
      <dgm:t>
        <a:bodyPr/>
        <a:lstStyle/>
        <a:p>
          <a:endParaRPr lang="en-GB"/>
        </a:p>
      </dgm:t>
    </dgm:pt>
    <dgm:pt modelId="{75C5FDC1-CEDC-47A0-9E06-750F25C151E2}" type="pres">
      <dgm:prSet presAssocID="{F656EBCB-1536-43B4-A63E-8EBADD21D156}" presName="levelTx" presStyleLbl="revTx" presStyleIdx="0" presStyleCnt="0">
        <dgm:presLayoutVars>
          <dgm:chMax val="1"/>
          <dgm:bulletEnabled val="1"/>
        </dgm:presLayoutVars>
      </dgm:prSet>
      <dgm:spPr/>
      <dgm:t>
        <a:bodyPr/>
        <a:lstStyle/>
        <a:p>
          <a:endParaRPr lang="en-GB"/>
        </a:p>
      </dgm:t>
    </dgm:pt>
    <dgm:pt modelId="{8B03A21B-7840-4F76-946B-EAC32E1A1217}" type="pres">
      <dgm:prSet presAssocID="{D01848C0-E43B-4AEB-BE9A-7B3FBC07AD66}" presName="Name8" presStyleCnt="0"/>
      <dgm:spPr/>
    </dgm:pt>
    <dgm:pt modelId="{099D2B88-F388-485F-B370-71E068ECED33}" type="pres">
      <dgm:prSet presAssocID="{D01848C0-E43B-4AEB-BE9A-7B3FBC07AD66}" presName="level" presStyleLbl="node1" presStyleIdx="3" presStyleCnt="5">
        <dgm:presLayoutVars>
          <dgm:chMax val="1"/>
          <dgm:bulletEnabled val="1"/>
        </dgm:presLayoutVars>
      </dgm:prSet>
      <dgm:spPr/>
      <dgm:t>
        <a:bodyPr/>
        <a:lstStyle/>
        <a:p>
          <a:endParaRPr lang="en-GB"/>
        </a:p>
      </dgm:t>
    </dgm:pt>
    <dgm:pt modelId="{5899952D-13C9-4F2D-83AE-60EAA54EB401}" type="pres">
      <dgm:prSet presAssocID="{D01848C0-E43B-4AEB-BE9A-7B3FBC07AD66}" presName="levelTx" presStyleLbl="revTx" presStyleIdx="0" presStyleCnt="0">
        <dgm:presLayoutVars>
          <dgm:chMax val="1"/>
          <dgm:bulletEnabled val="1"/>
        </dgm:presLayoutVars>
      </dgm:prSet>
      <dgm:spPr/>
      <dgm:t>
        <a:bodyPr/>
        <a:lstStyle/>
        <a:p>
          <a:endParaRPr lang="en-GB"/>
        </a:p>
      </dgm:t>
    </dgm:pt>
    <dgm:pt modelId="{7724E166-25BF-4926-8922-1A06EF3D353D}" type="pres">
      <dgm:prSet presAssocID="{551DA0E8-D1A0-4B79-BA5C-118304852F5C}" presName="Name8" presStyleCnt="0"/>
      <dgm:spPr/>
    </dgm:pt>
    <dgm:pt modelId="{42DB005F-B899-43D3-844C-691A41F4EB6E}" type="pres">
      <dgm:prSet presAssocID="{551DA0E8-D1A0-4B79-BA5C-118304852F5C}" presName="level" presStyleLbl="node1" presStyleIdx="4" presStyleCnt="5">
        <dgm:presLayoutVars>
          <dgm:chMax val="1"/>
          <dgm:bulletEnabled val="1"/>
        </dgm:presLayoutVars>
      </dgm:prSet>
      <dgm:spPr/>
      <dgm:t>
        <a:bodyPr/>
        <a:lstStyle/>
        <a:p>
          <a:endParaRPr lang="en-GB"/>
        </a:p>
      </dgm:t>
    </dgm:pt>
    <dgm:pt modelId="{F8960B29-6379-43F6-92C0-20BB5538B711}" type="pres">
      <dgm:prSet presAssocID="{551DA0E8-D1A0-4B79-BA5C-118304852F5C}" presName="levelTx" presStyleLbl="revTx" presStyleIdx="0" presStyleCnt="0">
        <dgm:presLayoutVars>
          <dgm:chMax val="1"/>
          <dgm:bulletEnabled val="1"/>
        </dgm:presLayoutVars>
      </dgm:prSet>
      <dgm:spPr/>
      <dgm:t>
        <a:bodyPr/>
        <a:lstStyle/>
        <a:p>
          <a:endParaRPr lang="en-GB"/>
        </a:p>
      </dgm:t>
    </dgm:pt>
  </dgm:ptLst>
  <dgm:cxnLst>
    <dgm:cxn modelId="{70F06764-D828-4B0D-8010-D61E49B56AD2}" type="presOf" srcId="{551DA0E8-D1A0-4B79-BA5C-118304852F5C}" destId="{42DB005F-B899-43D3-844C-691A41F4EB6E}" srcOrd="0" destOrd="0" presId="urn:microsoft.com/office/officeart/2005/8/layout/pyramid1"/>
    <dgm:cxn modelId="{270755C8-6871-47B2-8634-A44732901448}" type="presOf" srcId="{2F5F4363-26E8-42E1-8250-D12D898573FA}" destId="{EACF59B3-30F6-43E5-9C2B-02C057F6447A}" srcOrd="1" destOrd="0" presId="urn:microsoft.com/office/officeart/2005/8/layout/pyramid1"/>
    <dgm:cxn modelId="{64B441D8-A2F2-46C0-8729-392A15D459C7}" type="presOf" srcId="{A5D9CF19-AC64-4ADF-83B4-E2DF84AF3E01}" destId="{9B2DA37E-3E39-47F1-B041-039DAFCFD06A}" srcOrd="0" destOrd="0" presId="urn:microsoft.com/office/officeart/2005/8/layout/pyramid1"/>
    <dgm:cxn modelId="{9EEB7D6C-D024-4444-9482-80D2ADD50CB1}" srcId="{D76827E5-1614-4CFC-B030-DEB1A4368799}" destId="{A5D9CF19-AC64-4ADF-83B4-E2DF84AF3E01}" srcOrd="1" destOrd="0" parTransId="{1794FEBD-921A-4AC4-A56F-DBE7A15E8E4D}" sibTransId="{8755C0F8-4850-47D7-AB39-E8C7B8A83324}"/>
    <dgm:cxn modelId="{B04BF96C-7B94-4E78-8BC7-C475B4746A2D}" type="presOf" srcId="{2F5F4363-26E8-42E1-8250-D12D898573FA}" destId="{9A4A2834-D02B-41E9-8270-3451E780147A}" srcOrd="0" destOrd="0" presId="urn:microsoft.com/office/officeart/2005/8/layout/pyramid1"/>
    <dgm:cxn modelId="{2F2BE1E9-7BD3-42E4-9B4D-8AC786628545}" type="presOf" srcId="{F656EBCB-1536-43B4-A63E-8EBADD21D156}" destId="{75C5FDC1-CEDC-47A0-9E06-750F25C151E2}" srcOrd="1" destOrd="0" presId="urn:microsoft.com/office/officeart/2005/8/layout/pyramid1"/>
    <dgm:cxn modelId="{E5B5E0BF-987E-4860-8CF5-FCA831385929}" srcId="{D76827E5-1614-4CFC-B030-DEB1A4368799}" destId="{D01848C0-E43B-4AEB-BE9A-7B3FBC07AD66}" srcOrd="3" destOrd="0" parTransId="{11634375-3225-4A11-A73A-FB2C71D1D48A}" sibTransId="{61865B6A-A6D2-47D3-8D54-95E828BAF365}"/>
    <dgm:cxn modelId="{85D74130-1D40-405D-A0F0-DB2279DE1FDC}" srcId="{D76827E5-1614-4CFC-B030-DEB1A4368799}" destId="{551DA0E8-D1A0-4B79-BA5C-118304852F5C}" srcOrd="4" destOrd="0" parTransId="{999A36E9-4B3F-43DE-8037-72572A1D661F}" sibTransId="{203C12FF-C7E9-4365-9705-E5D92E6A9E03}"/>
    <dgm:cxn modelId="{94DD7D5D-9F9B-403D-9564-15E156470D3D}" type="presOf" srcId="{551DA0E8-D1A0-4B79-BA5C-118304852F5C}" destId="{F8960B29-6379-43F6-92C0-20BB5538B711}" srcOrd="1" destOrd="0" presId="urn:microsoft.com/office/officeart/2005/8/layout/pyramid1"/>
    <dgm:cxn modelId="{0BBB4DCE-B3A2-4A68-B656-44B7725851AA}" type="presOf" srcId="{D76827E5-1614-4CFC-B030-DEB1A4368799}" destId="{523837B4-0E79-455E-B6AB-29DE7CC4E1DB}" srcOrd="0" destOrd="0" presId="urn:microsoft.com/office/officeart/2005/8/layout/pyramid1"/>
    <dgm:cxn modelId="{BCF8701E-FEE0-4A63-B19F-502D25E25A14}" type="presOf" srcId="{A5D9CF19-AC64-4ADF-83B4-E2DF84AF3E01}" destId="{B33D7DF8-C93C-470E-93F8-23424254C185}" srcOrd="1" destOrd="0" presId="urn:microsoft.com/office/officeart/2005/8/layout/pyramid1"/>
    <dgm:cxn modelId="{D68495AE-B3BC-4D7F-97DB-2C01952D9E72}" type="presOf" srcId="{F656EBCB-1536-43B4-A63E-8EBADD21D156}" destId="{9F9D15B0-3F27-4229-84D5-99DFB0D98112}" srcOrd="0" destOrd="0" presId="urn:microsoft.com/office/officeart/2005/8/layout/pyramid1"/>
    <dgm:cxn modelId="{908CB522-E942-498A-929D-55A4C1AEF312}" type="presOf" srcId="{D01848C0-E43B-4AEB-BE9A-7B3FBC07AD66}" destId="{099D2B88-F388-485F-B370-71E068ECED33}" srcOrd="0" destOrd="0" presId="urn:microsoft.com/office/officeart/2005/8/layout/pyramid1"/>
    <dgm:cxn modelId="{F7996837-EB71-43BA-B273-5654C1522542}" type="presOf" srcId="{D01848C0-E43B-4AEB-BE9A-7B3FBC07AD66}" destId="{5899952D-13C9-4F2D-83AE-60EAA54EB401}" srcOrd="1" destOrd="0" presId="urn:microsoft.com/office/officeart/2005/8/layout/pyramid1"/>
    <dgm:cxn modelId="{3AFFD11A-6A47-44FA-BB3E-B7C7AB1BC356}" srcId="{D76827E5-1614-4CFC-B030-DEB1A4368799}" destId="{2F5F4363-26E8-42E1-8250-D12D898573FA}" srcOrd="0" destOrd="0" parTransId="{932BCAAB-F3A3-41E8-9F36-4EBF8558F0BD}" sibTransId="{32D0C4A1-F149-4E76-B76E-6815CB00725B}"/>
    <dgm:cxn modelId="{53733EC3-FB2A-437F-BBE9-137094A07022}" srcId="{D76827E5-1614-4CFC-B030-DEB1A4368799}" destId="{F656EBCB-1536-43B4-A63E-8EBADD21D156}" srcOrd="2" destOrd="0" parTransId="{C058526A-2C67-43C0-BE28-D449BBFAB945}" sibTransId="{14C21CCD-055A-42BA-9A0F-164C40152A58}"/>
    <dgm:cxn modelId="{BC1AE2DD-B1CB-47F3-B3A9-0658F36BDEEA}" type="presParOf" srcId="{523837B4-0E79-455E-B6AB-29DE7CC4E1DB}" destId="{8F34BA65-44A3-463B-8837-D747424422A8}" srcOrd="0" destOrd="0" presId="urn:microsoft.com/office/officeart/2005/8/layout/pyramid1"/>
    <dgm:cxn modelId="{D7D8AA2B-EE30-4AD9-AFBE-7FEF3C8848EF}" type="presParOf" srcId="{8F34BA65-44A3-463B-8837-D747424422A8}" destId="{9A4A2834-D02B-41E9-8270-3451E780147A}" srcOrd="0" destOrd="0" presId="urn:microsoft.com/office/officeart/2005/8/layout/pyramid1"/>
    <dgm:cxn modelId="{240230AD-6EFA-4D00-852D-7D8C47A2A034}" type="presParOf" srcId="{8F34BA65-44A3-463B-8837-D747424422A8}" destId="{EACF59B3-30F6-43E5-9C2B-02C057F6447A}" srcOrd="1" destOrd="0" presId="urn:microsoft.com/office/officeart/2005/8/layout/pyramid1"/>
    <dgm:cxn modelId="{E91495F9-E4BA-46EA-9AC2-1C0C9E04E5FA}" type="presParOf" srcId="{523837B4-0E79-455E-B6AB-29DE7CC4E1DB}" destId="{69C469E5-B151-4416-8B54-F9EAD0E9487D}" srcOrd="1" destOrd="0" presId="urn:microsoft.com/office/officeart/2005/8/layout/pyramid1"/>
    <dgm:cxn modelId="{7338D5FE-B83E-4AC1-B459-90B386B41785}" type="presParOf" srcId="{69C469E5-B151-4416-8B54-F9EAD0E9487D}" destId="{9B2DA37E-3E39-47F1-B041-039DAFCFD06A}" srcOrd="0" destOrd="0" presId="urn:microsoft.com/office/officeart/2005/8/layout/pyramid1"/>
    <dgm:cxn modelId="{09AE4992-270C-44E2-B27E-81C2C88662AB}" type="presParOf" srcId="{69C469E5-B151-4416-8B54-F9EAD0E9487D}" destId="{B33D7DF8-C93C-470E-93F8-23424254C185}" srcOrd="1" destOrd="0" presId="urn:microsoft.com/office/officeart/2005/8/layout/pyramid1"/>
    <dgm:cxn modelId="{112E04B5-1CC6-4F3F-B7D2-F1AF2B03B80F}" type="presParOf" srcId="{523837B4-0E79-455E-B6AB-29DE7CC4E1DB}" destId="{4B261174-0B46-44A7-8D5E-7D3D87D496F1}" srcOrd="2" destOrd="0" presId="urn:microsoft.com/office/officeart/2005/8/layout/pyramid1"/>
    <dgm:cxn modelId="{92BA6EFC-0206-4AF7-AB9F-AC1F2CC0F0A0}" type="presParOf" srcId="{4B261174-0B46-44A7-8D5E-7D3D87D496F1}" destId="{9F9D15B0-3F27-4229-84D5-99DFB0D98112}" srcOrd="0" destOrd="0" presId="urn:microsoft.com/office/officeart/2005/8/layout/pyramid1"/>
    <dgm:cxn modelId="{2A96AC59-6771-4155-87B2-C0EA155FC128}" type="presParOf" srcId="{4B261174-0B46-44A7-8D5E-7D3D87D496F1}" destId="{75C5FDC1-CEDC-47A0-9E06-750F25C151E2}" srcOrd="1" destOrd="0" presId="urn:microsoft.com/office/officeart/2005/8/layout/pyramid1"/>
    <dgm:cxn modelId="{18382901-A175-45E9-A283-6661C798D8C8}" type="presParOf" srcId="{523837B4-0E79-455E-B6AB-29DE7CC4E1DB}" destId="{8B03A21B-7840-4F76-946B-EAC32E1A1217}" srcOrd="3" destOrd="0" presId="urn:microsoft.com/office/officeart/2005/8/layout/pyramid1"/>
    <dgm:cxn modelId="{930AD845-CC39-4EEB-9BEC-D6E61C758D3F}" type="presParOf" srcId="{8B03A21B-7840-4F76-946B-EAC32E1A1217}" destId="{099D2B88-F388-485F-B370-71E068ECED33}" srcOrd="0" destOrd="0" presId="urn:microsoft.com/office/officeart/2005/8/layout/pyramid1"/>
    <dgm:cxn modelId="{C85190DC-F5B8-447D-941B-3325DA77E971}" type="presParOf" srcId="{8B03A21B-7840-4F76-946B-EAC32E1A1217}" destId="{5899952D-13C9-4F2D-83AE-60EAA54EB401}" srcOrd="1" destOrd="0" presId="urn:microsoft.com/office/officeart/2005/8/layout/pyramid1"/>
    <dgm:cxn modelId="{930C84B2-C983-403A-A684-01C3DD8577B2}" type="presParOf" srcId="{523837B4-0E79-455E-B6AB-29DE7CC4E1DB}" destId="{7724E166-25BF-4926-8922-1A06EF3D353D}" srcOrd="4" destOrd="0" presId="urn:microsoft.com/office/officeart/2005/8/layout/pyramid1"/>
    <dgm:cxn modelId="{57969B50-8886-42FB-AF63-3AE0BF8BC264}" type="presParOf" srcId="{7724E166-25BF-4926-8922-1A06EF3D353D}" destId="{42DB005F-B899-43D3-844C-691A41F4EB6E}" srcOrd="0" destOrd="0" presId="urn:microsoft.com/office/officeart/2005/8/layout/pyramid1"/>
    <dgm:cxn modelId="{E439C05C-3DB3-418C-A41D-4AAF6A5D3D41}" type="presParOf" srcId="{7724E166-25BF-4926-8922-1A06EF3D353D}" destId="{F8960B29-6379-43F6-92C0-20BB5538B71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ADBB3-884A-4009-BE45-AF8025A3554B}">
      <dsp:nvSpPr>
        <dsp:cNvPr id="0" name=""/>
        <dsp:cNvSpPr/>
      </dsp:nvSpPr>
      <dsp:spPr>
        <a:xfrm>
          <a:off x="2934000" y="862035"/>
          <a:ext cx="131940" cy="87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t> </a:t>
          </a:r>
          <a:endParaRPr lang="en-GB" sz="1000" kern="1200" dirty="0"/>
        </a:p>
      </dsp:txBody>
      <dsp:txXfrm>
        <a:off x="2934000" y="862035"/>
        <a:ext cx="131940" cy="87023"/>
      </dsp:txXfrm>
    </dsp:sp>
    <dsp:sp modelId="{07EA5E42-4820-4512-BFA6-32A357574188}">
      <dsp:nvSpPr>
        <dsp:cNvPr id="0" name=""/>
        <dsp:cNvSpPr/>
      </dsp:nvSpPr>
      <dsp:spPr>
        <a:xfrm>
          <a:off x="1374199" y="-383"/>
          <a:ext cx="1811860" cy="1811860"/>
        </a:xfrm>
        <a:prstGeom prst="circularArrow">
          <a:avLst>
            <a:gd name="adj1" fmla="val 9481"/>
            <a:gd name="adj2" fmla="val 684751"/>
            <a:gd name="adj3" fmla="val 9754498"/>
            <a:gd name="adj4" fmla="val 207926"/>
            <a:gd name="adj5" fmla="val 1106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DEF2C6-2EF8-4A53-8DB2-364E0DDB4CC3}">
      <dsp:nvSpPr>
        <dsp:cNvPr id="0" name=""/>
        <dsp:cNvSpPr/>
      </dsp:nvSpPr>
      <dsp:spPr>
        <a:xfrm>
          <a:off x="1418164" y="830146"/>
          <a:ext cx="284247" cy="15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t> </a:t>
          </a:r>
          <a:endParaRPr lang="en-GB" sz="1000" kern="1200" dirty="0"/>
        </a:p>
      </dsp:txBody>
      <dsp:txXfrm>
        <a:off x="1418164" y="830146"/>
        <a:ext cx="284247" cy="150800"/>
      </dsp:txXfrm>
    </dsp:sp>
    <dsp:sp modelId="{974966B6-834A-4243-9F5A-420D35BD1A43}">
      <dsp:nvSpPr>
        <dsp:cNvPr id="0" name=""/>
        <dsp:cNvSpPr/>
      </dsp:nvSpPr>
      <dsp:spPr>
        <a:xfrm>
          <a:off x="1374199" y="-383"/>
          <a:ext cx="1811860" cy="1811860"/>
        </a:xfrm>
        <a:prstGeom prst="circularArrow">
          <a:avLst>
            <a:gd name="adj1" fmla="val 9481"/>
            <a:gd name="adj2" fmla="val 684751"/>
            <a:gd name="adj3" fmla="val 20707323"/>
            <a:gd name="adj4" fmla="val 11160751"/>
            <a:gd name="adj5" fmla="val 11061"/>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A2834-D02B-41E9-8270-3451E780147A}">
      <dsp:nvSpPr>
        <dsp:cNvPr id="0" name=""/>
        <dsp:cNvSpPr/>
      </dsp:nvSpPr>
      <dsp:spPr>
        <a:xfrm>
          <a:off x="2438400" y="0"/>
          <a:ext cx="1219200" cy="812799"/>
        </a:xfrm>
        <a:prstGeom prst="trapezoid">
          <a:avLst>
            <a:gd name="adj" fmla="val 7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b" anchorCtr="0">
          <a:noAutofit/>
        </a:bodyPr>
        <a:lstStyle/>
        <a:p>
          <a:pPr lvl="0" algn="ctr" defTabSz="1066800">
            <a:lnSpc>
              <a:spcPct val="90000"/>
            </a:lnSpc>
            <a:spcBef>
              <a:spcPct val="0"/>
            </a:spcBef>
            <a:spcAft>
              <a:spcPct val="35000"/>
            </a:spcAft>
          </a:pPr>
          <a:r>
            <a:rPr lang="en-GB" sz="2400" kern="1200" dirty="0" smtClean="0"/>
            <a:t>SR</a:t>
          </a:r>
          <a:endParaRPr lang="en-GB" sz="2400" kern="1200" dirty="0"/>
        </a:p>
      </dsp:txBody>
      <dsp:txXfrm>
        <a:off x="2438400" y="0"/>
        <a:ext cx="1219200" cy="812799"/>
      </dsp:txXfrm>
    </dsp:sp>
    <dsp:sp modelId="{9B2DA37E-3E39-47F1-B041-039DAFCFD06A}">
      <dsp:nvSpPr>
        <dsp:cNvPr id="0" name=""/>
        <dsp:cNvSpPr/>
      </dsp:nvSpPr>
      <dsp:spPr>
        <a:xfrm>
          <a:off x="1828800" y="812799"/>
          <a:ext cx="2438400" cy="812799"/>
        </a:xfrm>
        <a:prstGeom prst="trapezoid">
          <a:avLst>
            <a:gd name="adj" fmla="val 7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b" anchorCtr="1">
          <a:noAutofit/>
        </a:bodyPr>
        <a:lstStyle/>
        <a:p>
          <a:pPr lvl="0" algn="ctr" defTabSz="1066800">
            <a:lnSpc>
              <a:spcPct val="90000"/>
            </a:lnSpc>
            <a:spcBef>
              <a:spcPct val="0"/>
            </a:spcBef>
            <a:spcAft>
              <a:spcPct val="35000"/>
            </a:spcAft>
          </a:pPr>
          <a:r>
            <a:rPr lang="en-GB" sz="2400" kern="1200" dirty="0" smtClean="0"/>
            <a:t>RCTs</a:t>
          </a:r>
          <a:endParaRPr lang="en-GB" sz="2400" kern="1200" dirty="0"/>
        </a:p>
      </dsp:txBody>
      <dsp:txXfrm>
        <a:off x="2255520" y="812799"/>
        <a:ext cx="1584960" cy="812799"/>
      </dsp:txXfrm>
    </dsp:sp>
    <dsp:sp modelId="{9F9D15B0-3F27-4229-84D5-99DFB0D98112}">
      <dsp:nvSpPr>
        <dsp:cNvPr id="0" name=""/>
        <dsp:cNvSpPr/>
      </dsp:nvSpPr>
      <dsp:spPr>
        <a:xfrm>
          <a:off x="1219200" y="1625599"/>
          <a:ext cx="3657600" cy="812799"/>
        </a:xfrm>
        <a:prstGeom prst="trapezoid">
          <a:avLst>
            <a:gd name="adj" fmla="val 75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b" anchorCtr="1">
          <a:noAutofit/>
        </a:bodyPr>
        <a:lstStyle/>
        <a:p>
          <a:pPr lvl="0" algn="ctr" defTabSz="1066800">
            <a:lnSpc>
              <a:spcPct val="90000"/>
            </a:lnSpc>
            <a:spcBef>
              <a:spcPct val="0"/>
            </a:spcBef>
            <a:spcAft>
              <a:spcPct val="35000"/>
            </a:spcAft>
          </a:pPr>
          <a:r>
            <a:rPr lang="en-GB" sz="2400" kern="1200" dirty="0" smtClean="0"/>
            <a:t>Cohort study</a:t>
          </a:r>
        </a:p>
      </dsp:txBody>
      <dsp:txXfrm>
        <a:off x="1859280" y="1625599"/>
        <a:ext cx="2377440" cy="812799"/>
      </dsp:txXfrm>
    </dsp:sp>
    <dsp:sp modelId="{099D2B88-F388-485F-B370-71E068ECED33}">
      <dsp:nvSpPr>
        <dsp:cNvPr id="0" name=""/>
        <dsp:cNvSpPr/>
      </dsp:nvSpPr>
      <dsp:spPr>
        <a:xfrm>
          <a:off x="609600" y="2438399"/>
          <a:ext cx="4876800" cy="812799"/>
        </a:xfrm>
        <a:prstGeom prst="trapezoid">
          <a:avLst>
            <a:gd name="adj" fmla="val 75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b" anchorCtr="1">
          <a:noAutofit/>
        </a:bodyPr>
        <a:lstStyle/>
        <a:p>
          <a:pPr lvl="0" algn="ctr" defTabSz="1066800">
            <a:lnSpc>
              <a:spcPct val="90000"/>
            </a:lnSpc>
            <a:spcBef>
              <a:spcPct val="0"/>
            </a:spcBef>
            <a:spcAft>
              <a:spcPct val="35000"/>
            </a:spcAft>
          </a:pPr>
          <a:r>
            <a:rPr lang="en-GB" sz="2400" kern="1200" dirty="0" smtClean="0"/>
            <a:t>Case control study, case series</a:t>
          </a:r>
        </a:p>
      </dsp:txBody>
      <dsp:txXfrm>
        <a:off x="1463039" y="2438399"/>
        <a:ext cx="3169920" cy="812799"/>
      </dsp:txXfrm>
    </dsp:sp>
    <dsp:sp modelId="{42DB005F-B899-43D3-844C-691A41F4EB6E}">
      <dsp:nvSpPr>
        <dsp:cNvPr id="0" name=""/>
        <dsp:cNvSpPr/>
      </dsp:nvSpPr>
      <dsp:spPr>
        <a:xfrm>
          <a:off x="0" y="3251199"/>
          <a:ext cx="6096000" cy="812799"/>
        </a:xfrm>
        <a:prstGeom prst="trapezoid">
          <a:avLst>
            <a:gd name="adj" fmla="val 75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b" anchorCtr="1">
          <a:noAutofit/>
        </a:bodyPr>
        <a:lstStyle/>
        <a:p>
          <a:pPr lvl="0" algn="ctr" defTabSz="1066800">
            <a:lnSpc>
              <a:spcPct val="90000"/>
            </a:lnSpc>
            <a:spcBef>
              <a:spcPct val="0"/>
            </a:spcBef>
            <a:spcAft>
              <a:spcPct val="35000"/>
            </a:spcAft>
          </a:pPr>
          <a:r>
            <a:rPr lang="en-GB" sz="2400" kern="1200" dirty="0" smtClean="0"/>
            <a:t>Mechanism-based learning</a:t>
          </a:r>
        </a:p>
      </dsp:txBody>
      <dsp:txXfrm>
        <a:off x="1066799" y="3251199"/>
        <a:ext cx="3962400" cy="812799"/>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E475CF-DCF4-4E08-B2F6-E66B32B45B61}" type="datetimeFigureOut">
              <a:rPr lang="en-GB" smtClean="0"/>
              <a:t>15/11/2018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F4DB5D-AC48-40C1-9A8F-A25043A4F847}" type="slidenum">
              <a:rPr lang="en-GB" smtClean="0"/>
              <a:t>‹#›</a:t>
            </a:fld>
            <a:endParaRPr lang="en-GB"/>
          </a:p>
        </p:txBody>
      </p:sp>
    </p:spTree>
    <p:extLst>
      <p:ext uri="{BB962C8B-B14F-4D97-AF65-F5344CB8AC3E}">
        <p14:creationId xmlns:p14="http://schemas.microsoft.com/office/powerpoint/2010/main" val="3072005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DBF570-012C-4B91-8A9F-855D8CA1A5D9}" type="datetimeFigureOut">
              <a:rPr lang="en-GB" smtClean="0"/>
              <a:t>15/11/2018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26DBF3-59A1-4AAF-A3DC-BDDFB75D5CD8}" type="slidenum">
              <a:rPr lang="en-GB" smtClean="0"/>
              <a:t>‹#›</a:t>
            </a:fld>
            <a:endParaRPr lang="en-GB"/>
          </a:p>
        </p:txBody>
      </p:sp>
    </p:spTree>
    <p:extLst>
      <p:ext uri="{BB962C8B-B14F-4D97-AF65-F5344CB8AC3E}">
        <p14:creationId xmlns:p14="http://schemas.microsoft.com/office/powerpoint/2010/main" val="3594344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739C02-8071-44A4-AA5F-BBC21F4AAF6F}" type="slidenum">
              <a:rPr lang="en-US"/>
              <a:t>2</a:t>
            </a:fld>
            <a:endParaRPr lang="en-US"/>
          </a:p>
        </p:txBody>
      </p:sp>
    </p:spTree>
    <p:extLst>
      <p:ext uri="{BB962C8B-B14F-4D97-AF65-F5344CB8AC3E}">
        <p14:creationId xmlns:p14="http://schemas.microsoft.com/office/powerpoint/2010/main" val="1840010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739C02-8071-44A4-AA5F-BBC21F4AAF6F}" type="slidenum">
              <a:rPr lang="en-US"/>
              <a:t>13</a:t>
            </a:fld>
            <a:endParaRPr lang="en-US"/>
          </a:p>
        </p:txBody>
      </p:sp>
    </p:spTree>
    <p:extLst>
      <p:ext uri="{BB962C8B-B14F-4D97-AF65-F5344CB8AC3E}">
        <p14:creationId xmlns:p14="http://schemas.microsoft.com/office/powerpoint/2010/main" val="3251494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739C02-8071-44A4-AA5F-BBC21F4AAF6F}" type="slidenum">
              <a:rPr lang="en-US"/>
              <a:t>14</a:t>
            </a:fld>
            <a:endParaRPr lang="en-US"/>
          </a:p>
        </p:txBody>
      </p:sp>
    </p:spTree>
    <p:extLst>
      <p:ext uri="{BB962C8B-B14F-4D97-AF65-F5344CB8AC3E}">
        <p14:creationId xmlns:p14="http://schemas.microsoft.com/office/powerpoint/2010/main" val="1734072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739C02-8071-44A4-AA5F-BBC21F4AAF6F}" type="slidenum">
              <a:rPr lang="en-US"/>
              <a:t>15</a:t>
            </a:fld>
            <a:endParaRPr lang="en-US"/>
          </a:p>
        </p:txBody>
      </p:sp>
    </p:spTree>
    <p:extLst>
      <p:ext uri="{BB962C8B-B14F-4D97-AF65-F5344CB8AC3E}">
        <p14:creationId xmlns:p14="http://schemas.microsoft.com/office/powerpoint/2010/main" val="1936415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739C02-8071-44A4-AA5F-BBC21F4AAF6F}" type="slidenum">
              <a:rPr lang="en-US"/>
              <a:t>17</a:t>
            </a:fld>
            <a:endParaRPr lang="en-US"/>
          </a:p>
        </p:txBody>
      </p:sp>
    </p:spTree>
    <p:extLst>
      <p:ext uri="{BB962C8B-B14F-4D97-AF65-F5344CB8AC3E}">
        <p14:creationId xmlns:p14="http://schemas.microsoft.com/office/powerpoint/2010/main" val="1516586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739C02-8071-44A4-AA5F-BBC21F4AAF6F}" type="slidenum">
              <a:rPr lang="en-US"/>
              <a:t>18</a:t>
            </a:fld>
            <a:endParaRPr lang="en-US"/>
          </a:p>
        </p:txBody>
      </p:sp>
    </p:spTree>
    <p:extLst>
      <p:ext uri="{BB962C8B-B14F-4D97-AF65-F5344CB8AC3E}">
        <p14:creationId xmlns:p14="http://schemas.microsoft.com/office/powerpoint/2010/main" val="4072103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739C02-8071-44A4-AA5F-BBC21F4AAF6F}" type="slidenum">
              <a:rPr lang="en-US"/>
              <a:t>22</a:t>
            </a:fld>
            <a:endParaRPr lang="en-US"/>
          </a:p>
        </p:txBody>
      </p:sp>
    </p:spTree>
    <p:extLst>
      <p:ext uri="{BB962C8B-B14F-4D97-AF65-F5344CB8AC3E}">
        <p14:creationId xmlns:p14="http://schemas.microsoft.com/office/powerpoint/2010/main" val="4249583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739C02-8071-44A4-AA5F-BBC21F4AAF6F}" type="slidenum">
              <a:rPr lang="en-US"/>
              <a:t>27</a:t>
            </a:fld>
            <a:endParaRPr lang="en-US"/>
          </a:p>
        </p:txBody>
      </p:sp>
    </p:spTree>
    <p:extLst>
      <p:ext uri="{BB962C8B-B14F-4D97-AF65-F5344CB8AC3E}">
        <p14:creationId xmlns:p14="http://schemas.microsoft.com/office/powerpoint/2010/main" val="3615089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739C02-8071-44A4-AA5F-BBC21F4AAF6F}" type="slidenum">
              <a:rPr lang="en-US"/>
              <a:t>28</a:t>
            </a:fld>
            <a:endParaRPr lang="en-US"/>
          </a:p>
        </p:txBody>
      </p:sp>
    </p:spTree>
    <p:extLst>
      <p:ext uri="{BB962C8B-B14F-4D97-AF65-F5344CB8AC3E}">
        <p14:creationId xmlns:p14="http://schemas.microsoft.com/office/powerpoint/2010/main" val="1642384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739C02-8071-44A4-AA5F-BBC21F4AAF6F}" type="slidenum">
              <a:rPr lang="en-US"/>
              <a:t>31</a:t>
            </a:fld>
            <a:endParaRPr lang="en-US"/>
          </a:p>
        </p:txBody>
      </p:sp>
    </p:spTree>
    <p:extLst>
      <p:ext uri="{BB962C8B-B14F-4D97-AF65-F5344CB8AC3E}">
        <p14:creationId xmlns:p14="http://schemas.microsoft.com/office/powerpoint/2010/main" val="3565604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739C02-8071-44A4-AA5F-BBC21F4AAF6F}" type="slidenum">
              <a:rPr lang="en-US"/>
              <a:t>3</a:t>
            </a:fld>
            <a:endParaRPr lang="en-US"/>
          </a:p>
        </p:txBody>
      </p:sp>
    </p:spTree>
    <p:extLst>
      <p:ext uri="{BB962C8B-B14F-4D97-AF65-F5344CB8AC3E}">
        <p14:creationId xmlns:p14="http://schemas.microsoft.com/office/powerpoint/2010/main" val="3962438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739C02-8071-44A4-AA5F-BBC21F4AAF6F}" type="slidenum">
              <a:rPr lang="en-US"/>
              <a:t>4</a:t>
            </a:fld>
            <a:endParaRPr lang="en-US"/>
          </a:p>
        </p:txBody>
      </p:sp>
    </p:spTree>
    <p:extLst>
      <p:ext uri="{BB962C8B-B14F-4D97-AF65-F5344CB8AC3E}">
        <p14:creationId xmlns:p14="http://schemas.microsoft.com/office/powerpoint/2010/main" val="1309159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739C02-8071-44A4-AA5F-BBC21F4AAF6F}" type="slidenum">
              <a:rPr lang="en-US"/>
              <a:t>5</a:t>
            </a:fld>
            <a:endParaRPr lang="en-US"/>
          </a:p>
        </p:txBody>
      </p:sp>
    </p:spTree>
    <p:extLst>
      <p:ext uri="{BB962C8B-B14F-4D97-AF65-F5344CB8AC3E}">
        <p14:creationId xmlns:p14="http://schemas.microsoft.com/office/powerpoint/2010/main" val="3561807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739C02-8071-44A4-AA5F-BBC21F4AAF6F}" type="slidenum">
              <a:rPr lang="en-US"/>
              <a:t>6</a:t>
            </a:fld>
            <a:endParaRPr lang="en-US"/>
          </a:p>
        </p:txBody>
      </p:sp>
    </p:spTree>
    <p:extLst>
      <p:ext uri="{BB962C8B-B14F-4D97-AF65-F5344CB8AC3E}">
        <p14:creationId xmlns:p14="http://schemas.microsoft.com/office/powerpoint/2010/main" val="1294415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739C02-8071-44A4-AA5F-BBC21F4AAF6F}" type="slidenum">
              <a:rPr lang="en-US"/>
              <a:t>7</a:t>
            </a:fld>
            <a:endParaRPr lang="en-US"/>
          </a:p>
        </p:txBody>
      </p:sp>
    </p:spTree>
    <p:extLst>
      <p:ext uri="{BB962C8B-B14F-4D97-AF65-F5344CB8AC3E}">
        <p14:creationId xmlns:p14="http://schemas.microsoft.com/office/powerpoint/2010/main" val="2875747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739C02-8071-44A4-AA5F-BBC21F4AAF6F}" type="slidenum">
              <a:rPr lang="en-US"/>
              <a:t>8</a:t>
            </a:fld>
            <a:endParaRPr lang="en-US"/>
          </a:p>
        </p:txBody>
      </p:sp>
    </p:spTree>
    <p:extLst>
      <p:ext uri="{BB962C8B-B14F-4D97-AF65-F5344CB8AC3E}">
        <p14:creationId xmlns:p14="http://schemas.microsoft.com/office/powerpoint/2010/main" val="3179454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739C02-8071-44A4-AA5F-BBC21F4AAF6F}" type="slidenum">
              <a:rPr lang="en-US"/>
              <a:t>10</a:t>
            </a:fld>
            <a:endParaRPr lang="en-US"/>
          </a:p>
        </p:txBody>
      </p:sp>
    </p:spTree>
    <p:extLst>
      <p:ext uri="{BB962C8B-B14F-4D97-AF65-F5344CB8AC3E}">
        <p14:creationId xmlns:p14="http://schemas.microsoft.com/office/powerpoint/2010/main" val="2850809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739C02-8071-44A4-AA5F-BBC21F4AAF6F}" type="slidenum">
              <a:rPr lang="en-US"/>
              <a:t>12</a:t>
            </a:fld>
            <a:endParaRPr lang="en-US"/>
          </a:p>
        </p:txBody>
      </p:sp>
    </p:spTree>
    <p:extLst>
      <p:ext uri="{BB962C8B-B14F-4D97-AF65-F5344CB8AC3E}">
        <p14:creationId xmlns:p14="http://schemas.microsoft.com/office/powerpoint/2010/main" val="9231557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lour - Cover Slide 2">
    <p:bg>
      <p:bgPr>
        <a:solidFill>
          <a:srgbClr val="253244"/>
        </a:solidFill>
        <a:effectLst/>
      </p:bgPr>
    </p:bg>
    <p:spTree>
      <p:nvGrpSpPr>
        <p:cNvPr id="1" name=""/>
        <p:cNvGrpSpPr/>
        <p:nvPr/>
      </p:nvGrpSpPr>
      <p:grpSpPr>
        <a:xfrm>
          <a:off x="0" y="0"/>
          <a:ext cx="0" cy="0"/>
          <a:chOff x="0" y="0"/>
          <a:chExt cx="0" cy="0"/>
        </a:xfrm>
      </p:grpSpPr>
      <p:pic>
        <p:nvPicPr>
          <p:cNvPr id="4" name="Picture 3" descr="ShieldTint-1_lef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50" y="-106362"/>
            <a:ext cx="5040313" cy="649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2254976" y="6190427"/>
            <a:ext cx="646702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fontAlgn="auto">
              <a:spcBef>
                <a:spcPts val="0"/>
              </a:spcBef>
              <a:spcAft>
                <a:spcPts val="0"/>
              </a:spcAft>
              <a:defRPr/>
            </a:pPr>
            <a:r>
              <a:rPr lang="en-GB" sz="1600" b="1" dirty="0" smtClean="0">
                <a:solidFill>
                  <a:srgbClr val="BCDCE8"/>
                </a:solidFill>
                <a:latin typeface="Palatino Linotype" charset="0"/>
                <a:cs typeface="Palatino Linotype" charset="0"/>
              </a:rPr>
              <a:t>It’s the </a:t>
            </a:r>
            <a:r>
              <a:rPr lang="en-GB" sz="1600" b="1" dirty="0" err="1" smtClean="0">
                <a:solidFill>
                  <a:srgbClr val="BCDCE8"/>
                </a:solidFill>
                <a:latin typeface="Palatino Linotype" charset="0"/>
                <a:cs typeface="Palatino Linotype" charset="0"/>
              </a:rPr>
              <a:t>Keele</a:t>
            </a:r>
            <a:r>
              <a:rPr lang="en-GB" sz="1600" b="1" dirty="0" smtClean="0">
                <a:solidFill>
                  <a:srgbClr val="BCDCE8"/>
                </a:solidFill>
                <a:latin typeface="Palatino Linotype" charset="0"/>
                <a:cs typeface="Palatino Linotype" charset="0"/>
              </a:rPr>
              <a:t> difference.</a:t>
            </a:r>
            <a:endParaRPr lang="en-GB" sz="1600" b="1" dirty="0">
              <a:solidFill>
                <a:srgbClr val="BCDCE8"/>
              </a:solidFill>
              <a:latin typeface="Palatino Linotype" charset="0"/>
              <a:cs typeface="Palatino Linotype" charset="0"/>
            </a:endParaRPr>
          </a:p>
        </p:txBody>
      </p:sp>
      <p:pic>
        <p:nvPicPr>
          <p:cNvPr id="6" name="Picture 4" descr="KeeleUni-RGB_ColourwithWHITEtex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54813" y="303213"/>
            <a:ext cx="2071687" cy="105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Placeholder 16"/>
          <p:cNvSpPr>
            <a:spLocks noGrp="1"/>
          </p:cNvSpPr>
          <p:nvPr>
            <p:ph type="body" sz="quarter" idx="11" hasCustomPrompt="1"/>
          </p:nvPr>
        </p:nvSpPr>
        <p:spPr>
          <a:xfrm>
            <a:off x="451530" y="2248707"/>
            <a:ext cx="8978219" cy="783721"/>
          </a:xfrm>
          <a:prstGeom prst="rect">
            <a:avLst/>
          </a:prstGeom>
        </p:spPr>
        <p:txBody>
          <a:bodyPr>
            <a:noAutofit/>
          </a:bodyPr>
          <a:lstStyle>
            <a:lvl1pPr marL="0" indent="0">
              <a:buNone/>
              <a:defRPr sz="4500" baseline="0">
                <a:solidFill>
                  <a:schemeClr val="tx1"/>
                </a:solidFill>
                <a:latin typeface="Palatino Linotype"/>
                <a:cs typeface="Palatino Linotype"/>
              </a:defRPr>
            </a:lvl1pPr>
          </a:lstStyle>
          <a:p>
            <a:pPr lvl="0"/>
            <a:r>
              <a:rPr lang="en-US" dirty="0" smtClean="0"/>
              <a:t>Research Institute for </a:t>
            </a:r>
            <a:br>
              <a:rPr lang="en-US" dirty="0" smtClean="0"/>
            </a:br>
            <a:r>
              <a:rPr lang="en-US" dirty="0" smtClean="0"/>
              <a:t>Primary Care &amp; Health Sciences</a:t>
            </a:r>
          </a:p>
        </p:txBody>
      </p:sp>
      <p:sp>
        <p:nvSpPr>
          <p:cNvPr id="11" name="Text Placeholder 16"/>
          <p:cNvSpPr>
            <a:spLocks noGrp="1"/>
          </p:cNvSpPr>
          <p:nvPr>
            <p:ph type="body" sz="quarter" idx="12" hasCustomPrompt="1"/>
          </p:nvPr>
        </p:nvSpPr>
        <p:spPr>
          <a:xfrm>
            <a:off x="523081" y="3655918"/>
            <a:ext cx="6740525" cy="535807"/>
          </a:xfrm>
          <a:prstGeom prst="rect">
            <a:avLst/>
          </a:prstGeom>
        </p:spPr>
        <p:txBody>
          <a:bodyPr/>
          <a:lstStyle>
            <a:lvl1pPr marL="0" indent="0">
              <a:buNone/>
              <a:defRPr sz="1600" baseline="0">
                <a:latin typeface="Arial"/>
                <a:cs typeface="Arial"/>
              </a:defRPr>
            </a:lvl1pPr>
          </a:lstStyle>
          <a:p>
            <a:pPr lvl="0"/>
            <a:r>
              <a:rPr lang="en-US" dirty="0" smtClean="0"/>
              <a:t>Keele University </a:t>
            </a:r>
          </a:p>
        </p:txBody>
      </p:sp>
    </p:spTree>
    <p:extLst>
      <p:ext uri="{BB962C8B-B14F-4D97-AF65-F5344CB8AC3E}">
        <p14:creationId xmlns:p14="http://schemas.microsoft.com/office/powerpoint/2010/main" val="4179882366"/>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our no KD - Content Slide 2">
    <p:spTree>
      <p:nvGrpSpPr>
        <p:cNvPr id="1" name=""/>
        <p:cNvGrpSpPr/>
        <p:nvPr/>
      </p:nvGrpSpPr>
      <p:grpSpPr>
        <a:xfrm>
          <a:off x="0" y="0"/>
          <a:ext cx="0" cy="0"/>
          <a:chOff x="0" y="0"/>
          <a:chExt cx="0" cy="0"/>
        </a:xfrm>
      </p:grpSpPr>
      <p:pic>
        <p:nvPicPr>
          <p:cNvPr id="4" name="Picture 4" descr="KeeleUni-RGB_Colou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53275" y="5595938"/>
            <a:ext cx="1533525" cy="7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3" descr="ShieldTint-2_righ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56300" y="0"/>
            <a:ext cx="31877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2"/>
            <a:ext cx="8229600" cy="356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88016"/>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our - Picture with Caption">
    <p:spTree>
      <p:nvGrpSpPr>
        <p:cNvPr id="1" name=""/>
        <p:cNvGrpSpPr/>
        <p:nvPr/>
      </p:nvGrpSpPr>
      <p:grpSpPr>
        <a:xfrm>
          <a:off x="0" y="0"/>
          <a:ext cx="0" cy="0"/>
          <a:chOff x="0" y="0"/>
          <a:chExt cx="0" cy="0"/>
        </a:xfrm>
      </p:grpSpPr>
      <p:sp>
        <p:nvSpPr>
          <p:cNvPr id="5" name="TextBox 5"/>
          <p:cNvSpPr txBox="1">
            <a:spLocks noChangeArrowheads="1"/>
          </p:cNvSpPr>
          <p:nvPr userDrawn="1"/>
        </p:nvSpPr>
        <p:spPr bwMode="auto">
          <a:xfrm>
            <a:off x="326572" y="6305872"/>
            <a:ext cx="698862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auto">
              <a:spcBef>
                <a:spcPts val="0"/>
              </a:spcBef>
              <a:spcAft>
                <a:spcPts val="0"/>
              </a:spcAft>
              <a:defRPr/>
            </a:pPr>
            <a:r>
              <a:rPr lang="en-GB" sz="1600" b="1" dirty="0" smtClean="0">
                <a:solidFill>
                  <a:srgbClr val="BCDCE8"/>
                </a:solidFill>
                <a:latin typeface="Palatino Linotype" charset="0"/>
                <a:cs typeface="Palatino Linotype" charset="0"/>
              </a:rPr>
              <a:t>It’s the </a:t>
            </a:r>
            <a:r>
              <a:rPr lang="en-GB" sz="1600" b="1" dirty="0" err="1" smtClean="0">
                <a:solidFill>
                  <a:srgbClr val="BCDCE8"/>
                </a:solidFill>
                <a:latin typeface="Palatino Linotype" charset="0"/>
                <a:cs typeface="Palatino Linotype" charset="0"/>
              </a:rPr>
              <a:t>Keele</a:t>
            </a:r>
            <a:r>
              <a:rPr lang="en-GB" sz="1600" b="1" dirty="0" smtClean="0">
                <a:solidFill>
                  <a:srgbClr val="BCDCE8"/>
                </a:solidFill>
                <a:latin typeface="Palatino Linotype" charset="0"/>
                <a:cs typeface="Palatino Linotype" charset="0"/>
              </a:rPr>
              <a:t> Difference.</a:t>
            </a:r>
            <a:endParaRPr lang="en-GB" sz="1600" b="1" dirty="0">
              <a:solidFill>
                <a:srgbClr val="BCDCE8"/>
              </a:solidFill>
              <a:latin typeface="Palatino Linotype" charset="0"/>
              <a:cs typeface="Palatino Linotype" charset="0"/>
            </a:endParaRPr>
          </a:p>
        </p:txBody>
      </p:sp>
      <p:pic>
        <p:nvPicPr>
          <p:cNvPr id="6" name="Picture 4" descr="KeeleUni-RGB_Colou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53275" y="5595938"/>
            <a:ext cx="1533525" cy="7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3" descr="ShieldTint-2_righ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56300" y="0"/>
            <a:ext cx="31877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28800" y="4284272"/>
            <a:ext cx="5486400" cy="566739"/>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612775"/>
            <a:ext cx="5486400" cy="366602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4851011"/>
            <a:ext cx="5486400" cy="391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77186065"/>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our with KD - Picture with Caption">
    <p:spTree>
      <p:nvGrpSpPr>
        <p:cNvPr id="1" name=""/>
        <p:cNvGrpSpPr/>
        <p:nvPr/>
      </p:nvGrpSpPr>
      <p:grpSpPr>
        <a:xfrm>
          <a:off x="0" y="0"/>
          <a:ext cx="0" cy="0"/>
          <a:chOff x="0" y="0"/>
          <a:chExt cx="0" cy="0"/>
        </a:xfrm>
      </p:grpSpPr>
      <p:pic>
        <p:nvPicPr>
          <p:cNvPr id="5" name="Picture 3" descr="KeeleUni-RGB_Colou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53275" y="5595938"/>
            <a:ext cx="1533525" cy="7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3" descr="ShieldTint-2_righ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56300" y="0"/>
            <a:ext cx="31877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253093" y="349086"/>
            <a:ext cx="5486400" cy="566739"/>
          </a:xfrm>
        </p:spPr>
        <p:txBody>
          <a:bodyPr anchor="b"/>
          <a:lstStyle>
            <a:lvl1pPr algn="l">
              <a:defRPr sz="2000" b="1"/>
            </a:lvl1pPr>
          </a:lstStyle>
          <a:p>
            <a:r>
              <a:rPr lang="en-US" dirty="0" smtClean="0"/>
              <a:t>Acknowledgements </a:t>
            </a:r>
            <a:endParaRPr lang="en-US" dirty="0"/>
          </a:p>
        </p:txBody>
      </p:sp>
      <p:sp>
        <p:nvSpPr>
          <p:cNvPr id="4" name="Text Placeholder 3"/>
          <p:cNvSpPr>
            <a:spLocks noGrp="1"/>
          </p:cNvSpPr>
          <p:nvPr>
            <p:ph type="body" sz="half" idx="2" hasCustomPrompt="1"/>
          </p:nvPr>
        </p:nvSpPr>
        <p:spPr>
          <a:xfrm>
            <a:off x="253093" y="1028215"/>
            <a:ext cx="5486400" cy="391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(add and delete as necessary)</a:t>
            </a:r>
          </a:p>
        </p:txBody>
      </p:sp>
      <p:cxnSp>
        <p:nvCxnSpPr>
          <p:cNvPr id="8" name="Straight Connector 7"/>
          <p:cNvCxnSpPr/>
          <p:nvPr userDrawn="1"/>
        </p:nvCxnSpPr>
        <p:spPr>
          <a:xfrm>
            <a:off x="361497" y="858675"/>
            <a:ext cx="1255032" cy="0"/>
          </a:xfrm>
          <a:prstGeom prst="line">
            <a:avLst/>
          </a:prstGeom>
        </p:spPr>
        <p:style>
          <a:lnRef idx="2">
            <a:schemeClr val="accent5"/>
          </a:lnRef>
          <a:fillRef idx="0">
            <a:schemeClr val="accent5"/>
          </a:fillRef>
          <a:effectRef idx="1">
            <a:schemeClr val="accent5"/>
          </a:effectRef>
          <a:fontRef idx="minor">
            <a:schemeClr val="tx1"/>
          </a:fontRef>
        </p:style>
      </p:cxn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3093" y="1636123"/>
            <a:ext cx="5584045" cy="760692"/>
          </a:xfrm>
          <a:prstGeom prst="rect">
            <a:avLst/>
          </a:prstGeom>
        </p:spPr>
      </p:pic>
    </p:spTree>
    <p:extLst>
      <p:ext uri="{BB962C8B-B14F-4D97-AF65-F5344CB8AC3E}">
        <p14:creationId xmlns:p14="http://schemas.microsoft.com/office/powerpoint/2010/main" val="741942265"/>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ur - Thank you">
    <p:bg>
      <p:bgPr>
        <a:solidFill>
          <a:srgbClr val="253244"/>
        </a:solidFill>
        <a:effectLst/>
      </p:bgPr>
    </p:bg>
    <p:spTree>
      <p:nvGrpSpPr>
        <p:cNvPr id="1" name=""/>
        <p:cNvGrpSpPr/>
        <p:nvPr/>
      </p:nvGrpSpPr>
      <p:grpSpPr>
        <a:xfrm>
          <a:off x="0" y="0"/>
          <a:ext cx="0" cy="0"/>
          <a:chOff x="0" y="0"/>
          <a:chExt cx="0" cy="0"/>
        </a:xfrm>
      </p:grpSpPr>
      <p:pic>
        <p:nvPicPr>
          <p:cNvPr id="2" name="Picture 3" descr="ShieldTint-1_lef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5040313" cy="649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2253344" y="6216065"/>
            <a:ext cx="665820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fontAlgn="auto">
              <a:spcBef>
                <a:spcPts val="0"/>
              </a:spcBef>
              <a:spcAft>
                <a:spcPts val="0"/>
              </a:spcAft>
              <a:defRPr/>
            </a:pPr>
            <a:r>
              <a:rPr lang="en-GB" sz="1600" b="1" dirty="0" smtClean="0">
                <a:solidFill>
                  <a:srgbClr val="BCDCE8"/>
                </a:solidFill>
                <a:latin typeface="Palatino Linotype" charset="0"/>
                <a:cs typeface="Palatino Linotype" charset="0"/>
              </a:rPr>
              <a:t>It’s the </a:t>
            </a:r>
            <a:r>
              <a:rPr lang="en-GB" sz="1600" b="1" dirty="0" err="1" smtClean="0">
                <a:solidFill>
                  <a:srgbClr val="BCDCE8"/>
                </a:solidFill>
                <a:latin typeface="Palatino Linotype" charset="0"/>
                <a:cs typeface="Palatino Linotype" charset="0"/>
              </a:rPr>
              <a:t>Keele</a:t>
            </a:r>
            <a:r>
              <a:rPr lang="en-GB" sz="1600" b="1" dirty="0" smtClean="0">
                <a:solidFill>
                  <a:srgbClr val="BCDCE8"/>
                </a:solidFill>
                <a:latin typeface="Palatino Linotype" charset="0"/>
                <a:cs typeface="Palatino Linotype" charset="0"/>
              </a:rPr>
              <a:t> difference.</a:t>
            </a:r>
            <a:endParaRPr lang="en-GB" sz="1600" b="1" dirty="0">
              <a:solidFill>
                <a:srgbClr val="BCDCE8"/>
              </a:solidFill>
              <a:latin typeface="Palatino Linotype" charset="0"/>
              <a:cs typeface="Palatino Linotype" charset="0"/>
            </a:endParaRPr>
          </a:p>
        </p:txBody>
      </p:sp>
      <p:sp>
        <p:nvSpPr>
          <p:cNvPr id="4" name="TextBox 3"/>
          <p:cNvSpPr txBox="1">
            <a:spLocks noChangeArrowheads="1"/>
          </p:cNvSpPr>
          <p:nvPr userDrawn="1"/>
        </p:nvSpPr>
        <p:spPr bwMode="auto">
          <a:xfrm>
            <a:off x="1401763" y="3248025"/>
            <a:ext cx="427355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GB" sz="5400" b="1">
                <a:latin typeface="Palatino Linotype" charset="0"/>
                <a:cs typeface="Palatino Linotype" charset="0"/>
              </a:rPr>
              <a:t>Thank you</a:t>
            </a:r>
          </a:p>
        </p:txBody>
      </p:sp>
      <p:pic>
        <p:nvPicPr>
          <p:cNvPr id="5" name="Picture 6" descr="KeeleUni-RGB_ColourwithWHITEtex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54813" y="303213"/>
            <a:ext cx="2071687" cy="105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8383905"/>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ur no KD - Thank you">
    <p:bg>
      <p:bgPr>
        <a:solidFill>
          <a:srgbClr val="253244"/>
        </a:solidFill>
        <a:effectLst/>
      </p:bgPr>
    </p:bg>
    <p:spTree>
      <p:nvGrpSpPr>
        <p:cNvPr id="1" name=""/>
        <p:cNvGrpSpPr/>
        <p:nvPr/>
      </p:nvGrpSpPr>
      <p:grpSpPr>
        <a:xfrm>
          <a:off x="0" y="0"/>
          <a:ext cx="0" cy="0"/>
          <a:chOff x="0" y="0"/>
          <a:chExt cx="0" cy="0"/>
        </a:xfrm>
      </p:grpSpPr>
      <p:pic>
        <p:nvPicPr>
          <p:cNvPr id="2" name="Picture 3" descr="ShieldTint-1_lef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5040313" cy="649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1401763" y="3248025"/>
            <a:ext cx="427355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GB" sz="5400" b="1">
                <a:latin typeface="Palatino Linotype" charset="0"/>
                <a:cs typeface="Palatino Linotype" charset="0"/>
              </a:rPr>
              <a:t>Thank you</a:t>
            </a:r>
          </a:p>
        </p:txBody>
      </p:sp>
      <p:pic>
        <p:nvPicPr>
          <p:cNvPr id="4" name="Picture 4" descr="KeeleUni-RGB_ColourwithWHITEtex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54813" y="303213"/>
            <a:ext cx="2071687" cy="105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705389"/>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ur - End Slide">
    <p:bg>
      <p:bgPr>
        <a:solidFill>
          <a:srgbClr val="253244"/>
        </a:solidFill>
        <a:effectLst/>
      </p:bgPr>
    </p:bg>
    <p:spTree>
      <p:nvGrpSpPr>
        <p:cNvPr id="1" name=""/>
        <p:cNvGrpSpPr/>
        <p:nvPr/>
      </p:nvGrpSpPr>
      <p:grpSpPr>
        <a:xfrm>
          <a:off x="0" y="0"/>
          <a:ext cx="0" cy="0"/>
          <a:chOff x="0" y="0"/>
          <a:chExt cx="0" cy="0"/>
        </a:xfrm>
      </p:grpSpPr>
      <p:pic>
        <p:nvPicPr>
          <p:cNvPr id="2" name="Picture 3" descr="ShieldTint-1_lef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5040313" cy="649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2457449" y="6323598"/>
            <a:ext cx="654050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fontAlgn="auto">
              <a:spcBef>
                <a:spcPts val="0"/>
              </a:spcBef>
              <a:spcAft>
                <a:spcPts val="0"/>
              </a:spcAft>
              <a:defRPr/>
            </a:pPr>
            <a:r>
              <a:rPr lang="en-GB" sz="1600" b="1" dirty="0" smtClean="0">
                <a:solidFill>
                  <a:srgbClr val="BCDCE8"/>
                </a:solidFill>
                <a:latin typeface="Palatino Linotype" charset="0"/>
                <a:cs typeface="Palatino Linotype" charset="0"/>
              </a:rPr>
              <a:t>It’s the </a:t>
            </a:r>
            <a:r>
              <a:rPr lang="en-GB" sz="1600" b="1" dirty="0" err="1" smtClean="0">
                <a:solidFill>
                  <a:srgbClr val="BCDCE8"/>
                </a:solidFill>
                <a:latin typeface="Palatino Linotype" charset="0"/>
                <a:cs typeface="Palatino Linotype" charset="0"/>
              </a:rPr>
              <a:t>Keele</a:t>
            </a:r>
            <a:r>
              <a:rPr lang="en-GB" sz="1600" b="1" dirty="0" smtClean="0">
                <a:solidFill>
                  <a:srgbClr val="BCDCE8"/>
                </a:solidFill>
                <a:latin typeface="Palatino Linotype" charset="0"/>
                <a:cs typeface="Palatino Linotype" charset="0"/>
              </a:rPr>
              <a:t> difference.</a:t>
            </a:r>
            <a:endParaRPr lang="en-GB" sz="1600" b="1" dirty="0">
              <a:solidFill>
                <a:srgbClr val="BCDCE8"/>
              </a:solidFill>
              <a:latin typeface="Palatino Linotype" charset="0"/>
              <a:cs typeface="Palatino Linotype" charset="0"/>
            </a:endParaRPr>
          </a:p>
        </p:txBody>
      </p:sp>
      <p:pic>
        <p:nvPicPr>
          <p:cNvPr id="4" name="Picture 4" descr="KeeleUni-RGB_ColourwithWHITEtex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54813" y="303213"/>
            <a:ext cx="2071687" cy="105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5125" y="484188"/>
            <a:ext cx="186973" cy="1393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487362" y="390525"/>
            <a:ext cx="3790723" cy="1395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nSpc>
                <a:spcPct val="110000"/>
              </a:lnSpc>
              <a:defRPr/>
            </a:pPr>
            <a:r>
              <a:rPr lang="en-GB" sz="1100" b="1" dirty="0" smtClean="0"/>
              <a:t>Research</a:t>
            </a:r>
            <a:r>
              <a:rPr lang="en-GB" sz="1100" b="1" baseline="0" dirty="0" smtClean="0"/>
              <a:t> Institute for Primary Care &amp; Health Sciences</a:t>
            </a:r>
            <a:endParaRPr lang="en-GB" sz="1100" b="1" dirty="0" smtClean="0"/>
          </a:p>
          <a:p>
            <a:pPr>
              <a:lnSpc>
                <a:spcPct val="110000"/>
              </a:lnSpc>
              <a:defRPr/>
            </a:pPr>
            <a:r>
              <a:rPr lang="en-GB" sz="1100" dirty="0" smtClean="0"/>
              <a:t>David</a:t>
            </a:r>
            <a:r>
              <a:rPr lang="en-GB" sz="1100" baseline="0" dirty="0" smtClean="0"/>
              <a:t> </a:t>
            </a:r>
            <a:r>
              <a:rPr lang="en-GB" sz="1100" baseline="0" dirty="0" err="1" smtClean="0"/>
              <a:t>Weatherall</a:t>
            </a:r>
            <a:r>
              <a:rPr lang="en-GB" sz="1100" baseline="0" dirty="0" smtClean="0"/>
              <a:t> Building</a:t>
            </a:r>
            <a:endParaRPr lang="en-GB" sz="1100" dirty="0" smtClean="0"/>
          </a:p>
          <a:p>
            <a:pPr>
              <a:lnSpc>
                <a:spcPct val="110000"/>
              </a:lnSpc>
              <a:defRPr/>
            </a:pPr>
            <a:r>
              <a:rPr lang="en-GB" sz="1100" dirty="0" smtClean="0"/>
              <a:t>Keele University </a:t>
            </a:r>
          </a:p>
          <a:p>
            <a:pPr>
              <a:lnSpc>
                <a:spcPct val="110000"/>
              </a:lnSpc>
              <a:defRPr/>
            </a:pPr>
            <a:r>
              <a:rPr lang="en-GB" sz="1100" dirty="0" smtClean="0"/>
              <a:t>Newcastle-under-Lyme</a:t>
            </a:r>
            <a:r>
              <a:rPr lang="en-GB" sz="1100" baseline="0" dirty="0" smtClean="0"/>
              <a:t> </a:t>
            </a:r>
            <a:endParaRPr lang="en-GB" sz="1100" dirty="0" smtClean="0"/>
          </a:p>
          <a:p>
            <a:pPr>
              <a:lnSpc>
                <a:spcPct val="110000"/>
              </a:lnSpc>
              <a:defRPr/>
            </a:pPr>
            <a:r>
              <a:rPr lang="en-GB" sz="1100" dirty="0" smtClean="0"/>
              <a:t>Staffordshire </a:t>
            </a:r>
            <a:br>
              <a:rPr lang="en-GB" sz="1100" dirty="0" smtClean="0"/>
            </a:br>
            <a:r>
              <a:rPr lang="en-GB" sz="1100" dirty="0" smtClean="0"/>
              <a:t>ST5 5BG</a:t>
            </a:r>
            <a:br>
              <a:rPr lang="en-GB" sz="1100" dirty="0" smtClean="0"/>
            </a:br>
            <a:r>
              <a:rPr lang="en-GB" sz="1100" dirty="0" smtClean="0"/>
              <a:t>+44 (0)1782 733905</a:t>
            </a:r>
          </a:p>
        </p:txBody>
      </p:sp>
    </p:spTree>
    <p:extLst>
      <p:ext uri="{BB962C8B-B14F-4D97-AF65-F5344CB8AC3E}">
        <p14:creationId xmlns:p14="http://schemas.microsoft.com/office/powerpoint/2010/main" val="1368539710"/>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ono no KD - End Slide">
    <p:bg>
      <p:bgPr>
        <a:solidFill>
          <a:srgbClr val="253244"/>
        </a:solidFill>
        <a:effectLst/>
      </p:bgPr>
    </p:bg>
    <p:spTree>
      <p:nvGrpSpPr>
        <p:cNvPr id="1" name=""/>
        <p:cNvGrpSpPr/>
        <p:nvPr/>
      </p:nvGrpSpPr>
      <p:grpSpPr>
        <a:xfrm>
          <a:off x="0" y="0"/>
          <a:ext cx="0" cy="0"/>
          <a:chOff x="0" y="0"/>
          <a:chExt cx="0" cy="0"/>
        </a:xfrm>
      </p:grpSpPr>
      <p:pic>
        <p:nvPicPr>
          <p:cNvPr id="2" name="Picture 4" descr="KeeleUni-RGB_ColourwithWHITEtex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54813" y="303213"/>
            <a:ext cx="2071687" cy="105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6" descr="ShieldTint-1_lef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5040313" cy="649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560004" y="5036231"/>
            <a:ext cx="201201" cy="14996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6669995" y="4953907"/>
            <a:ext cx="2376034" cy="1581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nSpc>
                <a:spcPct val="110000"/>
              </a:lnSpc>
              <a:defRPr/>
            </a:pPr>
            <a:r>
              <a:rPr lang="en-GB" sz="1100" b="1" dirty="0" smtClean="0"/>
              <a:t>Research</a:t>
            </a:r>
            <a:r>
              <a:rPr lang="en-GB" sz="1100" b="1" baseline="0" dirty="0" smtClean="0"/>
              <a:t> Institute for Primary Care &amp; Health Sciences</a:t>
            </a:r>
            <a:endParaRPr lang="en-GB" sz="1100" b="1" dirty="0" smtClean="0"/>
          </a:p>
          <a:p>
            <a:pPr>
              <a:lnSpc>
                <a:spcPct val="110000"/>
              </a:lnSpc>
              <a:defRPr/>
            </a:pPr>
            <a:r>
              <a:rPr lang="en-GB" sz="1100" dirty="0" smtClean="0"/>
              <a:t>David</a:t>
            </a:r>
            <a:r>
              <a:rPr lang="en-GB" sz="1100" baseline="0" dirty="0" smtClean="0"/>
              <a:t> </a:t>
            </a:r>
            <a:r>
              <a:rPr lang="en-GB" sz="1100" baseline="0" dirty="0" err="1" smtClean="0"/>
              <a:t>Weatherall</a:t>
            </a:r>
            <a:r>
              <a:rPr lang="en-GB" sz="1100" baseline="0" dirty="0" smtClean="0"/>
              <a:t> Building</a:t>
            </a:r>
            <a:endParaRPr lang="en-GB" sz="1100" dirty="0" smtClean="0"/>
          </a:p>
          <a:p>
            <a:pPr>
              <a:lnSpc>
                <a:spcPct val="110000"/>
              </a:lnSpc>
              <a:defRPr/>
            </a:pPr>
            <a:r>
              <a:rPr lang="en-GB" sz="1100" dirty="0" smtClean="0"/>
              <a:t>Keele University </a:t>
            </a:r>
          </a:p>
          <a:p>
            <a:pPr>
              <a:lnSpc>
                <a:spcPct val="110000"/>
              </a:lnSpc>
              <a:defRPr/>
            </a:pPr>
            <a:r>
              <a:rPr lang="en-GB" sz="1100" dirty="0" smtClean="0"/>
              <a:t>Newcastle-under-Lyme</a:t>
            </a:r>
            <a:r>
              <a:rPr lang="en-GB" sz="1100" baseline="0" dirty="0" smtClean="0"/>
              <a:t> </a:t>
            </a:r>
            <a:endParaRPr lang="en-GB" sz="1100" dirty="0" smtClean="0"/>
          </a:p>
          <a:p>
            <a:pPr>
              <a:lnSpc>
                <a:spcPct val="110000"/>
              </a:lnSpc>
              <a:defRPr/>
            </a:pPr>
            <a:r>
              <a:rPr lang="en-GB" sz="1100" dirty="0" smtClean="0"/>
              <a:t>Staffordshire </a:t>
            </a:r>
            <a:br>
              <a:rPr lang="en-GB" sz="1100" dirty="0" smtClean="0"/>
            </a:br>
            <a:r>
              <a:rPr lang="en-GB" sz="1100" dirty="0" smtClean="0"/>
              <a:t>ST5 5BG</a:t>
            </a:r>
            <a:br>
              <a:rPr lang="en-GB" sz="1100" dirty="0" smtClean="0"/>
            </a:br>
            <a:r>
              <a:rPr lang="en-GB" sz="1100" dirty="0" smtClean="0"/>
              <a:t>+44 (0)1782 733905</a:t>
            </a:r>
          </a:p>
        </p:txBody>
      </p:sp>
    </p:spTree>
    <p:extLst>
      <p:ext uri="{BB962C8B-B14F-4D97-AF65-F5344CB8AC3E}">
        <p14:creationId xmlns:p14="http://schemas.microsoft.com/office/powerpoint/2010/main" val="577590615"/>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0"/>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2209793"/>
            <a:ext cx="8229600" cy="43875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2643209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4962"/>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15/11/2018</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a:p>
        </p:txBody>
      </p:sp>
    </p:spTree>
    <p:extLst>
      <p:ext uri="{BB962C8B-B14F-4D97-AF65-F5344CB8AC3E}">
        <p14:creationId xmlns:p14="http://schemas.microsoft.com/office/powerpoint/2010/main" val="274008128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15/11/2018</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a:p>
        </p:txBody>
      </p:sp>
    </p:spTree>
    <p:extLst>
      <p:ext uri="{BB962C8B-B14F-4D97-AF65-F5344CB8AC3E}">
        <p14:creationId xmlns:p14="http://schemas.microsoft.com/office/powerpoint/2010/main" val="1449472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our no KD - Cover Slide 2">
    <p:bg>
      <p:bgPr>
        <a:solidFill>
          <a:srgbClr val="253244"/>
        </a:solidFill>
        <a:effectLst/>
      </p:bgPr>
    </p:bg>
    <p:spTree>
      <p:nvGrpSpPr>
        <p:cNvPr id="1" name=""/>
        <p:cNvGrpSpPr/>
        <p:nvPr/>
      </p:nvGrpSpPr>
      <p:grpSpPr>
        <a:xfrm>
          <a:off x="0" y="0"/>
          <a:ext cx="0" cy="0"/>
          <a:chOff x="0" y="0"/>
          <a:chExt cx="0" cy="0"/>
        </a:xfrm>
      </p:grpSpPr>
      <p:pic>
        <p:nvPicPr>
          <p:cNvPr id="4" name="Picture 3" descr="ShieldTint-1_lef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7635" y="-32121"/>
            <a:ext cx="5040313" cy="649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KeeleUni-RGB_ColourwithWHITEtex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54813" y="303213"/>
            <a:ext cx="2071687" cy="105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Placeholder 16"/>
          <p:cNvSpPr>
            <a:spLocks noGrp="1"/>
          </p:cNvSpPr>
          <p:nvPr>
            <p:ph type="body" sz="quarter" idx="12" hasCustomPrompt="1"/>
          </p:nvPr>
        </p:nvSpPr>
        <p:spPr>
          <a:xfrm>
            <a:off x="655638" y="3914802"/>
            <a:ext cx="6740525" cy="535807"/>
          </a:xfrm>
          <a:prstGeom prst="rect">
            <a:avLst/>
          </a:prstGeom>
        </p:spPr>
        <p:txBody>
          <a:bodyPr/>
          <a:lstStyle>
            <a:lvl1pPr marL="0" indent="0">
              <a:buNone/>
              <a:defRPr sz="1600" baseline="0">
                <a:latin typeface="Arial"/>
                <a:cs typeface="Arial"/>
              </a:defRPr>
            </a:lvl1pPr>
          </a:lstStyle>
          <a:p>
            <a:pPr lvl="0"/>
            <a:r>
              <a:rPr lang="en-US" dirty="0" smtClean="0"/>
              <a:t>Keele University </a:t>
            </a:r>
          </a:p>
        </p:txBody>
      </p:sp>
      <p:sp>
        <p:nvSpPr>
          <p:cNvPr id="8" name="Text Placeholder 16"/>
          <p:cNvSpPr>
            <a:spLocks noGrp="1"/>
          </p:cNvSpPr>
          <p:nvPr>
            <p:ph type="body" sz="quarter" idx="13" hasCustomPrompt="1"/>
          </p:nvPr>
        </p:nvSpPr>
        <p:spPr>
          <a:xfrm>
            <a:off x="655638" y="2492730"/>
            <a:ext cx="8978219" cy="783721"/>
          </a:xfrm>
          <a:prstGeom prst="rect">
            <a:avLst/>
          </a:prstGeom>
        </p:spPr>
        <p:txBody>
          <a:bodyPr>
            <a:noAutofit/>
          </a:bodyPr>
          <a:lstStyle>
            <a:lvl1pPr marL="0" indent="0">
              <a:buNone/>
              <a:defRPr sz="4500" baseline="0">
                <a:solidFill>
                  <a:schemeClr val="tx1"/>
                </a:solidFill>
                <a:latin typeface="Palatino Linotype"/>
                <a:cs typeface="Palatino Linotype"/>
              </a:defRPr>
            </a:lvl1pPr>
          </a:lstStyle>
          <a:p>
            <a:pPr lvl="0"/>
            <a:r>
              <a:rPr lang="en-US" dirty="0" smtClean="0"/>
              <a:t>Research Institute for </a:t>
            </a:r>
            <a:br>
              <a:rPr lang="en-US" dirty="0" smtClean="0"/>
            </a:br>
            <a:r>
              <a:rPr lang="en-US" dirty="0" smtClean="0"/>
              <a:t>Primary Care &amp; Health Sciences</a:t>
            </a:r>
          </a:p>
        </p:txBody>
      </p:sp>
    </p:spTree>
    <p:extLst>
      <p:ext uri="{BB962C8B-B14F-4D97-AF65-F5344CB8AC3E}">
        <p14:creationId xmlns:p14="http://schemas.microsoft.com/office/powerpoint/2010/main" val="1842783042"/>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45840"/>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15/11/2018</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a:p>
        </p:txBody>
      </p:sp>
    </p:spTree>
    <p:extLst>
      <p:ext uri="{BB962C8B-B14F-4D97-AF65-F5344CB8AC3E}">
        <p14:creationId xmlns:p14="http://schemas.microsoft.com/office/powerpoint/2010/main" val="23386912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ur - Cover Slide 3">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3894364" y="6046788"/>
            <a:ext cx="493213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defRPr/>
            </a:pPr>
            <a:r>
              <a:rPr lang="en-GB" sz="1600" b="1" dirty="0" smtClean="0">
                <a:solidFill>
                  <a:srgbClr val="FFFFFF"/>
                </a:solidFill>
                <a:latin typeface="Palatino Linotype" charset="0"/>
                <a:cs typeface="Palatino Linotype" charset="0"/>
              </a:rPr>
              <a:t>It’s the </a:t>
            </a:r>
            <a:r>
              <a:rPr lang="en-GB" sz="1600" b="1" dirty="0" err="1" smtClean="0">
                <a:solidFill>
                  <a:srgbClr val="FFFFFF"/>
                </a:solidFill>
                <a:latin typeface="Palatino Linotype" charset="0"/>
                <a:cs typeface="Palatino Linotype" charset="0"/>
              </a:rPr>
              <a:t>Keele</a:t>
            </a:r>
            <a:r>
              <a:rPr lang="en-GB" sz="1600" b="1" dirty="0" smtClean="0">
                <a:solidFill>
                  <a:srgbClr val="FFFFFF"/>
                </a:solidFill>
                <a:latin typeface="Palatino Linotype" charset="0"/>
                <a:cs typeface="Palatino Linotype" charset="0"/>
              </a:rPr>
              <a:t> difference.</a:t>
            </a:r>
            <a:endParaRPr lang="en-GB" sz="1600" b="1" dirty="0">
              <a:solidFill>
                <a:srgbClr val="FFFFFF"/>
              </a:solidFill>
              <a:latin typeface="Palatino Linotype" charset="0"/>
              <a:cs typeface="Palatino Linotype" charset="0"/>
            </a:endParaRPr>
          </a:p>
        </p:txBody>
      </p:sp>
      <p:pic>
        <p:nvPicPr>
          <p:cNvPr id="4" name="Picture 3" descr="KeeleUni-RGB_ColourwithWHITEtex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54813" y="303213"/>
            <a:ext cx="2071687" cy="1054100"/>
          </a:xfrm>
          <a:prstGeom prst="rect">
            <a:avLst/>
          </a:prstGeom>
          <a:effectLst>
            <a:outerShdw blurRad="565150" dir="3600000" algn="tl" rotWithShape="0">
              <a:schemeClr val="tx1">
                <a:alpha val="61000"/>
              </a:schemeClr>
            </a:outerShdw>
          </a:effectLst>
        </p:spPr>
      </p:pic>
      <p:pic>
        <p:nvPicPr>
          <p:cNvPr id="5" name="Picture 3" descr="ShieldTint_white-1_left.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5180013" cy="6494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Placeholder 16"/>
          <p:cNvSpPr>
            <a:spLocks noGrp="1"/>
          </p:cNvSpPr>
          <p:nvPr>
            <p:ph type="body" sz="quarter" idx="11"/>
          </p:nvPr>
        </p:nvSpPr>
        <p:spPr>
          <a:xfrm>
            <a:off x="998539" y="4079054"/>
            <a:ext cx="6740525" cy="783721"/>
          </a:xfrm>
          <a:prstGeom prst="rect">
            <a:avLst/>
          </a:prstGeom>
          <a:effectLst>
            <a:outerShdw blurRad="939800" dist="660400" dir="2700000" sx="124000" sy="124000" algn="tl" rotWithShape="0">
              <a:srgbClr val="000000">
                <a:alpha val="43000"/>
              </a:srgbClr>
            </a:outerShdw>
          </a:effectLst>
        </p:spPr>
        <p:txBody>
          <a:bodyPr>
            <a:normAutofit/>
          </a:bodyPr>
          <a:lstStyle>
            <a:lvl1pPr marL="0" indent="0">
              <a:buNone/>
              <a:defRPr sz="3600" baseline="0">
                <a:solidFill>
                  <a:schemeClr val="bg2"/>
                </a:solidFill>
                <a:latin typeface="Palatino Linotype"/>
                <a:cs typeface="Palatino Linotype"/>
              </a:defRPr>
            </a:lvl1pPr>
          </a:lstStyle>
          <a:p>
            <a:pPr lvl="0"/>
            <a:r>
              <a:rPr lang="en-US" smtClean="0"/>
              <a:t>Click to edit Master text styles</a:t>
            </a:r>
          </a:p>
        </p:txBody>
      </p:sp>
    </p:spTree>
    <p:extLst>
      <p:ext uri="{BB962C8B-B14F-4D97-AF65-F5344CB8AC3E}">
        <p14:creationId xmlns:p14="http://schemas.microsoft.com/office/powerpoint/2010/main" val="1826408350"/>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our no KD - Cover Slide 3">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2" descr="KeeleUni-RGB_ColourwithWHITEtex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54813" y="303213"/>
            <a:ext cx="2071687" cy="1054100"/>
          </a:xfrm>
          <a:prstGeom prst="rect">
            <a:avLst/>
          </a:prstGeom>
          <a:effectLst>
            <a:outerShdw blurRad="565150" dir="3600000" algn="tl" rotWithShape="0">
              <a:schemeClr val="tx1">
                <a:alpha val="61000"/>
              </a:schemeClr>
            </a:outerShdw>
          </a:effectLst>
        </p:spPr>
      </p:pic>
      <p:pic>
        <p:nvPicPr>
          <p:cNvPr id="4" name="Picture 4" descr="ShieldTint_white-1_left.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5180013" cy="6494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Placeholder 16"/>
          <p:cNvSpPr>
            <a:spLocks noGrp="1"/>
          </p:cNvSpPr>
          <p:nvPr>
            <p:ph type="body" sz="quarter" idx="11"/>
          </p:nvPr>
        </p:nvSpPr>
        <p:spPr>
          <a:xfrm>
            <a:off x="998539" y="4079054"/>
            <a:ext cx="6740525" cy="783721"/>
          </a:xfrm>
          <a:prstGeom prst="rect">
            <a:avLst/>
          </a:prstGeom>
          <a:effectLst>
            <a:outerShdw blurRad="939800" dist="660400" dir="2700000" sx="124000" sy="124000" algn="tl" rotWithShape="0">
              <a:srgbClr val="000000">
                <a:alpha val="43000"/>
              </a:srgbClr>
            </a:outerShdw>
          </a:effectLst>
        </p:spPr>
        <p:txBody>
          <a:bodyPr>
            <a:normAutofit/>
          </a:bodyPr>
          <a:lstStyle>
            <a:lvl1pPr marL="0" indent="0">
              <a:buNone/>
              <a:defRPr sz="3600" baseline="0">
                <a:solidFill>
                  <a:schemeClr val="bg2"/>
                </a:solidFill>
                <a:latin typeface="Palatino Linotype"/>
                <a:cs typeface="Palatino Linotype"/>
              </a:defRPr>
            </a:lvl1pPr>
          </a:lstStyle>
          <a:p>
            <a:pPr lvl="0"/>
            <a:r>
              <a:rPr lang="en-US" smtClean="0"/>
              <a:t>Click to edit Master text styles</a:t>
            </a:r>
          </a:p>
        </p:txBody>
      </p:sp>
    </p:spTree>
    <p:extLst>
      <p:ext uri="{BB962C8B-B14F-4D97-AF65-F5344CB8AC3E}">
        <p14:creationId xmlns:p14="http://schemas.microsoft.com/office/powerpoint/2010/main" val="1866089549"/>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our - Title Slide">
    <p:spTree>
      <p:nvGrpSpPr>
        <p:cNvPr id="1" name=""/>
        <p:cNvGrpSpPr/>
        <p:nvPr/>
      </p:nvGrpSpPr>
      <p:grpSpPr>
        <a:xfrm>
          <a:off x="0" y="0"/>
          <a:ext cx="0" cy="0"/>
          <a:chOff x="0" y="0"/>
          <a:chExt cx="0" cy="0"/>
        </a:xfrm>
      </p:grpSpPr>
      <p:pic>
        <p:nvPicPr>
          <p:cNvPr id="4" name="Picture 3" descr="ShieldTint-1_lef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07" y="0"/>
            <a:ext cx="5040313" cy="649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KeeleUni-RGB_Colou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48463" y="303213"/>
            <a:ext cx="2078037" cy="1055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Placeholder 16"/>
          <p:cNvSpPr>
            <a:spLocks noGrp="1"/>
          </p:cNvSpPr>
          <p:nvPr>
            <p:ph type="body" sz="quarter" idx="11" hasCustomPrompt="1"/>
          </p:nvPr>
        </p:nvSpPr>
        <p:spPr>
          <a:xfrm>
            <a:off x="998539" y="2552399"/>
            <a:ext cx="6740525" cy="783721"/>
          </a:xfrm>
          <a:prstGeom prst="rect">
            <a:avLst/>
          </a:prstGeom>
        </p:spPr>
        <p:txBody>
          <a:bodyPr>
            <a:normAutofit/>
          </a:bodyPr>
          <a:lstStyle>
            <a:lvl1pPr marL="0" indent="0">
              <a:buNone/>
              <a:defRPr sz="3600" baseline="0">
                <a:solidFill>
                  <a:schemeClr val="tx1"/>
                </a:solidFill>
                <a:latin typeface="Palatino Linotype"/>
                <a:cs typeface="Palatino Linotype"/>
              </a:defRPr>
            </a:lvl1pPr>
          </a:lstStyle>
          <a:p>
            <a:pPr lvl="0"/>
            <a:r>
              <a:rPr lang="en-US" dirty="0" smtClean="0"/>
              <a:t>Research Institute for Primary Care &amp; Health Sciences </a:t>
            </a:r>
          </a:p>
        </p:txBody>
      </p:sp>
      <p:sp>
        <p:nvSpPr>
          <p:cNvPr id="11" name="Text Placeholder 16"/>
          <p:cNvSpPr>
            <a:spLocks noGrp="1"/>
          </p:cNvSpPr>
          <p:nvPr>
            <p:ph type="body" sz="quarter" idx="12" hasCustomPrompt="1"/>
          </p:nvPr>
        </p:nvSpPr>
        <p:spPr>
          <a:xfrm>
            <a:off x="998539" y="3638198"/>
            <a:ext cx="6740525" cy="535807"/>
          </a:xfrm>
          <a:prstGeom prst="rect">
            <a:avLst/>
          </a:prstGeom>
        </p:spPr>
        <p:txBody>
          <a:bodyPr/>
          <a:lstStyle>
            <a:lvl1pPr marL="0" indent="0">
              <a:buNone/>
              <a:defRPr sz="1600" baseline="0">
                <a:latin typeface="Arial"/>
                <a:cs typeface="Arial"/>
              </a:defRPr>
            </a:lvl1pPr>
          </a:lstStyle>
          <a:p>
            <a:pPr lvl="0"/>
            <a:r>
              <a:rPr lang="en-US" dirty="0" smtClean="0"/>
              <a:t>Keele University </a:t>
            </a:r>
          </a:p>
        </p:txBody>
      </p:sp>
    </p:spTree>
    <p:extLst>
      <p:ext uri="{BB962C8B-B14F-4D97-AF65-F5344CB8AC3E}">
        <p14:creationId xmlns:p14="http://schemas.microsoft.com/office/powerpoint/2010/main" val="1023795621"/>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ur no KD - Title Slide">
    <p:spTree>
      <p:nvGrpSpPr>
        <p:cNvPr id="1" name=""/>
        <p:cNvGrpSpPr/>
        <p:nvPr/>
      </p:nvGrpSpPr>
      <p:grpSpPr>
        <a:xfrm>
          <a:off x="0" y="0"/>
          <a:ext cx="0" cy="0"/>
          <a:chOff x="0" y="0"/>
          <a:chExt cx="0" cy="0"/>
        </a:xfrm>
      </p:grpSpPr>
      <p:pic>
        <p:nvPicPr>
          <p:cNvPr id="4" name="Picture 3" descr="ShieldTint-1_lef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1"/>
            <a:ext cx="5040313" cy="649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KeeleUni-RGB_Colou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48463" y="303213"/>
            <a:ext cx="2078037" cy="1055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 Placeholder 16"/>
          <p:cNvSpPr>
            <a:spLocks noGrp="1"/>
          </p:cNvSpPr>
          <p:nvPr>
            <p:ph type="body" sz="quarter" idx="11" hasCustomPrompt="1"/>
          </p:nvPr>
        </p:nvSpPr>
        <p:spPr>
          <a:xfrm>
            <a:off x="998539" y="2552399"/>
            <a:ext cx="6740525" cy="783721"/>
          </a:xfrm>
          <a:prstGeom prst="rect">
            <a:avLst/>
          </a:prstGeom>
        </p:spPr>
        <p:txBody>
          <a:bodyPr>
            <a:normAutofit/>
          </a:bodyPr>
          <a:lstStyle>
            <a:lvl1pPr marL="0" indent="0">
              <a:buNone/>
              <a:defRPr sz="3600" baseline="0">
                <a:solidFill>
                  <a:schemeClr val="tx1"/>
                </a:solidFill>
                <a:latin typeface="Palatino Linotype"/>
                <a:cs typeface="Palatino Linotype"/>
              </a:defRPr>
            </a:lvl1pPr>
          </a:lstStyle>
          <a:p>
            <a:pPr lvl="0"/>
            <a:r>
              <a:rPr lang="en-US" dirty="0" smtClean="0"/>
              <a:t>Research Institute for Primary Care &amp; Health Sciences </a:t>
            </a:r>
          </a:p>
        </p:txBody>
      </p:sp>
      <p:sp>
        <p:nvSpPr>
          <p:cNvPr id="15" name="Text Placeholder 16"/>
          <p:cNvSpPr>
            <a:spLocks noGrp="1"/>
          </p:cNvSpPr>
          <p:nvPr>
            <p:ph type="body" sz="quarter" idx="12" hasCustomPrompt="1"/>
          </p:nvPr>
        </p:nvSpPr>
        <p:spPr>
          <a:xfrm>
            <a:off x="998539" y="3638198"/>
            <a:ext cx="6740525" cy="535807"/>
          </a:xfrm>
          <a:prstGeom prst="rect">
            <a:avLst/>
          </a:prstGeom>
        </p:spPr>
        <p:txBody>
          <a:bodyPr/>
          <a:lstStyle>
            <a:lvl1pPr marL="0" indent="0">
              <a:buNone/>
              <a:defRPr sz="1600" baseline="0">
                <a:latin typeface="Arial"/>
                <a:cs typeface="Arial"/>
              </a:defRPr>
            </a:lvl1pPr>
          </a:lstStyle>
          <a:p>
            <a:pPr lvl="0"/>
            <a:r>
              <a:rPr lang="en-US" dirty="0" smtClean="0"/>
              <a:t>Keele University </a:t>
            </a:r>
          </a:p>
        </p:txBody>
      </p:sp>
    </p:spTree>
    <p:extLst>
      <p:ext uri="{BB962C8B-B14F-4D97-AF65-F5344CB8AC3E}">
        <p14:creationId xmlns:p14="http://schemas.microsoft.com/office/powerpoint/2010/main" val="3721808537"/>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ur - Content Slide">
    <p:spTree>
      <p:nvGrpSpPr>
        <p:cNvPr id="1" name=""/>
        <p:cNvGrpSpPr/>
        <p:nvPr/>
      </p:nvGrpSpPr>
      <p:grpSpPr>
        <a:xfrm>
          <a:off x="0" y="0"/>
          <a:ext cx="0" cy="0"/>
          <a:chOff x="0" y="0"/>
          <a:chExt cx="0" cy="0"/>
        </a:xfrm>
      </p:grpSpPr>
      <p:sp>
        <p:nvSpPr>
          <p:cNvPr id="5" name="TextBox 5"/>
          <p:cNvSpPr txBox="1">
            <a:spLocks noChangeArrowheads="1"/>
          </p:cNvSpPr>
          <p:nvPr/>
        </p:nvSpPr>
        <p:spPr bwMode="auto">
          <a:xfrm>
            <a:off x="267607" y="6216065"/>
            <a:ext cx="728254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defRPr/>
            </a:pPr>
            <a:r>
              <a:rPr lang="en-GB" sz="1600" b="1" dirty="0" smtClean="0">
                <a:solidFill>
                  <a:srgbClr val="FFFFFF"/>
                </a:solidFill>
                <a:latin typeface="Palatino Linotype" charset="0"/>
                <a:cs typeface="Palatino Linotype" charset="0"/>
              </a:rPr>
              <a:t>.</a:t>
            </a:r>
            <a:endParaRPr lang="en-GB" sz="1600" b="1" dirty="0">
              <a:solidFill>
                <a:srgbClr val="FFFFFF"/>
              </a:solidFill>
              <a:latin typeface="Palatino Linotype" charset="0"/>
              <a:cs typeface="Palatino Linotype" charset="0"/>
            </a:endParaRPr>
          </a:p>
        </p:txBody>
      </p:sp>
      <p:pic>
        <p:nvPicPr>
          <p:cNvPr id="6" name="Picture 4" descr="KeeleUni-RGB_Colou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53275" y="5595938"/>
            <a:ext cx="1533525" cy="7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3" descr="ShieldTint-2_righ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56300" y="0"/>
            <a:ext cx="31877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2"/>
            <a:ext cx="4038600" cy="356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2"/>
            <a:ext cx="4038600" cy="356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3053925"/>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ur no KD - Content Slide">
    <p:spTree>
      <p:nvGrpSpPr>
        <p:cNvPr id="1" name=""/>
        <p:cNvGrpSpPr/>
        <p:nvPr/>
      </p:nvGrpSpPr>
      <p:grpSpPr>
        <a:xfrm>
          <a:off x="0" y="0"/>
          <a:ext cx="0" cy="0"/>
          <a:chOff x="0" y="0"/>
          <a:chExt cx="0" cy="0"/>
        </a:xfrm>
      </p:grpSpPr>
      <p:pic>
        <p:nvPicPr>
          <p:cNvPr id="5" name="Picture 3" descr="KeeleUni-RGB_Colou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53275" y="5595938"/>
            <a:ext cx="1533525" cy="7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3" descr="ShieldTint-2_righ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56300" y="0"/>
            <a:ext cx="31877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2"/>
            <a:ext cx="4038600" cy="356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2"/>
            <a:ext cx="4038600" cy="356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6842115"/>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our - Content Slide 2">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53093" y="6216065"/>
            <a:ext cx="644162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auto">
              <a:spcBef>
                <a:spcPts val="0"/>
              </a:spcBef>
              <a:spcAft>
                <a:spcPts val="0"/>
              </a:spcAft>
              <a:defRPr/>
            </a:pPr>
            <a:r>
              <a:rPr lang="en-GB" sz="1600" b="1" dirty="0" smtClean="0">
                <a:solidFill>
                  <a:srgbClr val="BCDCE8"/>
                </a:solidFill>
                <a:latin typeface="Palatino Linotype" charset="0"/>
                <a:cs typeface="Palatino Linotype" charset="0"/>
              </a:rPr>
              <a:t>It’s the </a:t>
            </a:r>
            <a:r>
              <a:rPr lang="en-GB" sz="1600" b="1" dirty="0" err="1" smtClean="0">
                <a:solidFill>
                  <a:srgbClr val="BCDCE8"/>
                </a:solidFill>
                <a:latin typeface="Palatino Linotype" charset="0"/>
                <a:cs typeface="Palatino Linotype" charset="0"/>
              </a:rPr>
              <a:t>Keele</a:t>
            </a:r>
            <a:r>
              <a:rPr lang="en-GB" sz="1600" b="1" dirty="0" smtClean="0">
                <a:solidFill>
                  <a:srgbClr val="BCDCE8"/>
                </a:solidFill>
                <a:latin typeface="Palatino Linotype" charset="0"/>
                <a:cs typeface="Palatino Linotype" charset="0"/>
              </a:rPr>
              <a:t> Difference.</a:t>
            </a:r>
            <a:endParaRPr lang="en-GB" sz="1600" b="1" dirty="0">
              <a:solidFill>
                <a:srgbClr val="BCDCE8"/>
              </a:solidFill>
              <a:latin typeface="Palatino Linotype" charset="0"/>
              <a:cs typeface="Palatino Linotype" charset="0"/>
            </a:endParaRPr>
          </a:p>
        </p:txBody>
      </p:sp>
      <p:pic>
        <p:nvPicPr>
          <p:cNvPr id="5" name="Picture 4" descr="KeeleUni-RGB_Colou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53275" y="5595938"/>
            <a:ext cx="1533525" cy="7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3" descr="ShieldTint-2_righ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56300" y="0"/>
            <a:ext cx="31877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2"/>
            <a:ext cx="8229600" cy="356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56418665"/>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 id="2147484220" r:id="rId13"/>
    <p:sldLayoutId id="2147484221" r:id="rId14"/>
    <p:sldLayoutId id="2147484222" r:id="rId15"/>
    <p:sldLayoutId id="2147484223" r:id="rId16"/>
    <p:sldLayoutId id="2147484225" r:id="rId17"/>
    <p:sldLayoutId id="2147484226" r:id="rId18"/>
    <p:sldLayoutId id="2147484227" r:id="rId19"/>
    <p:sldLayoutId id="2147484228" r:id="rId20"/>
  </p:sldLayoutIdLst>
  <p:transition spd="med">
    <p:fade/>
  </p:transition>
  <p:timing>
    <p:tnLst>
      <p:par>
        <p:cTn id="1" dur="indefinite" restart="never" nodeType="tmRoot"/>
      </p:par>
    </p:tnLst>
  </p:timing>
  <p:txStyles>
    <p:titleStyle>
      <a:lvl1pPr algn="l" defTabSz="457200" rtl="0" eaLnBrk="1" fontAlgn="base" hangingPunct="1">
        <a:spcBef>
          <a:spcPct val="0"/>
        </a:spcBef>
        <a:spcAft>
          <a:spcPct val="0"/>
        </a:spcAft>
        <a:defRPr sz="3600" kern="1200">
          <a:solidFill>
            <a:schemeClr val="tx1"/>
          </a:solidFill>
          <a:latin typeface="Palatino Linotype"/>
          <a:ea typeface="ＭＳ Ｐゴシック" charset="0"/>
          <a:cs typeface="Palatino Linotype"/>
        </a:defRPr>
      </a:lvl1pPr>
      <a:lvl2pPr algn="l" defTabSz="457200" rtl="0" eaLnBrk="1" fontAlgn="base" hangingPunct="1">
        <a:spcBef>
          <a:spcPct val="0"/>
        </a:spcBef>
        <a:spcAft>
          <a:spcPct val="0"/>
        </a:spcAft>
        <a:defRPr sz="3600">
          <a:solidFill>
            <a:schemeClr val="tx1"/>
          </a:solidFill>
          <a:latin typeface="Palatino Linotype" charset="0"/>
          <a:ea typeface="ＭＳ Ｐゴシック" charset="0"/>
        </a:defRPr>
      </a:lvl2pPr>
      <a:lvl3pPr algn="l" defTabSz="457200" rtl="0" eaLnBrk="1" fontAlgn="base" hangingPunct="1">
        <a:spcBef>
          <a:spcPct val="0"/>
        </a:spcBef>
        <a:spcAft>
          <a:spcPct val="0"/>
        </a:spcAft>
        <a:defRPr sz="3600">
          <a:solidFill>
            <a:schemeClr val="tx1"/>
          </a:solidFill>
          <a:latin typeface="Palatino Linotype" charset="0"/>
          <a:ea typeface="ＭＳ Ｐゴシック" charset="0"/>
        </a:defRPr>
      </a:lvl3pPr>
      <a:lvl4pPr algn="l" defTabSz="457200" rtl="0" eaLnBrk="1" fontAlgn="base" hangingPunct="1">
        <a:spcBef>
          <a:spcPct val="0"/>
        </a:spcBef>
        <a:spcAft>
          <a:spcPct val="0"/>
        </a:spcAft>
        <a:defRPr sz="3600">
          <a:solidFill>
            <a:schemeClr val="tx1"/>
          </a:solidFill>
          <a:latin typeface="Palatino Linotype" charset="0"/>
          <a:ea typeface="ＭＳ Ｐゴシック" charset="0"/>
        </a:defRPr>
      </a:lvl4pPr>
      <a:lvl5pPr algn="l" defTabSz="457200" rtl="0" eaLnBrk="1" fontAlgn="base" hangingPunct="1">
        <a:spcBef>
          <a:spcPct val="0"/>
        </a:spcBef>
        <a:spcAft>
          <a:spcPct val="0"/>
        </a:spcAft>
        <a:defRPr sz="3600">
          <a:solidFill>
            <a:schemeClr val="tx1"/>
          </a:solidFill>
          <a:latin typeface="Palatino Linotype" charset="0"/>
          <a:ea typeface="ＭＳ Ｐゴシック" charset="0"/>
        </a:defRPr>
      </a:lvl5pPr>
      <a:lvl6pPr marL="457200" algn="l" defTabSz="457200" rtl="0" eaLnBrk="1" fontAlgn="base" hangingPunct="1">
        <a:spcBef>
          <a:spcPct val="0"/>
        </a:spcBef>
        <a:spcAft>
          <a:spcPct val="0"/>
        </a:spcAft>
        <a:defRPr sz="3600">
          <a:solidFill>
            <a:schemeClr val="tx1"/>
          </a:solidFill>
          <a:latin typeface="Palatino Linotype" charset="0"/>
          <a:ea typeface="ＭＳ Ｐゴシック" charset="0"/>
        </a:defRPr>
      </a:lvl6pPr>
      <a:lvl7pPr marL="914400" algn="l" defTabSz="457200" rtl="0" eaLnBrk="1" fontAlgn="base" hangingPunct="1">
        <a:spcBef>
          <a:spcPct val="0"/>
        </a:spcBef>
        <a:spcAft>
          <a:spcPct val="0"/>
        </a:spcAft>
        <a:defRPr sz="3600">
          <a:solidFill>
            <a:schemeClr val="tx1"/>
          </a:solidFill>
          <a:latin typeface="Palatino Linotype" charset="0"/>
          <a:ea typeface="ＭＳ Ｐゴシック" charset="0"/>
        </a:defRPr>
      </a:lvl7pPr>
      <a:lvl8pPr marL="1371600" algn="l" defTabSz="457200" rtl="0" eaLnBrk="1" fontAlgn="base" hangingPunct="1">
        <a:spcBef>
          <a:spcPct val="0"/>
        </a:spcBef>
        <a:spcAft>
          <a:spcPct val="0"/>
        </a:spcAft>
        <a:defRPr sz="3600">
          <a:solidFill>
            <a:schemeClr val="tx1"/>
          </a:solidFill>
          <a:latin typeface="Palatino Linotype" charset="0"/>
          <a:ea typeface="ＭＳ Ｐゴシック" charset="0"/>
        </a:defRPr>
      </a:lvl8pPr>
      <a:lvl9pPr marL="1828800" algn="l" defTabSz="457200" rtl="0" eaLnBrk="1" fontAlgn="base" hangingPunct="1">
        <a:spcBef>
          <a:spcPct val="0"/>
        </a:spcBef>
        <a:spcAft>
          <a:spcPct val="0"/>
        </a:spcAft>
        <a:defRPr sz="3600">
          <a:solidFill>
            <a:schemeClr val="tx1"/>
          </a:solidFill>
          <a:latin typeface="Palatino Linotype"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hecochranelibrary.com/"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hyperlink" Target="http://cks.nice.org.uk/" TargetMode="External"/><Relationship Id="rId5" Type="http://schemas.openxmlformats.org/officeDocument/2006/relationships/hyperlink" Target="http://clinicalevidence.bmj.com/" TargetMode="External"/><Relationship Id="rId4" Type="http://schemas.openxmlformats.org/officeDocument/2006/relationships/hyperlink" Target="http://besthealth.bmj.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hyperlink" Target="https://jamanetwork.com/journals/jamapsychiatry/articlepdf/2205835/yoi140120.pdf"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hyperlink" Target="http://europepmc.org/articles/PMC5400747" TargetMode="External"/><Relationship Id="rId4" Type="http://schemas.openxmlformats.org/officeDocument/2006/relationships/hyperlink" Target="https://www.cochranelibrary.com/cdsr/doi/10.1002/14651858.CD012189/ful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hyperlink" Target="https://podcasts.ox.ac.uk/campaign-real-ebm-evidence-based-medicine"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hyperlink" Target="https://www.bmj.com/content/348/bmj.g3725" TargetMode="Externa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www.bmj.com/about-bmj/resources-readers/publications/how-read-paper"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hyperlink" Target="http://www.keele.ac.uk/healthlibrary/" TargetMode="External"/><Relationship Id="rId5" Type="http://schemas.openxmlformats.org/officeDocument/2006/relationships/hyperlink" Target="http://www.casp-uk.net/" TargetMode="External"/><Relationship Id="rId4" Type="http://schemas.openxmlformats.org/officeDocument/2006/relationships/hyperlink" Target="http://www.cebm.ne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hyperlink" Target="https://www.cambridge.org/core/journals/the-british-journal-of-psychiatry" TargetMode="External"/><Relationship Id="rId3" Type="http://schemas.openxmlformats.org/officeDocument/2006/relationships/hyperlink" Target="https://www.evidence.nhs.uk/about-evidence-services/bulletins-and-alerts/evidence-updates" TargetMode="External"/><Relationship Id="rId7" Type="http://schemas.openxmlformats.org/officeDocument/2006/relationships/hyperlink" Target="http://www.bmj.com/"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hyperlink" Target="http://www.tripdatabase.com/latest" TargetMode="External"/><Relationship Id="rId11" Type="http://schemas.openxmlformats.org/officeDocument/2006/relationships/image" Target="../media/image9.jpeg"/><Relationship Id="rId5" Type="http://schemas.openxmlformats.org/officeDocument/2006/relationships/hyperlink" Target="https://www.cochranelibrary.com/cca/about" TargetMode="External"/><Relationship Id="rId10" Type="http://schemas.openxmlformats.org/officeDocument/2006/relationships/hyperlink" Target="http://commons.wikimedia.org/wiki/File:Grizzly_Bear_foraging.jpg#mediaviewer/File:Grizzly_Bear_foraging.jpg" TargetMode="External"/><Relationship Id="rId4" Type="http://schemas.openxmlformats.org/officeDocument/2006/relationships/hyperlink" Target="http://plus.mcmaster.ca/evidenceupdates/" TargetMode="External"/><Relationship Id="rId9" Type="http://schemas.openxmlformats.org/officeDocument/2006/relationships/hyperlink" Target="https://ebmh.bmj.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bsms.ac.uk/postgraduate/continuing-professional-development/short-courses-and-workshops/psychiatry-updates.aspx"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www.nofreelunch.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37-svaghi,_caccia,Taccuino_Sanitatis,_Casanatense_4182..jpg"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hyperlink" Target="http://www.cebm.net/index.aspx?o=5653"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1530" y="2248707"/>
            <a:ext cx="8978219" cy="1180293"/>
          </a:xfrm>
        </p:spPr>
        <p:txBody>
          <a:bodyPr>
            <a:normAutofit fontScale="85000" lnSpcReduction="10000"/>
          </a:bodyPr>
          <a:lstStyle/>
          <a:p>
            <a:r>
              <a:rPr lang="en-GB" dirty="0"/>
              <a:t>Evidence Based </a:t>
            </a:r>
            <a:r>
              <a:rPr lang="en-GB" dirty="0" smtClean="0"/>
              <a:t>Medicine: emotionally unstable personality disorder</a:t>
            </a:r>
            <a:endParaRPr lang="en-GB" dirty="0"/>
          </a:p>
        </p:txBody>
      </p:sp>
      <p:sp>
        <p:nvSpPr>
          <p:cNvPr id="3" name="Text Placeholder 2"/>
          <p:cNvSpPr>
            <a:spLocks noGrp="1"/>
          </p:cNvSpPr>
          <p:nvPr>
            <p:ph type="body" sz="quarter" idx="12"/>
          </p:nvPr>
        </p:nvSpPr>
        <p:spPr>
          <a:xfrm>
            <a:off x="523081" y="3655918"/>
            <a:ext cx="6740525" cy="933667"/>
          </a:xfrm>
        </p:spPr>
        <p:txBody>
          <a:bodyPr/>
          <a:lstStyle/>
          <a:p>
            <a:r>
              <a:rPr lang="en-GB" dirty="0"/>
              <a:t>10</a:t>
            </a:r>
            <a:r>
              <a:rPr lang="en-GB" baseline="30000" dirty="0"/>
              <a:t>th</a:t>
            </a:r>
            <a:r>
              <a:rPr lang="en-GB" dirty="0"/>
              <a:t> October 2018</a:t>
            </a:r>
          </a:p>
          <a:p>
            <a:r>
              <a:rPr lang="en-GB" dirty="0"/>
              <a:t>John </a:t>
            </a:r>
            <a:r>
              <a:rPr lang="en-GB" dirty="0" smtClean="0"/>
              <a:t>Edwards</a:t>
            </a:r>
          </a:p>
          <a:p>
            <a:r>
              <a:rPr lang="en-GB" dirty="0" smtClean="0"/>
              <a:t>NIHR </a:t>
            </a:r>
            <a:r>
              <a:rPr lang="en-GB" dirty="0"/>
              <a:t>Academic Clinical </a:t>
            </a:r>
            <a:r>
              <a:rPr lang="en-GB" dirty="0" smtClean="0"/>
              <a:t>Lecturer </a:t>
            </a:r>
            <a:r>
              <a:rPr lang="en-GB" dirty="0"/>
              <a:t>in Primary Care</a:t>
            </a:r>
          </a:p>
          <a:p>
            <a:endParaRPr lang="en-GB" dirty="0"/>
          </a:p>
        </p:txBody>
      </p:sp>
    </p:spTree>
    <p:extLst>
      <p:ext uri="{BB962C8B-B14F-4D97-AF65-F5344CB8AC3E}">
        <p14:creationId xmlns:p14="http://schemas.microsoft.com/office/powerpoint/2010/main" val="2224268725"/>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 level sources</a:t>
            </a:r>
            <a:endParaRPr lang="en-GB" dirty="0"/>
          </a:p>
        </p:txBody>
      </p:sp>
      <p:sp>
        <p:nvSpPr>
          <p:cNvPr id="3" name="Content Placeholder 2"/>
          <p:cNvSpPr>
            <a:spLocks noGrp="1"/>
          </p:cNvSpPr>
          <p:nvPr>
            <p:ph sz="half" idx="1"/>
          </p:nvPr>
        </p:nvSpPr>
        <p:spPr/>
        <p:txBody>
          <a:bodyPr/>
          <a:lstStyle/>
          <a:p>
            <a:r>
              <a:rPr lang="en-GB" dirty="0" smtClean="0">
                <a:hlinkClick r:id="rId3"/>
              </a:rPr>
              <a:t>Cochrane Library</a:t>
            </a:r>
            <a:endParaRPr lang="en-GB" dirty="0" smtClean="0"/>
          </a:p>
          <a:p>
            <a:r>
              <a:rPr lang="en-GB" dirty="0" smtClean="0"/>
              <a:t>BMJ </a:t>
            </a:r>
            <a:r>
              <a:rPr lang="en-GB" dirty="0" smtClean="0">
                <a:hlinkClick r:id="rId4"/>
              </a:rPr>
              <a:t>Best Health</a:t>
            </a:r>
            <a:endParaRPr lang="en-GB" dirty="0" smtClean="0"/>
          </a:p>
          <a:p>
            <a:r>
              <a:rPr lang="en-GB" dirty="0" smtClean="0"/>
              <a:t>BMJ </a:t>
            </a:r>
            <a:r>
              <a:rPr lang="en-GB" dirty="0" smtClean="0">
                <a:hlinkClick r:id="rId5"/>
              </a:rPr>
              <a:t>Clinical Evidence</a:t>
            </a:r>
            <a:endParaRPr lang="en-GB" dirty="0" smtClean="0"/>
          </a:p>
          <a:p>
            <a:r>
              <a:rPr lang="en-GB" dirty="0" smtClean="0"/>
              <a:t>NICE </a:t>
            </a:r>
            <a:r>
              <a:rPr lang="en-GB" dirty="0" smtClean="0">
                <a:hlinkClick r:id="rId6"/>
              </a:rPr>
              <a:t>Clinical Knowledge Summaries</a:t>
            </a:r>
            <a:endParaRPr lang="en-GB" dirty="0" smtClean="0"/>
          </a:p>
        </p:txBody>
      </p:sp>
    </p:spTree>
    <p:extLst>
      <p:ext uri="{BB962C8B-B14F-4D97-AF65-F5344CB8AC3E}">
        <p14:creationId xmlns:p14="http://schemas.microsoft.com/office/powerpoint/2010/main" val="599056477"/>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stages to EBM</a:t>
            </a:r>
            <a:endParaRPr lang="en-GB" dirty="0"/>
          </a:p>
        </p:txBody>
      </p:sp>
      <p:sp>
        <p:nvSpPr>
          <p:cNvPr id="3" name="Content Placeholder 2"/>
          <p:cNvSpPr>
            <a:spLocks noGrp="1"/>
          </p:cNvSpPr>
          <p:nvPr>
            <p:ph sz="half" idx="1"/>
          </p:nvPr>
        </p:nvSpPr>
        <p:spPr/>
        <p:txBody>
          <a:bodyPr/>
          <a:lstStyle/>
          <a:p>
            <a:r>
              <a:rPr lang="en-GB" dirty="0" smtClean="0"/>
              <a:t>Ask a focused, </a:t>
            </a:r>
            <a:r>
              <a:rPr lang="en-GB" i="1" dirty="0" smtClean="0"/>
              <a:t>answerable</a:t>
            </a:r>
            <a:r>
              <a:rPr lang="en-GB" dirty="0" smtClean="0"/>
              <a:t> clinical question</a:t>
            </a:r>
          </a:p>
          <a:p>
            <a:r>
              <a:rPr lang="en-GB" i="1" dirty="0" smtClean="0"/>
              <a:t>Systematically</a:t>
            </a:r>
            <a:r>
              <a:rPr lang="en-GB" dirty="0" smtClean="0"/>
              <a:t> retrieve the best evidence</a:t>
            </a:r>
          </a:p>
          <a:p>
            <a:r>
              <a:rPr lang="en-GB" dirty="0" smtClean="0"/>
              <a:t>Critically appraise evidence</a:t>
            </a:r>
          </a:p>
          <a:p>
            <a:r>
              <a:rPr lang="en-GB" dirty="0" smtClean="0"/>
              <a:t>Act (</a:t>
            </a:r>
            <a:r>
              <a:rPr lang="en-GB" i="1" dirty="0" smtClean="0"/>
              <a:t>appropriately</a:t>
            </a:r>
            <a:r>
              <a:rPr lang="en-GB" dirty="0" smtClean="0"/>
              <a:t>) on the evidence</a:t>
            </a:r>
          </a:p>
          <a:p>
            <a:r>
              <a:rPr lang="en-GB" i="1" dirty="0" smtClean="0"/>
              <a:t>Evaluate</a:t>
            </a:r>
            <a:r>
              <a:rPr lang="en-GB" dirty="0" smtClean="0"/>
              <a:t> the decision making</a:t>
            </a:r>
          </a:p>
          <a:p>
            <a:endParaRPr lang="en-GB" dirty="0"/>
          </a:p>
        </p:txBody>
      </p:sp>
    </p:spTree>
    <p:extLst>
      <p:ext uri="{BB962C8B-B14F-4D97-AF65-F5344CB8AC3E}">
        <p14:creationId xmlns:p14="http://schemas.microsoft.com/office/powerpoint/2010/main" val="262727302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Answering a focussed question</a:t>
            </a:r>
            <a:endParaRPr lang="en-GB" dirty="0"/>
          </a:p>
        </p:txBody>
      </p:sp>
      <p:sp>
        <p:nvSpPr>
          <p:cNvPr id="3" name="Content Placeholder 2"/>
          <p:cNvSpPr>
            <a:spLocks noGrp="1"/>
          </p:cNvSpPr>
          <p:nvPr>
            <p:ph sz="half" idx="1"/>
          </p:nvPr>
        </p:nvSpPr>
        <p:spPr/>
        <p:txBody>
          <a:bodyPr/>
          <a:lstStyle/>
          <a:p>
            <a:r>
              <a:rPr lang="en-GB" sz="2800" b="1" dirty="0" smtClean="0"/>
              <a:t>P</a:t>
            </a:r>
            <a:r>
              <a:rPr lang="en-GB" sz="2800" dirty="0" smtClean="0"/>
              <a:t> </a:t>
            </a:r>
            <a:r>
              <a:rPr lang="en-GB" sz="2800" dirty="0" err="1" smtClean="0"/>
              <a:t>opulation</a:t>
            </a:r>
            <a:r>
              <a:rPr lang="en-GB" sz="2800" dirty="0" smtClean="0"/>
              <a:t> – </a:t>
            </a:r>
            <a:r>
              <a:rPr lang="en-GB" sz="2800" i="1" dirty="0" smtClean="0"/>
              <a:t>how can I describe a group of patients similar to the one I am interested in?</a:t>
            </a:r>
          </a:p>
          <a:p>
            <a:r>
              <a:rPr lang="en-GB" sz="2800" b="1" dirty="0" smtClean="0"/>
              <a:t>I</a:t>
            </a:r>
            <a:r>
              <a:rPr lang="en-GB" sz="2800" dirty="0" smtClean="0"/>
              <a:t> </a:t>
            </a:r>
            <a:r>
              <a:rPr lang="en-GB" sz="2800" dirty="0" err="1" smtClean="0"/>
              <a:t>ntervention</a:t>
            </a:r>
            <a:r>
              <a:rPr lang="en-GB" sz="2800" dirty="0" smtClean="0"/>
              <a:t> or </a:t>
            </a:r>
            <a:r>
              <a:rPr lang="en-GB" sz="2800" b="1" dirty="0" smtClean="0"/>
              <a:t>E</a:t>
            </a:r>
            <a:r>
              <a:rPr lang="en-GB" sz="2800" dirty="0" smtClean="0"/>
              <a:t> </a:t>
            </a:r>
            <a:r>
              <a:rPr lang="en-GB" sz="2800" dirty="0" err="1" smtClean="0"/>
              <a:t>xposure</a:t>
            </a:r>
            <a:r>
              <a:rPr lang="en-GB" sz="2800" dirty="0" smtClean="0"/>
              <a:t> – </a:t>
            </a:r>
            <a:r>
              <a:rPr lang="en-GB" sz="2800" i="1" dirty="0" smtClean="0"/>
              <a:t>what is the main intervention (exposure) I am considering?</a:t>
            </a:r>
          </a:p>
          <a:p>
            <a:r>
              <a:rPr lang="en-GB" sz="2800" b="1" dirty="0" smtClean="0"/>
              <a:t>C</a:t>
            </a:r>
            <a:r>
              <a:rPr lang="en-GB" sz="2800" dirty="0" smtClean="0"/>
              <a:t> </a:t>
            </a:r>
            <a:r>
              <a:rPr lang="en-GB" sz="2800" dirty="0" err="1" smtClean="0"/>
              <a:t>omparator</a:t>
            </a:r>
            <a:r>
              <a:rPr lang="en-GB" sz="2800" dirty="0" smtClean="0"/>
              <a:t> –</a:t>
            </a:r>
            <a:r>
              <a:rPr lang="en-GB" sz="2800" i="1" dirty="0" smtClean="0"/>
              <a:t> do I want to compare the intervention to placebo or some other standard?</a:t>
            </a:r>
          </a:p>
          <a:p>
            <a:r>
              <a:rPr lang="en-GB" sz="2800" b="1" dirty="0" smtClean="0"/>
              <a:t>O</a:t>
            </a:r>
            <a:r>
              <a:rPr lang="en-GB" sz="2800" dirty="0" smtClean="0"/>
              <a:t> outcome – </a:t>
            </a:r>
            <a:r>
              <a:rPr lang="en-GB" sz="2800" i="1" dirty="0" smtClean="0"/>
              <a:t>what is/are the outcome(s) I am interested in? Benefits and/or harms?</a:t>
            </a:r>
            <a:endParaRPr lang="en-GB" sz="28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4668" y="51376"/>
            <a:ext cx="1679331" cy="2134178"/>
          </a:xfrm>
          <a:prstGeom prst="rect">
            <a:avLst/>
          </a:prstGeom>
        </p:spPr>
      </p:pic>
    </p:spTree>
    <p:extLst>
      <p:ext uri="{BB962C8B-B14F-4D97-AF65-F5344CB8AC3E}">
        <p14:creationId xmlns:p14="http://schemas.microsoft.com/office/powerpoint/2010/main" val="3165191177"/>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Finding the answer…</a:t>
            </a:r>
            <a:endParaRPr lang="en-GB" dirty="0"/>
          </a:p>
        </p:txBody>
      </p:sp>
      <p:sp>
        <p:nvSpPr>
          <p:cNvPr id="3" name="Content Placeholder 2"/>
          <p:cNvSpPr>
            <a:spLocks noGrp="1"/>
          </p:cNvSpPr>
          <p:nvPr>
            <p:ph sz="half" idx="1"/>
          </p:nvPr>
        </p:nvSpPr>
        <p:spPr/>
        <p:txBody>
          <a:bodyPr/>
          <a:lstStyle/>
          <a:p>
            <a:r>
              <a:rPr lang="en-GB" dirty="0" smtClean="0"/>
              <a:t>Various methods</a:t>
            </a:r>
          </a:p>
          <a:p>
            <a:pPr lvl="1"/>
            <a:r>
              <a:rPr lang="en-GB" dirty="0" smtClean="0"/>
              <a:t>TRIP database</a:t>
            </a:r>
          </a:p>
          <a:p>
            <a:pPr lvl="1"/>
            <a:r>
              <a:rPr lang="en-GB" dirty="0" smtClean="0"/>
              <a:t>NHS Evidence search</a:t>
            </a:r>
          </a:p>
          <a:p>
            <a:pPr lvl="1"/>
            <a:r>
              <a:rPr lang="en-GB" dirty="0" smtClean="0"/>
              <a:t>PubMed</a:t>
            </a:r>
          </a:p>
        </p:txBody>
      </p:sp>
    </p:spTree>
    <p:extLst>
      <p:ext uri="{BB962C8B-B14F-4D97-AF65-F5344CB8AC3E}">
        <p14:creationId xmlns:p14="http://schemas.microsoft.com/office/powerpoint/2010/main" val="1014476495"/>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example…</a:t>
            </a:r>
            <a:endParaRPr lang="en-GB" dirty="0"/>
          </a:p>
        </p:txBody>
      </p:sp>
      <p:sp>
        <p:nvSpPr>
          <p:cNvPr id="3" name="Content Placeholder 2"/>
          <p:cNvSpPr>
            <a:spLocks noGrp="1"/>
          </p:cNvSpPr>
          <p:nvPr>
            <p:ph sz="half" idx="1"/>
          </p:nvPr>
        </p:nvSpPr>
        <p:spPr/>
        <p:txBody>
          <a:bodyPr/>
          <a:lstStyle/>
          <a:p>
            <a:r>
              <a:rPr lang="en-GB" dirty="0" smtClean="0"/>
              <a:t>Does case management reduce the risk of admission for people with emotionally unstable personality disorder?</a:t>
            </a:r>
            <a:endParaRPr lang="en-GB" dirty="0"/>
          </a:p>
        </p:txBody>
      </p:sp>
    </p:spTree>
    <p:extLst>
      <p:ext uri="{BB962C8B-B14F-4D97-AF65-F5344CB8AC3E}">
        <p14:creationId xmlns:p14="http://schemas.microsoft.com/office/powerpoint/2010/main" val="3549062260"/>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 a structured question</a:t>
            </a:r>
            <a:endParaRPr lang="en-GB" dirty="0"/>
          </a:p>
        </p:txBody>
      </p:sp>
      <p:sp>
        <p:nvSpPr>
          <p:cNvPr id="3" name="Content Placeholder 2"/>
          <p:cNvSpPr>
            <a:spLocks noGrp="1"/>
          </p:cNvSpPr>
          <p:nvPr>
            <p:ph sz="half" idx="1"/>
          </p:nvPr>
        </p:nvSpPr>
        <p:spPr/>
        <p:txBody>
          <a:bodyPr/>
          <a:lstStyle/>
          <a:p>
            <a:pPr lvl="1"/>
            <a:r>
              <a:rPr lang="en-GB" sz="2000" b="1" dirty="0" smtClean="0"/>
              <a:t>P</a:t>
            </a:r>
            <a:r>
              <a:rPr lang="en-GB" sz="2000" dirty="0" smtClean="0"/>
              <a:t>… </a:t>
            </a:r>
          </a:p>
          <a:p>
            <a:pPr lvl="1"/>
            <a:r>
              <a:rPr lang="en-GB" sz="2000" dirty="0" smtClean="0"/>
              <a:t>In patients with </a:t>
            </a:r>
            <a:r>
              <a:rPr lang="en-GB" sz="2000" dirty="0" err="1" smtClean="0"/>
              <a:t>EuPD</a:t>
            </a:r>
            <a:r>
              <a:rPr lang="en-GB" sz="2000" dirty="0" smtClean="0"/>
              <a:t> </a:t>
            </a:r>
          </a:p>
          <a:p>
            <a:pPr lvl="1"/>
            <a:r>
              <a:rPr lang="en-GB" sz="2000" b="1" dirty="0" smtClean="0"/>
              <a:t>I</a:t>
            </a:r>
            <a:r>
              <a:rPr lang="en-GB" sz="2000" dirty="0" smtClean="0"/>
              <a:t> …</a:t>
            </a:r>
          </a:p>
          <a:p>
            <a:pPr lvl="1"/>
            <a:r>
              <a:rPr lang="en-GB" sz="2000" dirty="0" smtClean="0"/>
              <a:t>does case management </a:t>
            </a:r>
          </a:p>
          <a:p>
            <a:pPr lvl="1"/>
            <a:r>
              <a:rPr lang="en-GB" sz="2000" b="1" dirty="0" smtClean="0"/>
              <a:t>C</a:t>
            </a:r>
            <a:r>
              <a:rPr lang="en-GB" sz="2000" dirty="0" smtClean="0"/>
              <a:t> …</a:t>
            </a:r>
          </a:p>
          <a:p>
            <a:pPr lvl="1"/>
            <a:r>
              <a:rPr lang="en-GB" sz="2000" dirty="0" smtClean="0"/>
              <a:t>compared with usual care</a:t>
            </a:r>
          </a:p>
          <a:p>
            <a:pPr lvl="1"/>
            <a:r>
              <a:rPr lang="en-GB" sz="2000" b="1" dirty="0" smtClean="0"/>
              <a:t>O</a:t>
            </a:r>
            <a:r>
              <a:rPr lang="en-GB" sz="2000" dirty="0" smtClean="0"/>
              <a:t> …</a:t>
            </a:r>
          </a:p>
          <a:p>
            <a:pPr lvl="1"/>
            <a:r>
              <a:rPr lang="en-GB" sz="2000" dirty="0" smtClean="0"/>
              <a:t>reduce the risk of admission overall?...</a:t>
            </a:r>
            <a:endParaRPr lang="en-GB" sz="2000" i="1" dirty="0"/>
          </a:p>
        </p:txBody>
      </p:sp>
      <p:sp>
        <p:nvSpPr>
          <p:cNvPr id="4" name="Content Placeholder 3"/>
          <p:cNvSpPr>
            <a:spLocks noGrp="1"/>
          </p:cNvSpPr>
          <p:nvPr>
            <p:ph sz="half" idx="2"/>
          </p:nvPr>
        </p:nvSpPr>
        <p:spPr>
          <a:xfrm>
            <a:off x="4648200" y="1600202"/>
            <a:ext cx="4394200" cy="3560725"/>
          </a:xfrm>
        </p:spPr>
        <p:txBody>
          <a:bodyPr/>
          <a:lstStyle/>
          <a:p>
            <a:pPr marL="57150" indent="0">
              <a:buNone/>
            </a:pPr>
            <a:r>
              <a:rPr lang="en-GB" sz="2000" dirty="0" smtClean="0"/>
              <a:t> </a:t>
            </a:r>
            <a:br>
              <a:rPr lang="en-GB" sz="2000" dirty="0" smtClean="0"/>
            </a:br>
            <a:r>
              <a:rPr lang="en-GB" sz="2000" i="1" dirty="0"/>
              <a:t>(is this consistently diagnosed</a:t>
            </a:r>
            <a:r>
              <a:rPr lang="en-GB" sz="2000" i="1" dirty="0" smtClean="0"/>
              <a:t>?</a:t>
            </a:r>
            <a:r>
              <a:rPr lang="en-GB" sz="2000" dirty="0" smtClean="0"/>
              <a:t>)…</a:t>
            </a:r>
          </a:p>
          <a:p>
            <a:pPr marL="57150" indent="0">
              <a:buNone/>
            </a:pPr>
            <a:endParaRPr lang="en-GB" sz="2000" dirty="0"/>
          </a:p>
          <a:p>
            <a:pPr marL="57150" indent="0">
              <a:buNone/>
            </a:pPr>
            <a:r>
              <a:rPr lang="en-GB" sz="2000" dirty="0" smtClean="0"/>
              <a:t>(</a:t>
            </a:r>
            <a:r>
              <a:rPr lang="en-GB" sz="2000" i="1" dirty="0"/>
              <a:t>is this consistently defined</a:t>
            </a:r>
            <a:r>
              <a:rPr lang="en-GB" sz="2000" i="1" dirty="0" smtClean="0"/>
              <a:t>?</a:t>
            </a:r>
            <a:r>
              <a:rPr lang="en-GB" sz="2000" dirty="0" smtClean="0"/>
              <a:t>)…</a:t>
            </a:r>
          </a:p>
          <a:p>
            <a:pPr marL="57150" indent="0">
              <a:buNone/>
            </a:pPr>
            <a:endParaRPr lang="en-GB" sz="2000" dirty="0"/>
          </a:p>
          <a:p>
            <a:pPr marL="57150" indent="0">
              <a:buNone/>
            </a:pPr>
            <a:r>
              <a:rPr lang="en-GB" sz="2000" dirty="0" smtClean="0"/>
              <a:t>(</a:t>
            </a:r>
            <a:r>
              <a:rPr lang="en-GB" sz="2000" i="1" dirty="0"/>
              <a:t>what would this mean</a:t>
            </a:r>
            <a:r>
              <a:rPr lang="en-GB" sz="2000" i="1" dirty="0" smtClean="0"/>
              <a:t>?</a:t>
            </a:r>
            <a:r>
              <a:rPr lang="en-GB" sz="2000" dirty="0" smtClean="0"/>
              <a:t>)…</a:t>
            </a:r>
          </a:p>
          <a:p>
            <a:pPr marL="57150" indent="0">
              <a:buNone/>
            </a:pPr>
            <a:endParaRPr lang="en-GB" sz="2000" i="1" dirty="0"/>
          </a:p>
          <a:p>
            <a:pPr marL="57150" indent="0">
              <a:buNone/>
            </a:pPr>
            <a:r>
              <a:rPr lang="en-GB" sz="2000" i="1" dirty="0" smtClean="0"/>
              <a:t>to </a:t>
            </a:r>
            <a:r>
              <a:rPr lang="en-GB" sz="2000" i="1" dirty="0"/>
              <a:t>mental health hospitals?...to acute general hospitals</a:t>
            </a:r>
            <a:r>
              <a:rPr lang="en-GB" sz="2000" i="1" dirty="0" smtClean="0"/>
              <a:t>?</a:t>
            </a:r>
            <a:endParaRPr lang="en-GB" sz="2000" i="1" dirty="0"/>
          </a:p>
        </p:txBody>
      </p:sp>
    </p:spTree>
    <p:extLst>
      <p:ext uri="{BB962C8B-B14F-4D97-AF65-F5344CB8AC3E}">
        <p14:creationId xmlns:p14="http://schemas.microsoft.com/office/powerpoint/2010/main" val="9558726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0946" r="851" b="7919"/>
          <a:stretch/>
        </p:blipFill>
        <p:spPr>
          <a:xfrm>
            <a:off x="38910" y="2027230"/>
            <a:ext cx="9066179" cy="4173167"/>
          </a:xfrm>
          <a:prstGeom prst="rect">
            <a:avLst/>
          </a:prstGeom>
        </p:spPr>
      </p:pic>
      <p:sp>
        <p:nvSpPr>
          <p:cNvPr id="5" name="Title 4"/>
          <p:cNvSpPr>
            <a:spLocks noGrp="1"/>
          </p:cNvSpPr>
          <p:nvPr>
            <p:ph type="title"/>
          </p:nvPr>
        </p:nvSpPr>
        <p:spPr/>
        <p:txBody>
          <a:bodyPr/>
          <a:lstStyle/>
          <a:p>
            <a:r>
              <a:rPr lang="en-GB" dirty="0"/>
              <a:t>Plugged into a TRIP PICO search…</a:t>
            </a:r>
          </a:p>
        </p:txBody>
      </p:sp>
    </p:spTree>
    <p:extLst>
      <p:ext uri="{BB962C8B-B14F-4D97-AF65-F5344CB8AC3E}">
        <p14:creationId xmlns:p14="http://schemas.microsoft.com/office/powerpoint/2010/main" val="447578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…or NHS Evidence…</a:t>
            </a:r>
            <a:endParaRPr lang="en-GB" dirty="0"/>
          </a:p>
        </p:txBody>
      </p:sp>
      <p:pic>
        <p:nvPicPr>
          <p:cNvPr id="2" name="Picture 1"/>
          <p:cNvPicPr>
            <a:picLocks noChangeAspect="1"/>
          </p:cNvPicPr>
          <p:nvPr/>
        </p:nvPicPr>
        <p:blipFill rotWithShape="1">
          <a:blip r:embed="rId3"/>
          <a:srcRect t="11511" r="957" b="7286"/>
          <a:stretch/>
        </p:blipFill>
        <p:spPr>
          <a:xfrm>
            <a:off x="87549" y="1906621"/>
            <a:ext cx="9056451" cy="4114800"/>
          </a:xfrm>
          <a:prstGeom prst="rect">
            <a:avLst/>
          </a:prstGeom>
        </p:spPr>
      </p:pic>
    </p:spTree>
    <p:extLst>
      <p:ext uri="{BB962C8B-B14F-4D97-AF65-F5344CB8AC3E}">
        <p14:creationId xmlns:p14="http://schemas.microsoft.com/office/powerpoint/2010/main" val="139092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 an NHS Evidence </a:t>
            </a:r>
            <a:br>
              <a:rPr lang="en-GB" dirty="0" smtClean="0"/>
            </a:br>
            <a:r>
              <a:rPr lang="en-GB" dirty="0" smtClean="0"/>
              <a:t>Advanced Search</a:t>
            </a:r>
            <a:endParaRPr lang="en-GB" dirty="0"/>
          </a:p>
        </p:txBody>
      </p:sp>
      <p:pic>
        <p:nvPicPr>
          <p:cNvPr id="4" name="Picture 3"/>
          <p:cNvPicPr>
            <a:picLocks noChangeAspect="1"/>
          </p:cNvPicPr>
          <p:nvPr/>
        </p:nvPicPr>
        <p:blipFill rotWithShape="1">
          <a:blip r:embed="rId3"/>
          <a:srcRect t="10934" r="1703" b="7095"/>
          <a:stretch/>
        </p:blipFill>
        <p:spPr>
          <a:xfrm>
            <a:off x="77821" y="2188724"/>
            <a:ext cx="8988357" cy="4153712"/>
          </a:xfrm>
          <a:prstGeom prst="rect">
            <a:avLst/>
          </a:prstGeom>
        </p:spPr>
      </p:pic>
    </p:spTree>
    <p:extLst>
      <p:ext uri="{BB962C8B-B14F-4D97-AF65-F5344CB8AC3E}">
        <p14:creationId xmlns:p14="http://schemas.microsoft.com/office/powerpoint/2010/main" val="1045401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Building an advanced search</a:t>
            </a:r>
            <a:endParaRPr lang="en-GB" dirty="0"/>
          </a:p>
        </p:txBody>
      </p:sp>
      <p:pic>
        <p:nvPicPr>
          <p:cNvPr id="3" name="Picture 2"/>
          <p:cNvPicPr>
            <a:picLocks noChangeAspect="1"/>
          </p:cNvPicPr>
          <p:nvPr/>
        </p:nvPicPr>
        <p:blipFill>
          <a:blip r:embed="rId2"/>
          <a:stretch>
            <a:fillRect/>
          </a:stretch>
        </p:blipFill>
        <p:spPr>
          <a:xfrm>
            <a:off x="263210" y="2188723"/>
            <a:ext cx="8617580" cy="3760882"/>
          </a:xfrm>
          <a:prstGeom prst="rect">
            <a:avLst/>
          </a:prstGeom>
        </p:spPr>
      </p:pic>
    </p:spTree>
    <p:extLst>
      <p:ext uri="{BB962C8B-B14F-4D97-AF65-F5344CB8AC3E}">
        <p14:creationId xmlns:p14="http://schemas.microsoft.com/office/powerpoint/2010/main" val="726043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sz="half" idx="1"/>
          </p:nvPr>
        </p:nvSpPr>
        <p:spPr/>
        <p:txBody>
          <a:bodyPr/>
          <a:lstStyle/>
          <a:p>
            <a:r>
              <a:rPr lang="en-GB" dirty="0" smtClean="0"/>
              <a:t>Approaches to information mastery</a:t>
            </a:r>
          </a:p>
          <a:p>
            <a:r>
              <a:rPr lang="en-GB" dirty="0" smtClean="0"/>
              <a:t>Asking an answerable clinical question</a:t>
            </a:r>
          </a:p>
          <a:p>
            <a:r>
              <a:rPr lang="en-GB" dirty="0" smtClean="0"/>
              <a:t>Examples of questions considered by the GP group</a:t>
            </a:r>
          </a:p>
          <a:p>
            <a:r>
              <a:rPr lang="en-GB" dirty="0" smtClean="0"/>
              <a:t>Getting an answer</a:t>
            </a:r>
          </a:p>
          <a:p>
            <a:pPr lvl="1"/>
            <a:r>
              <a:rPr lang="en-GB" dirty="0" smtClean="0"/>
              <a:t>Implementing in practice: emotionally unstable personality disorder</a:t>
            </a:r>
          </a:p>
          <a:p>
            <a:r>
              <a:rPr lang="en-GB" dirty="0" smtClean="0"/>
              <a:t>Resources</a:t>
            </a:r>
          </a:p>
        </p:txBody>
      </p:sp>
    </p:spTree>
    <p:extLst>
      <p:ext uri="{BB962C8B-B14F-4D97-AF65-F5344CB8AC3E}">
        <p14:creationId xmlns:p14="http://schemas.microsoft.com/office/powerpoint/2010/main" val="1108806240"/>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 name="Picture 2"/>
          <p:cNvPicPr>
            <a:picLocks noChangeAspect="1"/>
          </p:cNvPicPr>
          <p:nvPr/>
        </p:nvPicPr>
        <p:blipFill>
          <a:blip r:embed="rId2"/>
          <a:stretch>
            <a:fillRect/>
          </a:stretch>
        </p:blipFill>
        <p:spPr>
          <a:xfrm>
            <a:off x="228600" y="2319581"/>
            <a:ext cx="8686800" cy="3510127"/>
          </a:xfrm>
          <a:prstGeom prst="rect">
            <a:avLst/>
          </a:prstGeom>
        </p:spPr>
      </p:pic>
    </p:spTree>
    <p:extLst>
      <p:ext uri="{BB962C8B-B14F-4D97-AF65-F5344CB8AC3E}">
        <p14:creationId xmlns:p14="http://schemas.microsoft.com/office/powerpoint/2010/main" val="1419364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Output</a:t>
            </a:r>
            <a:endParaRPr lang="en-GB" dirty="0"/>
          </a:p>
        </p:txBody>
      </p:sp>
      <p:pic>
        <p:nvPicPr>
          <p:cNvPr id="4" name="Picture 3"/>
          <p:cNvPicPr>
            <a:picLocks noChangeAspect="1"/>
          </p:cNvPicPr>
          <p:nvPr/>
        </p:nvPicPr>
        <p:blipFill>
          <a:blip r:embed="rId2"/>
          <a:stretch>
            <a:fillRect/>
          </a:stretch>
        </p:blipFill>
        <p:spPr>
          <a:xfrm>
            <a:off x="981286" y="1868319"/>
            <a:ext cx="7181427" cy="4816140"/>
          </a:xfrm>
          <a:prstGeom prst="rect">
            <a:avLst/>
          </a:prstGeom>
        </p:spPr>
      </p:pic>
    </p:spTree>
    <p:extLst>
      <p:ext uri="{BB962C8B-B14F-4D97-AF65-F5344CB8AC3E}">
        <p14:creationId xmlns:p14="http://schemas.microsoft.com/office/powerpoint/2010/main" val="16890604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Selected articles</a:t>
            </a:r>
            <a:endParaRPr lang="en-GB" dirty="0"/>
          </a:p>
        </p:txBody>
      </p:sp>
      <p:sp>
        <p:nvSpPr>
          <p:cNvPr id="3" name="Content Placeholder 2"/>
          <p:cNvSpPr>
            <a:spLocks noGrp="1"/>
          </p:cNvSpPr>
          <p:nvPr>
            <p:ph sz="half" idx="1"/>
          </p:nvPr>
        </p:nvSpPr>
        <p:spPr/>
        <p:txBody>
          <a:bodyPr/>
          <a:lstStyle/>
          <a:p>
            <a:pPr lvl="1"/>
            <a:r>
              <a:rPr lang="en-GB" dirty="0">
                <a:hlinkClick r:id="rId3"/>
              </a:rPr>
              <a:t>Dialectical </a:t>
            </a:r>
            <a:r>
              <a:rPr lang="en-GB" dirty="0" err="1">
                <a:hlinkClick r:id="rId3"/>
              </a:rPr>
              <a:t>behavior</a:t>
            </a:r>
            <a:r>
              <a:rPr lang="en-GB" dirty="0">
                <a:hlinkClick r:id="rId3"/>
              </a:rPr>
              <a:t> therapy for high suicide risk in individuals with borderline personality disorder: A randomized clinical trial and component </a:t>
            </a:r>
            <a:r>
              <a:rPr lang="en-GB" dirty="0" smtClean="0">
                <a:hlinkClick r:id="rId3"/>
              </a:rPr>
              <a:t>analysis</a:t>
            </a:r>
            <a:endParaRPr lang="en-GB" dirty="0" smtClean="0"/>
          </a:p>
          <a:p>
            <a:pPr lvl="1"/>
            <a:r>
              <a:rPr lang="en-GB" dirty="0">
                <a:hlinkClick r:id="rId4"/>
              </a:rPr>
              <a:t>Psychosocial interventions for self‐harm in </a:t>
            </a:r>
            <a:r>
              <a:rPr lang="en-GB" dirty="0" smtClean="0">
                <a:hlinkClick r:id="rId4"/>
              </a:rPr>
              <a:t>adults</a:t>
            </a:r>
            <a:endParaRPr lang="en-GB" dirty="0" smtClean="0"/>
          </a:p>
          <a:p>
            <a:pPr lvl="1"/>
            <a:r>
              <a:rPr lang="en-GB" dirty="0">
                <a:hlinkClick r:id="rId5"/>
              </a:rPr>
              <a:t>Case Management may Reduce Emergency Department Frequent use in a Universal Health Coverage System: a Randomized Controlled </a:t>
            </a:r>
            <a:r>
              <a:rPr lang="en-GB" dirty="0" smtClean="0">
                <a:hlinkClick r:id="rId5"/>
              </a:rPr>
              <a:t>Trial</a:t>
            </a:r>
            <a:endParaRPr lang="en-GB" dirty="0"/>
          </a:p>
          <a:p>
            <a:endParaRPr lang="en-GB" dirty="0"/>
          </a:p>
        </p:txBody>
      </p:sp>
    </p:spTree>
    <p:extLst>
      <p:ext uri="{BB962C8B-B14F-4D97-AF65-F5344CB8AC3E}">
        <p14:creationId xmlns:p14="http://schemas.microsoft.com/office/powerpoint/2010/main" val="2129573677"/>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Appraisal of the evidence - validity</a:t>
            </a:r>
            <a:endParaRPr lang="en-GB" dirty="0"/>
          </a:p>
        </p:txBody>
      </p:sp>
      <p:sp>
        <p:nvSpPr>
          <p:cNvPr id="3" name="Content Placeholder 2"/>
          <p:cNvSpPr>
            <a:spLocks noGrp="1"/>
          </p:cNvSpPr>
          <p:nvPr>
            <p:ph sz="half" idx="1"/>
          </p:nvPr>
        </p:nvSpPr>
        <p:spPr/>
        <p:txBody>
          <a:bodyPr/>
          <a:lstStyle/>
          <a:p>
            <a:r>
              <a:rPr lang="en-GB" dirty="0" err="1" smtClean="0"/>
              <a:t>RAMMbo</a:t>
            </a:r>
            <a:endParaRPr lang="en-GB" dirty="0" smtClean="0"/>
          </a:p>
          <a:p>
            <a:pPr lvl="1"/>
            <a:r>
              <a:rPr lang="en-GB" dirty="0" smtClean="0"/>
              <a:t>Representativeness – trial population</a:t>
            </a:r>
          </a:p>
          <a:p>
            <a:pPr lvl="1"/>
            <a:r>
              <a:rPr lang="en-GB" dirty="0" smtClean="0"/>
              <a:t>Allocation </a:t>
            </a:r>
            <a:r>
              <a:rPr lang="en-GB" dirty="0"/>
              <a:t>–</a:t>
            </a:r>
            <a:r>
              <a:rPr lang="en-GB" dirty="0" smtClean="0"/>
              <a:t> </a:t>
            </a:r>
            <a:r>
              <a:rPr lang="en-GB" dirty="0"/>
              <a:t>randomisation</a:t>
            </a:r>
            <a:endParaRPr lang="en-GB" dirty="0" smtClean="0"/>
          </a:p>
          <a:p>
            <a:pPr lvl="1"/>
            <a:r>
              <a:rPr lang="en-GB" dirty="0" smtClean="0"/>
              <a:t>Maintenance of allocation – equal treatment </a:t>
            </a:r>
          </a:p>
          <a:p>
            <a:pPr lvl="1"/>
            <a:r>
              <a:rPr lang="en-GB" dirty="0" smtClean="0"/>
              <a:t>Measurement of outcomes – blind subjective, or objective</a:t>
            </a:r>
          </a:p>
          <a:p>
            <a:r>
              <a:rPr lang="en-GB" dirty="0" smtClean="0"/>
              <a:t>Analysis</a:t>
            </a:r>
          </a:p>
          <a:p>
            <a:r>
              <a:rPr lang="en-GB" dirty="0" smtClean="0"/>
              <a:t>GATE </a:t>
            </a:r>
            <a:r>
              <a:rPr lang="en-GB" dirty="0"/>
              <a:t>frame</a:t>
            </a:r>
          </a:p>
          <a:p>
            <a:pPr lvl="1"/>
            <a:endParaRPr lang="en-GB" dirty="0"/>
          </a:p>
        </p:txBody>
      </p:sp>
    </p:spTree>
    <p:extLst>
      <p:ext uri="{BB962C8B-B14F-4D97-AF65-F5344CB8AC3E}">
        <p14:creationId xmlns:p14="http://schemas.microsoft.com/office/powerpoint/2010/main" val="3662601213"/>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GATE Frame</a:t>
            </a:r>
            <a:endParaRPr lang="en-GB" dirty="0"/>
          </a:p>
        </p:txBody>
      </p:sp>
      <p:pic>
        <p:nvPicPr>
          <p:cNvPr id="4" name="Content Placeholder 3"/>
          <p:cNvPicPr>
            <a:picLocks noGrp="1" noChangeAspect="1"/>
          </p:cNvPicPr>
          <p:nvPr>
            <p:ph sz="half" idx="1"/>
          </p:nvPr>
        </p:nvPicPr>
        <p:blipFill rotWithShape="1">
          <a:blip r:embed="rId2"/>
          <a:srcRect l="10257"/>
          <a:stretch/>
        </p:blipFill>
        <p:spPr>
          <a:xfrm>
            <a:off x="457200" y="1417638"/>
            <a:ext cx="2171700" cy="4786623"/>
          </a:xfrm>
          <a:prstGeom prst="rect">
            <a:avLst/>
          </a:prstGeom>
        </p:spPr>
      </p:pic>
      <p:pic>
        <p:nvPicPr>
          <p:cNvPr id="5" name="Picture 4"/>
          <p:cNvPicPr>
            <a:picLocks noChangeAspect="1"/>
          </p:cNvPicPr>
          <p:nvPr/>
        </p:nvPicPr>
        <p:blipFill>
          <a:blip r:embed="rId3"/>
          <a:stretch>
            <a:fillRect/>
          </a:stretch>
        </p:blipFill>
        <p:spPr>
          <a:xfrm>
            <a:off x="3630848" y="1417638"/>
            <a:ext cx="1882303" cy="2286198"/>
          </a:xfrm>
          <a:prstGeom prst="rect">
            <a:avLst/>
          </a:prstGeom>
        </p:spPr>
      </p:pic>
      <p:sp>
        <p:nvSpPr>
          <p:cNvPr id="6" name="TextBox 5"/>
          <p:cNvSpPr txBox="1"/>
          <p:nvPr/>
        </p:nvSpPr>
        <p:spPr>
          <a:xfrm>
            <a:off x="3745523" y="4132385"/>
            <a:ext cx="5011615" cy="923330"/>
          </a:xfrm>
          <a:prstGeom prst="rect">
            <a:avLst/>
          </a:prstGeom>
          <a:noFill/>
        </p:spPr>
        <p:txBody>
          <a:bodyPr wrap="square" rtlCol="0">
            <a:spAutoFit/>
          </a:bodyPr>
          <a:lstStyle/>
          <a:p>
            <a:r>
              <a:rPr lang="en-GB" sz="1800" dirty="0"/>
              <a:t>Jackson R, </a:t>
            </a:r>
            <a:r>
              <a:rPr lang="en-GB" sz="1800" dirty="0" err="1"/>
              <a:t>Ameratunga</a:t>
            </a:r>
            <a:r>
              <a:rPr lang="en-GB" sz="1800" dirty="0"/>
              <a:t> S, Broad J</a:t>
            </a:r>
            <a:r>
              <a:rPr lang="en-GB" sz="1800" i="1" dirty="0"/>
              <a:t>, et al.</a:t>
            </a:r>
            <a:r>
              <a:rPr lang="en-GB" sz="1800" dirty="0"/>
              <a:t> The GATE frame: critical appraisal with pictures. </a:t>
            </a:r>
            <a:r>
              <a:rPr lang="en-GB" sz="1800" i="1" dirty="0"/>
              <a:t>ACP journal club </a:t>
            </a:r>
            <a:r>
              <a:rPr lang="en-GB" sz="1800" dirty="0"/>
              <a:t>2006;144(2):A8-11</a:t>
            </a:r>
          </a:p>
        </p:txBody>
      </p:sp>
    </p:spTree>
    <p:extLst>
      <p:ext uri="{BB962C8B-B14F-4D97-AF65-F5344CB8AC3E}">
        <p14:creationId xmlns:p14="http://schemas.microsoft.com/office/powerpoint/2010/main" val="1607391157"/>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Analysis – not all </a:t>
            </a:r>
            <a:r>
              <a:rPr lang="en-GB" i="1" dirty="0" smtClean="0"/>
              <a:t>p</a:t>
            </a:r>
            <a:r>
              <a:rPr lang="en-GB" dirty="0" smtClean="0"/>
              <a:t> values</a:t>
            </a:r>
            <a:endParaRPr lang="en-GB" dirty="0"/>
          </a:p>
        </p:txBody>
      </p:sp>
      <p:sp>
        <p:nvSpPr>
          <p:cNvPr id="3" name="Content Placeholder 2"/>
          <p:cNvSpPr>
            <a:spLocks noGrp="1"/>
          </p:cNvSpPr>
          <p:nvPr>
            <p:ph sz="half" idx="1"/>
          </p:nvPr>
        </p:nvSpPr>
        <p:spPr/>
        <p:txBody>
          <a:bodyPr/>
          <a:lstStyle/>
          <a:p>
            <a:r>
              <a:rPr lang="en-GB" sz="2400" i="1" dirty="0" smtClean="0"/>
              <a:t>Observed</a:t>
            </a:r>
            <a:r>
              <a:rPr lang="en-GB" sz="2400" dirty="0" smtClean="0"/>
              <a:t> effect = </a:t>
            </a:r>
            <a:br>
              <a:rPr lang="en-GB" sz="2400" dirty="0" smtClean="0"/>
            </a:br>
            <a:r>
              <a:rPr lang="en-GB" sz="2400" dirty="0" smtClean="0"/>
              <a:t/>
            </a:r>
            <a:br>
              <a:rPr lang="en-GB" sz="2400" dirty="0" smtClean="0"/>
            </a:br>
            <a:r>
              <a:rPr lang="en-GB" sz="2400" i="1" dirty="0" smtClean="0"/>
              <a:t>True</a:t>
            </a:r>
            <a:r>
              <a:rPr lang="en-GB" sz="2400" dirty="0" smtClean="0"/>
              <a:t> effect + </a:t>
            </a:r>
            <a:r>
              <a:rPr lang="en-GB" sz="2400" i="1" dirty="0" smtClean="0"/>
              <a:t>Bias</a:t>
            </a:r>
            <a:r>
              <a:rPr lang="en-GB" sz="2400" dirty="0" smtClean="0"/>
              <a:t> (</a:t>
            </a:r>
            <a:r>
              <a:rPr lang="en-GB" sz="2400" i="1" dirty="0" smtClean="0"/>
              <a:t>Confounding</a:t>
            </a:r>
            <a:r>
              <a:rPr lang="en-GB" sz="2400" dirty="0" smtClean="0"/>
              <a:t>) + Random </a:t>
            </a:r>
            <a:r>
              <a:rPr lang="en-GB" sz="2400" i="1" dirty="0" smtClean="0"/>
              <a:t>error</a:t>
            </a:r>
            <a:endParaRPr lang="en-GB" sz="2400" i="1" dirty="0"/>
          </a:p>
        </p:txBody>
      </p:sp>
      <p:sp>
        <p:nvSpPr>
          <p:cNvPr id="4" name="Line Callout 1 3"/>
          <p:cNvSpPr/>
          <p:nvPr/>
        </p:nvSpPr>
        <p:spPr>
          <a:xfrm>
            <a:off x="967153" y="4835769"/>
            <a:ext cx="1371600" cy="1380392"/>
          </a:xfrm>
          <a:prstGeom prst="borderCallout1">
            <a:avLst>
              <a:gd name="adj1" fmla="val -8638"/>
              <a:gd name="adj2" fmla="val 37821"/>
              <a:gd name="adj3" fmla="val -149283"/>
              <a:gd name="adj4" fmla="val 14371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Good design</a:t>
            </a:r>
            <a:endParaRPr lang="en-GB" dirty="0"/>
          </a:p>
        </p:txBody>
      </p:sp>
      <p:sp>
        <p:nvSpPr>
          <p:cNvPr id="5" name="Line Callout 1 4"/>
          <p:cNvSpPr/>
          <p:nvPr/>
        </p:nvSpPr>
        <p:spPr>
          <a:xfrm>
            <a:off x="3200399" y="4835769"/>
            <a:ext cx="3226777" cy="1380392"/>
          </a:xfrm>
          <a:prstGeom prst="borderCallout1">
            <a:avLst>
              <a:gd name="adj1" fmla="val -8638"/>
              <a:gd name="adj2" fmla="val 37821"/>
              <a:gd name="adj3" fmla="val -148009"/>
              <a:gd name="adj4" fmla="val 407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Effective randomisation</a:t>
            </a:r>
          </a:p>
          <a:p>
            <a:pPr algn="ctr"/>
            <a:r>
              <a:rPr lang="en-GB" dirty="0" smtClean="0"/>
              <a:t>Statistical adjustment</a:t>
            </a:r>
          </a:p>
        </p:txBody>
      </p:sp>
      <p:sp>
        <p:nvSpPr>
          <p:cNvPr id="6" name="Line Callout 1 5"/>
          <p:cNvSpPr/>
          <p:nvPr/>
        </p:nvSpPr>
        <p:spPr>
          <a:xfrm>
            <a:off x="7394329" y="564863"/>
            <a:ext cx="1371600" cy="1380392"/>
          </a:xfrm>
          <a:prstGeom prst="borderCallout1">
            <a:avLst>
              <a:gd name="adj1" fmla="val 123210"/>
              <a:gd name="adj2" fmla="val -81410"/>
              <a:gd name="adj3" fmla="val 47532"/>
              <a:gd name="adj4" fmla="val -1076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Large study</a:t>
            </a:r>
            <a:endParaRPr lang="en-GB" dirty="0"/>
          </a:p>
        </p:txBody>
      </p:sp>
    </p:spTree>
    <p:extLst>
      <p:ext uri="{BB962C8B-B14F-4D97-AF65-F5344CB8AC3E}">
        <p14:creationId xmlns:p14="http://schemas.microsoft.com/office/powerpoint/2010/main" val="3796880305"/>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5460022" y="1442067"/>
            <a:ext cx="2095500" cy="2095500"/>
          </a:xfrm>
        </p:spPr>
      </p:pic>
      <p:sp>
        <p:nvSpPr>
          <p:cNvPr id="2" name="Title 1"/>
          <p:cNvSpPr>
            <a:spLocks noGrp="1"/>
          </p:cNvSpPr>
          <p:nvPr>
            <p:ph type="title" idx="4294967295"/>
          </p:nvPr>
        </p:nvSpPr>
        <p:spPr>
          <a:xfrm>
            <a:off x="457200" y="273600"/>
            <a:ext cx="8229600" cy="1143000"/>
          </a:xfrm>
        </p:spPr>
        <p:txBody>
          <a:bodyPr/>
          <a:lstStyle/>
          <a:p>
            <a:r>
              <a:rPr lang="en-GB" dirty="0" smtClean="0"/>
              <a:t>Estimates of the truth</a:t>
            </a:r>
            <a:endParaRPr lang="en-GB" dirty="0"/>
          </a:p>
        </p:txBody>
      </p:sp>
      <p:grpSp>
        <p:nvGrpSpPr>
          <p:cNvPr id="39" name="Group 38"/>
          <p:cNvGrpSpPr/>
          <p:nvPr/>
        </p:nvGrpSpPr>
        <p:grpSpPr>
          <a:xfrm>
            <a:off x="5486399" y="3688929"/>
            <a:ext cx="2095500" cy="2095500"/>
            <a:chOff x="6591300" y="3732588"/>
            <a:chExt cx="2095500" cy="2095500"/>
          </a:xfrm>
        </p:grpSpPr>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300" y="3732588"/>
              <a:ext cx="2095500" cy="2095500"/>
            </a:xfrm>
            <a:prstGeom prst="rect">
              <a:avLst/>
            </a:prstGeom>
          </p:spPr>
        </p:pic>
        <p:sp>
          <p:nvSpPr>
            <p:cNvPr id="6" name="Oval 5"/>
            <p:cNvSpPr/>
            <p:nvPr/>
          </p:nvSpPr>
          <p:spPr>
            <a:xfrm>
              <a:off x="7612673" y="4717997"/>
              <a:ext cx="105508" cy="10550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7439757" y="4938599"/>
              <a:ext cx="105508" cy="10550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7612673" y="5246665"/>
              <a:ext cx="105508" cy="10550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984881" y="5141157"/>
              <a:ext cx="105508" cy="10550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7984881" y="4612489"/>
              <a:ext cx="105508" cy="10550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8112368" y="4912166"/>
              <a:ext cx="105508" cy="10550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p:cNvSpPr/>
          <p:nvPr/>
        </p:nvSpPr>
        <p:spPr>
          <a:xfrm>
            <a:off x="5306161" y="1020239"/>
            <a:ext cx="2403222" cy="369332"/>
          </a:xfrm>
          <a:prstGeom prst="rect">
            <a:avLst/>
          </a:prstGeom>
        </p:spPr>
        <p:txBody>
          <a:bodyPr wrap="none">
            <a:spAutoFit/>
          </a:bodyPr>
          <a:lstStyle/>
          <a:p>
            <a:r>
              <a:rPr lang="en-GB" sz="1800" dirty="0" smtClean="0"/>
              <a:t>Random error greater</a:t>
            </a:r>
            <a:endParaRPr lang="en-GB" sz="1800" dirty="0"/>
          </a:p>
        </p:txBody>
      </p:sp>
      <p:sp>
        <p:nvSpPr>
          <p:cNvPr id="20" name="Rectangle 19"/>
          <p:cNvSpPr/>
          <p:nvPr/>
        </p:nvSpPr>
        <p:spPr>
          <a:xfrm>
            <a:off x="1395692" y="1053136"/>
            <a:ext cx="2082621" cy="369332"/>
          </a:xfrm>
          <a:prstGeom prst="rect">
            <a:avLst/>
          </a:prstGeom>
        </p:spPr>
        <p:txBody>
          <a:bodyPr wrap="none">
            <a:spAutoFit/>
          </a:bodyPr>
          <a:lstStyle/>
          <a:p>
            <a:pPr algn="ctr"/>
            <a:r>
              <a:rPr lang="en-GB" sz="1800" dirty="0" smtClean="0"/>
              <a:t>Random error less</a:t>
            </a:r>
            <a:endParaRPr lang="en-GB" sz="1800" dirty="0"/>
          </a:p>
        </p:txBody>
      </p:sp>
      <p:grpSp>
        <p:nvGrpSpPr>
          <p:cNvPr id="40" name="Group 39"/>
          <p:cNvGrpSpPr/>
          <p:nvPr/>
        </p:nvGrpSpPr>
        <p:grpSpPr>
          <a:xfrm>
            <a:off x="6132633" y="2146481"/>
            <a:ext cx="778119" cy="739684"/>
            <a:chOff x="7237534" y="2190140"/>
            <a:chExt cx="778119" cy="739684"/>
          </a:xfrm>
        </p:grpSpPr>
        <p:sp>
          <p:nvSpPr>
            <p:cNvPr id="22" name="Oval 21"/>
            <p:cNvSpPr/>
            <p:nvPr/>
          </p:nvSpPr>
          <p:spPr>
            <a:xfrm>
              <a:off x="7410450" y="2295648"/>
              <a:ext cx="105508" cy="10550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7237534" y="2516250"/>
              <a:ext cx="105508" cy="10550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7410450" y="2824316"/>
              <a:ext cx="105508" cy="10550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7782658" y="2718808"/>
              <a:ext cx="105508" cy="10550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7782658" y="2190140"/>
              <a:ext cx="105508" cy="10550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7910145" y="2489817"/>
              <a:ext cx="105508" cy="10550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 name="Group 36"/>
          <p:cNvGrpSpPr/>
          <p:nvPr/>
        </p:nvGrpSpPr>
        <p:grpSpPr>
          <a:xfrm>
            <a:off x="1389253" y="1452447"/>
            <a:ext cx="2095500" cy="4331982"/>
            <a:chOff x="949565" y="1496106"/>
            <a:chExt cx="2095500" cy="4331982"/>
          </a:xfrm>
        </p:grpSpPr>
        <p:grpSp>
          <p:nvGrpSpPr>
            <p:cNvPr id="13" name="Group 12"/>
            <p:cNvGrpSpPr/>
            <p:nvPr/>
          </p:nvGrpSpPr>
          <p:grpSpPr>
            <a:xfrm>
              <a:off x="949565" y="3732588"/>
              <a:ext cx="2095500" cy="2095500"/>
              <a:chOff x="7715250" y="2953544"/>
              <a:chExt cx="2095500" cy="2095500"/>
            </a:xfrm>
          </p:grpSpPr>
          <p:pic>
            <p:nvPicPr>
              <p:cNvPr id="1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5250" y="2953544"/>
                <a:ext cx="2095500" cy="2095500"/>
              </a:xfrm>
              <a:prstGeom prst="rect">
                <a:avLst/>
              </a:prstGeom>
            </p:spPr>
          </p:pic>
          <p:sp>
            <p:nvSpPr>
              <p:cNvPr id="15" name="Oval 14"/>
              <p:cNvSpPr/>
              <p:nvPr/>
            </p:nvSpPr>
            <p:spPr>
              <a:xfrm>
                <a:off x="8771792" y="4186726"/>
                <a:ext cx="105508" cy="10550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8820149" y="4011674"/>
                <a:ext cx="105508" cy="10550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8954965" y="4249861"/>
                <a:ext cx="105508" cy="10550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9015045" y="4084395"/>
                <a:ext cx="105508" cy="10550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8963757" y="3977299"/>
                <a:ext cx="105508" cy="10550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9"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565" y="1496106"/>
              <a:ext cx="2095500" cy="2095500"/>
            </a:xfrm>
            <a:prstGeom prst="rect">
              <a:avLst/>
            </a:prstGeom>
          </p:spPr>
        </p:pic>
        <p:sp>
          <p:nvSpPr>
            <p:cNvPr id="30" name="Oval 29"/>
            <p:cNvSpPr/>
            <p:nvPr/>
          </p:nvSpPr>
          <p:spPr>
            <a:xfrm>
              <a:off x="1830261" y="2571027"/>
              <a:ext cx="105508" cy="10550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1878618" y="2395975"/>
              <a:ext cx="105508" cy="10550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2013434" y="2634162"/>
              <a:ext cx="105508" cy="10550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2073514" y="2468696"/>
              <a:ext cx="105508" cy="10550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2022226" y="2361600"/>
              <a:ext cx="105508" cy="10550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extBox 34"/>
          <p:cNvSpPr txBox="1"/>
          <p:nvPr/>
        </p:nvSpPr>
        <p:spPr>
          <a:xfrm>
            <a:off x="504824" y="1561049"/>
            <a:ext cx="461665" cy="1938992"/>
          </a:xfrm>
          <a:prstGeom prst="rect">
            <a:avLst/>
          </a:prstGeom>
          <a:noFill/>
        </p:spPr>
        <p:txBody>
          <a:bodyPr vert="vert270" wrap="square" rtlCol="0">
            <a:spAutoFit/>
          </a:bodyPr>
          <a:lstStyle/>
          <a:p>
            <a:pPr algn="ctr"/>
            <a:r>
              <a:rPr lang="en-GB" sz="1800" dirty="0" smtClean="0"/>
              <a:t>Unbiased</a:t>
            </a:r>
            <a:endParaRPr lang="en-GB" sz="1800" dirty="0"/>
          </a:p>
        </p:txBody>
      </p:sp>
      <p:sp>
        <p:nvSpPr>
          <p:cNvPr id="36" name="TextBox 35"/>
          <p:cNvSpPr txBox="1"/>
          <p:nvPr/>
        </p:nvSpPr>
        <p:spPr>
          <a:xfrm>
            <a:off x="504824" y="3757596"/>
            <a:ext cx="461665" cy="1938992"/>
          </a:xfrm>
          <a:prstGeom prst="rect">
            <a:avLst/>
          </a:prstGeom>
          <a:noFill/>
        </p:spPr>
        <p:txBody>
          <a:bodyPr vert="vert270" wrap="square" rtlCol="0">
            <a:spAutoFit/>
          </a:bodyPr>
          <a:lstStyle/>
          <a:p>
            <a:pPr algn="ctr"/>
            <a:r>
              <a:rPr lang="en-GB" sz="1800" dirty="0" smtClean="0"/>
              <a:t>Biased</a:t>
            </a:r>
            <a:endParaRPr lang="en-GB" sz="1800" dirty="0"/>
          </a:p>
        </p:txBody>
      </p:sp>
    </p:spTree>
    <p:extLst>
      <p:ext uri="{BB962C8B-B14F-4D97-AF65-F5344CB8AC3E}">
        <p14:creationId xmlns:p14="http://schemas.microsoft.com/office/powerpoint/2010/main" val="2901206530"/>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make sense of the information</a:t>
            </a:r>
            <a:endParaRPr lang="en-GB" dirty="0"/>
          </a:p>
        </p:txBody>
      </p:sp>
      <p:sp>
        <p:nvSpPr>
          <p:cNvPr id="3" name="Content Placeholder 2"/>
          <p:cNvSpPr>
            <a:spLocks noGrp="1"/>
          </p:cNvSpPr>
          <p:nvPr>
            <p:ph sz="half" idx="1"/>
          </p:nvPr>
        </p:nvSpPr>
        <p:spPr/>
        <p:txBody>
          <a:bodyPr/>
          <a:lstStyle/>
          <a:p>
            <a:r>
              <a:rPr lang="en-GB" dirty="0" smtClean="0"/>
              <a:t>Depend on pre-appraisal, vs. do your own</a:t>
            </a:r>
          </a:p>
          <a:p>
            <a:r>
              <a:rPr lang="en-GB" dirty="0" err="1" smtClean="0"/>
              <a:t>Kitemarked</a:t>
            </a:r>
            <a:r>
              <a:rPr lang="en-GB" dirty="0" smtClean="0"/>
              <a:t> information (Cochrane, NICE)</a:t>
            </a:r>
          </a:p>
          <a:p>
            <a:r>
              <a:rPr lang="en-GB" dirty="0" smtClean="0"/>
              <a:t>How good is someone else’s appraisal?</a:t>
            </a:r>
          </a:p>
          <a:p>
            <a:r>
              <a:rPr lang="en-GB" dirty="0" smtClean="0"/>
              <a:t>Don’t forget harms</a:t>
            </a:r>
          </a:p>
          <a:p>
            <a:r>
              <a:rPr lang="en-GB" dirty="0" smtClean="0"/>
              <a:t>Don’t believe everything you read…</a:t>
            </a:r>
          </a:p>
        </p:txBody>
      </p:sp>
    </p:spTree>
    <p:extLst>
      <p:ext uri="{BB962C8B-B14F-4D97-AF65-F5344CB8AC3E}">
        <p14:creationId xmlns:p14="http://schemas.microsoft.com/office/powerpoint/2010/main" val="3475949215"/>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392443" y="1140769"/>
            <a:ext cx="8451520" cy="5026669"/>
          </a:xfrm>
          <a:prstGeom prst="wedgeRoundRectCallou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i="1">
                <a:solidFill>
                  <a:srgbClr val="FFFFFF"/>
                </a:solidFill>
                <a:latin typeface="Calibri" charset="0"/>
              </a:rPr>
              <a:t>"Evidence based medicine is not “cookbook” medicine. Because it requires a bottom up approach that integrates the best external evidence with individual clinical expertise and patients' choice, it cannot result in slavish, cookbook approaches to individual patient care. External clinical evidence can inform, but can never replace, individual clinical expertise, and it is this expertise that decides whether the external evidence applies to the individual patient at all and, if so, how it should be integrated into a clinical decision." </a:t>
            </a:r>
            <a:endParaRPr lang="en-US" sz="2600">
              <a:solidFill>
                <a:srgbClr val="FFFFFF"/>
              </a:solidFill>
              <a:latin typeface="Calibri" charset="0"/>
            </a:endParaRPr>
          </a:p>
        </p:txBody>
      </p:sp>
      <p:sp>
        <p:nvSpPr>
          <p:cNvPr id="7" name="TextBox 6"/>
          <p:cNvSpPr txBox="1"/>
          <p:nvPr/>
        </p:nvSpPr>
        <p:spPr>
          <a:xfrm>
            <a:off x="3623109" y="6297297"/>
            <a:ext cx="5170660" cy="369332"/>
          </a:xfrm>
          <a:prstGeom prst="rect">
            <a:avLst/>
          </a:prstGeom>
        </p:spPr>
        <p:txBody>
          <a:bodyPr rtlCol="0">
            <a:spAutoFit/>
          </a:bodyPr>
          <a:lstStyle/>
          <a:p>
            <a:pPr algn="r"/>
            <a:r>
              <a:rPr lang="en-US">
                <a:solidFill>
                  <a:srgbClr val="000000"/>
                </a:solidFill>
                <a:latin typeface="Calibri" charset="0"/>
              </a:rPr>
              <a:t>Sackett DL et al. </a:t>
            </a:r>
            <a:r>
              <a:rPr lang="en-US" i="1">
                <a:solidFill>
                  <a:srgbClr val="333333"/>
                </a:solidFill>
                <a:latin typeface="Calibri" charset="0"/>
              </a:rPr>
              <a:t>BMJ</a:t>
            </a:r>
            <a:r>
              <a:rPr lang="en-US">
                <a:solidFill>
                  <a:srgbClr val="333333"/>
                </a:solidFill>
                <a:latin typeface="Calibri" charset="0"/>
              </a:rPr>
              <a:t> 1996;312:71</a:t>
            </a:r>
            <a:endParaRPr lang="en-US">
              <a:latin typeface="Calibri" charset="0"/>
            </a:endParaRPr>
          </a:p>
        </p:txBody>
      </p:sp>
    </p:spTree>
    <p:extLst>
      <p:ext uri="{BB962C8B-B14F-4D97-AF65-F5344CB8AC3E}">
        <p14:creationId xmlns:p14="http://schemas.microsoft.com/office/powerpoint/2010/main" val="22175526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Campaign for Real EBM</a:t>
            </a:r>
            <a:endParaRPr lang="en-GB" dirty="0"/>
          </a:p>
        </p:txBody>
      </p:sp>
      <p:sp>
        <p:nvSpPr>
          <p:cNvPr id="3" name="Content Placeholder 2"/>
          <p:cNvSpPr>
            <a:spLocks noGrp="1"/>
          </p:cNvSpPr>
          <p:nvPr>
            <p:ph sz="half" idx="1"/>
          </p:nvPr>
        </p:nvSpPr>
        <p:spPr/>
        <p:txBody>
          <a:bodyPr/>
          <a:lstStyle/>
          <a:p>
            <a:r>
              <a:rPr lang="en-GB" dirty="0">
                <a:hlinkClick r:id="rId2"/>
              </a:rPr>
              <a:t>https://</a:t>
            </a:r>
            <a:r>
              <a:rPr lang="en-GB" dirty="0" smtClean="0">
                <a:hlinkClick r:id="rId2"/>
              </a:rPr>
              <a:t>podcasts.ox.ac.uk/campaign-real-ebm-evidence-based-medicine</a:t>
            </a:r>
            <a:r>
              <a:rPr lang="en-GB" dirty="0" smtClean="0"/>
              <a:t> </a:t>
            </a:r>
          </a:p>
          <a:p>
            <a:pPr lvl="1"/>
            <a:r>
              <a:rPr lang="en-GB" dirty="0" smtClean="0"/>
              <a:t>Ethical care of the patient</a:t>
            </a:r>
          </a:p>
          <a:p>
            <a:pPr lvl="1"/>
            <a:r>
              <a:rPr lang="en-GB" dirty="0" smtClean="0"/>
              <a:t>Individualised evidence</a:t>
            </a:r>
          </a:p>
          <a:p>
            <a:pPr lvl="1"/>
            <a:r>
              <a:rPr lang="en-GB" dirty="0" smtClean="0"/>
              <a:t>Expert judgment not mechanistic rule following</a:t>
            </a:r>
          </a:p>
          <a:p>
            <a:pPr lvl="1"/>
            <a:r>
              <a:rPr lang="en-GB" dirty="0" smtClean="0"/>
              <a:t>Shared decision making</a:t>
            </a:r>
          </a:p>
          <a:p>
            <a:pPr lvl="1"/>
            <a:r>
              <a:rPr lang="en-GB" dirty="0" smtClean="0"/>
              <a:t>Builds on a strong partnership</a:t>
            </a:r>
          </a:p>
          <a:p>
            <a:pPr lvl="1"/>
            <a:r>
              <a:rPr lang="en-GB" dirty="0" smtClean="0"/>
              <a:t>Applied at a community level for public health</a:t>
            </a:r>
            <a:endParaRPr lang="en-GB" dirty="0"/>
          </a:p>
        </p:txBody>
      </p:sp>
    </p:spTree>
    <p:extLst>
      <p:ext uri="{BB962C8B-B14F-4D97-AF65-F5344CB8AC3E}">
        <p14:creationId xmlns:p14="http://schemas.microsoft.com/office/powerpoint/2010/main" val="383443666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questions </a:t>
            </a:r>
            <a:r>
              <a:rPr lang="en-GB" dirty="0" smtClean="0"/>
              <a:t>considered in the GP EBP group</a:t>
            </a:r>
            <a:endParaRPr lang="en-GB" dirty="0"/>
          </a:p>
        </p:txBody>
      </p:sp>
      <p:sp>
        <p:nvSpPr>
          <p:cNvPr id="3" name="Content Placeholder 2"/>
          <p:cNvSpPr>
            <a:spLocks noGrp="1"/>
          </p:cNvSpPr>
          <p:nvPr>
            <p:ph sz="half" idx="1"/>
          </p:nvPr>
        </p:nvSpPr>
        <p:spPr/>
        <p:txBody>
          <a:bodyPr/>
          <a:lstStyle/>
          <a:p>
            <a:pPr lvl="1"/>
            <a:r>
              <a:rPr lang="en-GB" dirty="0" smtClean="0"/>
              <a:t>How </a:t>
            </a:r>
            <a:r>
              <a:rPr lang="en-GB" dirty="0"/>
              <a:t>best to diagnose IFG/IGT</a:t>
            </a:r>
          </a:p>
          <a:p>
            <a:pPr lvl="1"/>
            <a:r>
              <a:rPr lang="en-GB" dirty="0" smtClean="0"/>
              <a:t>Risk of progression from IFG/IGT to diabetes</a:t>
            </a:r>
          </a:p>
          <a:p>
            <a:pPr lvl="1"/>
            <a:r>
              <a:rPr lang="en-GB" dirty="0" smtClean="0"/>
              <a:t>Use of high dose statins post ACS</a:t>
            </a:r>
          </a:p>
          <a:p>
            <a:pPr lvl="1"/>
            <a:r>
              <a:rPr lang="en-GB" dirty="0" smtClean="0"/>
              <a:t>Primary care management of nasal polyps</a:t>
            </a:r>
          </a:p>
          <a:p>
            <a:pPr lvl="1"/>
            <a:r>
              <a:rPr lang="en-GB" dirty="0" err="1" smtClean="0"/>
              <a:t>Thyroxine</a:t>
            </a:r>
            <a:r>
              <a:rPr lang="en-GB" dirty="0" smtClean="0"/>
              <a:t> replacement risks (low TSH)</a:t>
            </a:r>
          </a:p>
        </p:txBody>
      </p:sp>
    </p:spTree>
    <p:extLst>
      <p:ext uri="{BB962C8B-B14F-4D97-AF65-F5344CB8AC3E}">
        <p14:creationId xmlns:p14="http://schemas.microsoft.com/office/powerpoint/2010/main" val="2011645720"/>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Actions to deliver real EBM</a:t>
            </a:r>
            <a:endParaRPr lang="en-GB" dirty="0"/>
          </a:p>
        </p:txBody>
      </p:sp>
      <p:sp>
        <p:nvSpPr>
          <p:cNvPr id="3" name="Content Placeholder 2"/>
          <p:cNvSpPr>
            <a:spLocks noGrp="1"/>
          </p:cNvSpPr>
          <p:nvPr>
            <p:ph sz="half" idx="1"/>
          </p:nvPr>
        </p:nvSpPr>
        <p:spPr/>
        <p:txBody>
          <a:bodyPr/>
          <a:lstStyle/>
          <a:p>
            <a:r>
              <a:rPr lang="en-GB" dirty="0" smtClean="0"/>
              <a:t>Demanding patients</a:t>
            </a:r>
          </a:p>
          <a:p>
            <a:r>
              <a:rPr lang="en-GB" dirty="0" smtClean="0"/>
              <a:t>Clinical training to hone judgments, shared decision making</a:t>
            </a:r>
          </a:p>
          <a:p>
            <a:r>
              <a:rPr lang="en-GB" dirty="0" smtClean="0"/>
              <a:t>Secondary evidence generators, funders and publishers to be careful…</a:t>
            </a:r>
          </a:p>
          <a:p>
            <a:r>
              <a:rPr lang="en-GB" dirty="0" err="1" smtClean="0"/>
              <a:t>Interdisciplinarity</a:t>
            </a:r>
            <a:r>
              <a:rPr lang="en-GB" dirty="0" smtClean="0"/>
              <a:t> </a:t>
            </a:r>
          </a:p>
          <a:p>
            <a:r>
              <a:rPr lang="en-GB" sz="2800" dirty="0">
                <a:hlinkClick r:id="rId2"/>
              </a:rPr>
              <a:t>https://</a:t>
            </a:r>
            <a:r>
              <a:rPr lang="en-GB" sz="2800" dirty="0" smtClean="0">
                <a:hlinkClick r:id="rId2"/>
              </a:rPr>
              <a:t>www.bmj.com/content/348/bmj.g3725</a:t>
            </a:r>
            <a:r>
              <a:rPr lang="en-GB" sz="2800" dirty="0" smtClean="0"/>
              <a:t> </a:t>
            </a:r>
          </a:p>
        </p:txBody>
      </p:sp>
    </p:spTree>
    <p:extLst>
      <p:ext uri="{BB962C8B-B14F-4D97-AF65-F5344CB8AC3E}">
        <p14:creationId xmlns:p14="http://schemas.microsoft.com/office/powerpoint/2010/main" val="4107996232"/>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Resources</a:t>
            </a:r>
            <a:endParaRPr lang="en-GB" dirty="0"/>
          </a:p>
        </p:txBody>
      </p:sp>
      <p:sp>
        <p:nvSpPr>
          <p:cNvPr id="3" name="Content Placeholder 2"/>
          <p:cNvSpPr>
            <a:spLocks noGrp="1"/>
          </p:cNvSpPr>
          <p:nvPr>
            <p:ph sz="half" idx="1"/>
          </p:nvPr>
        </p:nvSpPr>
        <p:spPr/>
        <p:txBody>
          <a:bodyPr/>
          <a:lstStyle/>
          <a:p>
            <a:r>
              <a:rPr lang="en-GB" sz="2800" dirty="0" smtClean="0"/>
              <a:t>BMJ How to Read </a:t>
            </a:r>
            <a:r>
              <a:rPr lang="en-GB" sz="2800" dirty="0"/>
              <a:t>a Paper</a:t>
            </a:r>
            <a:br>
              <a:rPr lang="en-GB" sz="2800" dirty="0"/>
            </a:br>
            <a:r>
              <a:rPr lang="en-GB" sz="2800" dirty="0">
                <a:hlinkClick r:id="rId3"/>
              </a:rPr>
              <a:t>http://</a:t>
            </a:r>
            <a:r>
              <a:rPr lang="en-GB" sz="2800" dirty="0" smtClean="0">
                <a:hlinkClick r:id="rId3"/>
              </a:rPr>
              <a:t>www.bmj.com/about-bmj/resources-readers/publications/how-read-paper</a:t>
            </a:r>
            <a:endParaRPr lang="en-GB" sz="2800" dirty="0" smtClean="0"/>
          </a:p>
          <a:p>
            <a:r>
              <a:rPr lang="en-GB" sz="2800" dirty="0" smtClean="0"/>
              <a:t>Oxford Centre for Evidence Based Medicine</a:t>
            </a:r>
            <a:br>
              <a:rPr lang="en-GB" sz="2800" dirty="0" smtClean="0"/>
            </a:br>
            <a:r>
              <a:rPr lang="en-GB" sz="2800" dirty="0" smtClean="0">
                <a:hlinkClick r:id="rId4"/>
              </a:rPr>
              <a:t>www.cebm.net</a:t>
            </a:r>
            <a:r>
              <a:rPr lang="en-GB" sz="2800" dirty="0" smtClean="0"/>
              <a:t> [loads of useful resources online]</a:t>
            </a:r>
          </a:p>
          <a:p>
            <a:r>
              <a:rPr lang="en-GB" sz="2800" dirty="0" smtClean="0"/>
              <a:t>Critical Appraisal </a:t>
            </a:r>
            <a:r>
              <a:rPr lang="en-GB" sz="2800" dirty="0"/>
              <a:t>Skills Programme</a:t>
            </a:r>
            <a:br>
              <a:rPr lang="en-GB" sz="2800" dirty="0"/>
            </a:br>
            <a:r>
              <a:rPr lang="en-GB" sz="2800" dirty="0">
                <a:hlinkClick r:id="rId5"/>
              </a:rPr>
              <a:t>http://</a:t>
            </a:r>
            <a:r>
              <a:rPr lang="en-GB" sz="2800" dirty="0" smtClean="0">
                <a:hlinkClick r:id="rId5"/>
              </a:rPr>
              <a:t>www.casp-uk.net</a:t>
            </a:r>
            <a:r>
              <a:rPr lang="en-GB" sz="2800" dirty="0" smtClean="0"/>
              <a:t> </a:t>
            </a:r>
          </a:p>
          <a:p>
            <a:r>
              <a:rPr lang="en-GB" sz="2800" dirty="0" smtClean="0"/>
              <a:t>Health Library</a:t>
            </a:r>
            <a:r>
              <a:rPr lang="en-GB" sz="2800" dirty="0"/>
              <a:t/>
            </a:r>
            <a:br>
              <a:rPr lang="en-GB" sz="2800" dirty="0"/>
            </a:br>
            <a:r>
              <a:rPr lang="en-GB" sz="2800" dirty="0">
                <a:hlinkClick r:id="rId6"/>
              </a:rPr>
              <a:t>http://www.keele.ac.uk/healthlibrary</a:t>
            </a:r>
            <a:r>
              <a:rPr lang="en-GB" sz="2800" dirty="0" smtClean="0">
                <a:hlinkClick r:id="rId6"/>
              </a:rPr>
              <a:t>/</a:t>
            </a:r>
            <a:endParaRPr lang="en-GB" sz="2800" dirty="0" smtClean="0"/>
          </a:p>
          <a:p>
            <a:endParaRPr lang="en-GB" sz="2800" dirty="0" smtClean="0"/>
          </a:p>
        </p:txBody>
      </p:sp>
    </p:spTree>
    <p:extLst>
      <p:ext uri="{BB962C8B-B14F-4D97-AF65-F5344CB8AC3E}">
        <p14:creationId xmlns:p14="http://schemas.microsoft.com/office/powerpoint/2010/main" val="3694311486"/>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sz="half" idx="1"/>
          </p:nvPr>
        </p:nvSpPr>
        <p:spPr/>
        <p:txBody>
          <a:bodyPr/>
          <a:lstStyle/>
          <a:p>
            <a:r>
              <a:rPr lang="en-GB" dirty="0" smtClean="0"/>
              <a:t>Any appetite for a systematic review…?</a:t>
            </a:r>
          </a:p>
          <a:p>
            <a:pPr lvl="1"/>
            <a:r>
              <a:rPr lang="en-GB" dirty="0" smtClean="0"/>
              <a:t>Agree the clinical question</a:t>
            </a:r>
          </a:p>
          <a:p>
            <a:pPr lvl="1"/>
            <a:r>
              <a:rPr lang="en-GB" dirty="0" smtClean="0"/>
              <a:t>Develop a search strategy</a:t>
            </a:r>
          </a:p>
          <a:p>
            <a:pPr lvl="1"/>
            <a:r>
              <a:rPr lang="en-GB" dirty="0" smtClean="0"/>
              <a:t>Register the review</a:t>
            </a:r>
          </a:p>
          <a:p>
            <a:pPr lvl="1"/>
            <a:r>
              <a:rPr lang="en-GB" dirty="0" smtClean="0"/>
              <a:t>Title sifting, then abstracts, then full text (x2)</a:t>
            </a:r>
          </a:p>
          <a:p>
            <a:pPr lvl="1"/>
            <a:r>
              <a:rPr lang="en-GB" dirty="0" smtClean="0"/>
              <a:t>Final inclusion</a:t>
            </a:r>
          </a:p>
          <a:p>
            <a:pPr lvl="1"/>
            <a:r>
              <a:rPr lang="en-GB" dirty="0" smtClean="0"/>
              <a:t>Data extraction (x2)</a:t>
            </a:r>
          </a:p>
          <a:p>
            <a:pPr lvl="1"/>
            <a:r>
              <a:rPr lang="en-GB" dirty="0" smtClean="0"/>
              <a:t>Evidence synthesis</a:t>
            </a:r>
            <a:endParaRPr lang="en-GB" dirty="0"/>
          </a:p>
        </p:txBody>
      </p:sp>
    </p:spTree>
    <p:extLst>
      <p:ext uri="{BB962C8B-B14F-4D97-AF65-F5344CB8AC3E}">
        <p14:creationId xmlns:p14="http://schemas.microsoft.com/office/powerpoint/2010/main" val="3508960415"/>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671" y="224953"/>
            <a:ext cx="8229600" cy="1143000"/>
          </a:xfrm>
        </p:spPr>
        <p:txBody>
          <a:bodyPr/>
          <a:lstStyle/>
          <a:p>
            <a:r>
              <a:rPr lang="en-GB" dirty="0" smtClean="0"/>
              <a:t>Acknowledgments </a:t>
            </a:r>
            <a:endParaRPr lang="en-GB" dirty="0"/>
          </a:p>
        </p:txBody>
      </p:sp>
      <p:sp>
        <p:nvSpPr>
          <p:cNvPr id="9" name="Content Placeholder 3"/>
          <p:cNvSpPr txBox="1">
            <a:spLocks/>
          </p:cNvSpPr>
          <p:nvPr/>
        </p:nvSpPr>
        <p:spPr bwMode="auto">
          <a:xfrm>
            <a:off x="3297837" y="1524004"/>
            <a:ext cx="4038600" cy="356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endParaRPr lang="en-GB"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671" y="1547939"/>
            <a:ext cx="5424498" cy="755873"/>
          </a:xfrm>
          <a:prstGeom prst="rect">
            <a:avLst/>
          </a:prstGeom>
        </p:spPr>
      </p:pic>
      <p:cxnSp>
        <p:nvCxnSpPr>
          <p:cNvPr id="16" name="Straight Connector 15"/>
          <p:cNvCxnSpPr/>
          <p:nvPr/>
        </p:nvCxnSpPr>
        <p:spPr>
          <a:xfrm>
            <a:off x="457200" y="1244184"/>
            <a:ext cx="1929359" cy="0"/>
          </a:xfrm>
          <a:prstGeom prst="line">
            <a:avLst/>
          </a:prstGeom>
          <a:ln w="76200">
            <a:solidFill>
              <a:srgbClr val="25324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7801206"/>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56400" y="4851400"/>
            <a:ext cx="2235200" cy="1313874"/>
          </a:xfrm>
          <a:prstGeom prst="rect">
            <a:avLst/>
          </a:prstGeom>
          <a:solidFill>
            <a:srgbClr val="253244"/>
          </a:solidFill>
        </p:spPr>
        <p:txBody>
          <a:bodyPr wrap="square" rtlCol="0">
            <a:spAutoFit/>
          </a:bodyPr>
          <a:lstStyle/>
          <a:p>
            <a:endParaRPr lang="en-GB" dirty="0"/>
          </a:p>
        </p:txBody>
      </p:sp>
      <p:sp>
        <p:nvSpPr>
          <p:cNvPr id="3" name="TextBox 2"/>
          <p:cNvSpPr txBox="1"/>
          <p:nvPr/>
        </p:nvSpPr>
        <p:spPr>
          <a:xfrm>
            <a:off x="6311900" y="5029200"/>
            <a:ext cx="2235200" cy="1313874"/>
          </a:xfrm>
          <a:prstGeom prst="rect">
            <a:avLst/>
          </a:prstGeom>
          <a:solidFill>
            <a:srgbClr val="253244"/>
          </a:solidFill>
        </p:spPr>
        <p:txBody>
          <a:bodyPr wrap="square" rtlCol="0">
            <a:spAutoFit/>
          </a:bodyPr>
          <a:lstStyle/>
          <a:p>
            <a:endParaRPr lang="en-GB" dirty="0"/>
          </a:p>
        </p:txBody>
      </p:sp>
      <p:sp>
        <p:nvSpPr>
          <p:cNvPr id="4" name="TextBox 3"/>
          <p:cNvSpPr txBox="1"/>
          <p:nvPr/>
        </p:nvSpPr>
        <p:spPr>
          <a:xfrm>
            <a:off x="6362700" y="5035311"/>
            <a:ext cx="2705100" cy="1477328"/>
          </a:xfrm>
          <a:prstGeom prst="rect">
            <a:avLst/>
          </a:prstGeom>
          <a:noFill/>
        </p:spPr>
        <p:txBody>
          <a:bodyPr wrap="square" rtlCol="0">
            <a:spAutoFit/>
          </a:bodyPr>
          <a:lstStyle/>
          <a:p>
            <a:r>
              <a:rPr lang="en-GB" sz="1000" b="1" dirty="0" smtClean="0"/>
              <a:t>Research Institute for Primary Care and Health Sciences</a:t>
            </a:r>
            <a:br>
              <a:rPr lang="en-GB" sz="1000" b="1" dirty="0" smtClean="0"/>
            </a:br>
            <a:r>
              <a:rPr lang="en-GB" sz="1000" dirty="0" smtClean="0"/>
              <a:t>David </a:t>
            </a:r>
            <a:r>
              <a:rPr lang="en-GB" sz="1000" dirty="0" err="1" smtClean="0"/>
              <a:t>Wetherall</a:t>
            </a:r>
            <a:r>
              <a:rPr lang="en-GB" sz="1000" dirty="0" smtClean="0"/>
              <a:t> Building </a:t>
            </a:r>
            <a:br>
              <a:rPr lang="en-GB" sz="1000" dirty="0" smtClean="0"/>
            </a:br>
            <a:r>
              <a:rPr lang="en-GB" sz="1000" dirty="0" smtClean="0"/>
              <a:t>Keele University </a:t>
            </a:r>
            <a:br>
              <a:rPr lang="en-GB" sz="1000" dirty="0" smtClean="0"/>
            </a:br>
            <a:r>
              <a:rPr lang="en-GB" sz="1000" dirty="0" err="1" smtClean="0"/>
              <a:t>Newcaslte</a:t>
            </a:r>
            <a:r>
              <a:rPr lang="en-GB" sz="1000" dirty="0" smtClean="0"/>
              <a:t>-under-Lyme</a:t>
            </a:r>
            <a:br>
              <a:rPr lang="en-GB" sz="1000" dirty="0" smtClean="0"/>
            </a:br>
            <a:r>
              <a:rPr lang="en-GB" sz="1000" dirty="0" smtClean="0"/>
              <a:t>ST5 5BG </a:t>
            </a:r>
          </a:p>
          <a:p>
            <a:r>
              <a:rPr lang="en-GB" sz="1000" dirty="0" smtClean="0"/>
              <a:t>Tel: 01782 733905</a:t>
            </a:r>
            <a:br>
              <a:rPr lang="en-GB" sz="1000" dirty="0" smtClean="0"/>
            </a:br>
            <a:r>
              <a:rPr lang="en-GB" sz="1000" dirty="0" smtClean="0"/>
              <a:t>Fax: 01782 734719</a:t>
            </a:r>
            <a:br>
              <a:rPr lang="en-GB" sz="1000" dirty="0" smtClean="0"/>
            </a:br>
            <a:r>
              <a:rPr lang="en-GB" sz="1000" dirty="0" smtClean="0"/>
              <a:t>www.keele.ac.uk/pchs</a:t>
            </a:r>
            <a:endParaRPr lang="en-GB" sz="1000" dirty="0"/>
          </a:p>
        </p:txBody>
      </p:sp>
      <p:cxnSp>
        <p:nvCxnSpPr>
          <p:cNvPr id="5" name="Straight Connector 4"/>
          <p:cNvCxnSpPr/>
          <p:nvPr/>
        </p:nvCxnSpPr>
        <p:spPr>
          <a:xfrm>
            <a:off x="6362700" y="5035311"/>
            <a:ext cx="0" cy="147732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986300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Information Mastery</a:t>
            </a:r>
            <a:endParaRPr lang="en-GB" dirty="0"/>
          </a:p>
        </p:txBody>
      </p:sp>
      <p:sp>
        <p:nvSpPr>
          <p:cNvPr id="3" name="Content Placeholder 2"/>
          <p:cNvSpPr>
            <a:spLocks noGrp="1"/>
          </p:cNvSpPr>
          <p:nvPr>
            <p:ph sz="half" idx="1"/>
          </p:nvPr>
        </p:nvSpPr>
        <p:spPr/>
        <p:txBody>
          <a:bodyPr/>
          <a:lstStyle/>
          <a:p>
            <a:r>
              <a:rPr lang="en-GB" sz="2400" b="1" dirty="0"/>
              <a:t>Foraging</a:t>
            </a:r>
            <a:r>
              <a:rPr lang="en-GB" sz="2400" dirty="0"/>
              <a:t>: having a reliable system to alert one to new, important, relevant, valid information that requires one to change one’s practice. </a:t>
            </a:r>
          </a:p>
          <a:p>
            <a:r>
              <a:rPr lang="en-GB" sz="2400" b="1" dirty="0"/>
              <a:t>Hot synching</a:t>
            </a:r>
            <a:r>
              <a:rPr lang="en-GB" sz="2400" dirty="0"/>
              <a:t>: purposefully checking and updating one’s personal mental map of knowledge and skills once or twice a year for each of the </a:t>
            </a:r>
            <a:r>
              <a:rPr lang="en-GB" sz="2400" dirty="0" smtClean="0"/>
              <a:t>conditions </a:t>
            </a:r>
            <a:r>
              <a:rPr lang="en-GB" sz="2400" dirty="0"/>
              <a:t>one sees </a:t>
            </a:r>
            <a:r>
              <a:rPr lang="en-GB" sz="2400" dirty="0" smtClean="0"/>
              <a:t>frequently </a:t>
            </a:r>
            <a:r>
              <a:rPr lang="en-GB" sz="2400" dirty="0"/>
              <a:t>(estimated at 30 to 40 </a:t>
            </a:r>
            <a:r>
              <a:rPr lang="en-GB" sz="2400" dirty="0" smtClean="0"/>
              <a:t>in primary care). </a:t>
            </a:r>
            <a:endParaRPr lang="en-GB" sz="2400" dirty="0"/>
          </a:p>
          <a:p>
            <a:r>
              <a:rPr lang="en-GB" sz="2400" b="1" dirty="0"/>
              <a:t>Hunting</a:t>
            </a:r>
            <a:r>
              <a:rPr lang="en-GB" sz="2400" dirty="0"/>
              <a:t>: having a reliable system to find the best possible answer to a specific question and recognise it as such, quickly and efficiently.</a:t>
            </a:r>
          </a:p>
          <a:p>
            <a:pPr marL="0" indent="0">
              <a:buNone/>
            </a:pPr>
            <a:r>
              <a:rPr lang="en-GB" sz="1800" dirty="0" smtClean="0"/>
              <a:t>National </a:t>
            </a:r>
            <a:r>
              <a:rPr lang="en-GB" sz="1800" dirty="0"/>
              <a:t>Prescribing Centre. Supporting adoption of evidence into practice. </a:t>
            </a:r>
            <a:r>
              <a:rPr lang="en-GB" sz="1800" dirty="0" err="1"/>
              <a:t>MeReC</a:t>
            </a:r>
            <a:r>
              <a:rPr lang="en-GB" sz="1800" dirty="0"/>
              <a:t> Bulletin 2011;</a:t>
            </a:r>
            <a:r>
              <a:rPr lang="en-GB" sz="1800" b="1" dirty="0"/>
              <a:t>22</a:t>
            </a:r>
            <a:r>
              <a:rPr lang="en-GB" sz="1800" dirty="0"/>
              <a:t>(02).</a:t>
            </a:r>
          </a:p>
        </p:txBody>
      </p:sp>
    </p:spTree>
    <p:extLst>
      <p:ext uri="{BB962C8B-B14F-4D97-AF65-F5344CB8AC3E}">
        <p14:creationId xmlns:p14="http://schemas.microsoft.com/office/powerpoint/2010/main" val="4050229418"/>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Foraging</a:t>
            </a:r>
            <a:endParaRPr lang="en-GB" dirty="0"/>
          </a:p>
        </p:txBody>
      </p:sp>
      <p:sp>
        <p:nvSpPr>
          <p:cNvPr id="4" name="Content Placeholder 3"/>
          <p:cNvSpPr>
            <a:spLocks noGrp="1"/>
          </p:cNvSpPr>
          <p:nvPr>
            <p:ph sz="half" idx="1"/>
          </p:nvPr>
        </p:nvSpPr>
        <p:spPr/>
        <p:txBody>
          <a:bodyPr/>
          <a:lstStyle/>
          <a:p>
            <a:r>
              <a:rPr lang="en-GB" dirty="0" smtClean="0"/>
              <a:t>Digests</a:t>
            </a:r>
          </a:p>
          <a:p>
            <a:pPr lvl="1"/>
            <a:r>
              <a:rPr lang="en-GB" dirty="0" smtClean="0">
                <a:hlinkClick r:id="rId3"/>
              </a:rPr>
              <a:t>NICE</a:t>
            </a:r>
            <a:endParaRPr lang="en-GB" dirty="0" smtClean="0"/>
          </a:p>
          <a:p>
            <a:pPr lvl="1"/>
            <a:r>
              <a:rPr lang="en-GB" dirty="0" smtClean="0"/>
              <a:t>BMJ/McMaster </a:t>
            </a:r>
            <a:r>
              <a:rPr lang="en-GB" dirty="0" err="1" smtClean="0">
                <a:hlinkClick r:id="rId4"/>
              </a:rPr>
              <a:t>EvidenceUpdates</a:t>
            </a:r>
            <a:endParaRPr lang="en-GB" dirty="0" smtClean="0"/>
          </a:p>
          <a:p>
            <a:pPr lvl="1"/>
            <a:r>
              <a:rPr lang="en-GB" dirty="0" smtClean="0"/>
              <a:t>Cochrane Library or </a:t>
            </a:r>
            <a:r>
              <a:rPr lang="en-GB" dirty="0" smtClean="0">
                <a:hlinkClick r:id="rId5"/>
              </a:rPr>
              <a:t>Cochrane Clinical Answers</a:t>
            </a:r>
            <a:endParaRPr lang="en-GB" dirty="0" smtClean="0"/>
          </a:p>
          <a:p>
            <a:pPr lvl="1"/>
            <a:r>
              <a:rPr lang="en-GB" dirty="0" smtClean="0">
                <a:hlinkClick r:id="rId6"/>
              </a:rPr>
              <a:t>TRIP</a:t>
            </a:r>
            <a:endParaRPr lang="en-GB" dirty="0" smtClean="0"/>
          </a:p>
          <a:p>
            <a:r>
              <a:rPr lang="en-GB" dirty="0" smtClean="0"/>
              <a:t>Journal alerts</a:t>
            </a:r>
          </a:p>
          <a:p>
            <a:pPr lvl="1"/>
            <a:r>
              <a:rPr lang="en-GB" dirty="0" smtClean="0">
                <a:hlinkClick r:id="rId7"/>
              </a:rPr>
              <a:t>BMJ</a:t>
            </a:r>
            <a:r>
              <a:rPr lang="en-GB" dirty="0" smtClean="0"/>
              <a:t>,</a:t>
            </a:r>
          </a:p>
          <a:p>
            <a:pPr lvl="1"/>
            <a:r>
              <a:rPr lang="en-GB" dirty="0" smtClean="0">
                <a:hlinkClick r:id="rId8"/>
              </a:rPr>
              <a:t>Br J Psychiatry</a:t>
            </a:r>
            <a:r>
              <a:rPr lang="en-GB" dirty="0" smtClean="0"/>
              <a:t>,</a:t>
            </a:r>
          </a:p>
          <a:p>
            <a:pPr lvl="1"/>
            <a:r>
              <a:rPr lang="en-GB" dirty="0" smtClean="0">
                <a:hlinkClick r:id="rId9"/>
              </a:rPr>
              <a:t>Evidence Based Mental Health</a:t>
            </a:r>
            <a:r>
              <a:rPr lang="en-GB" dirty="0" smtClean="0"/>
              <a:t>,…</a:t>
            </a:r>
          </a:p>
          <a:p>
            <a:endParaRPr lang="en-GB" dirty="0"/>
          </a:p>
        </p:txBody>
      </p:sp>
      <p:pic>
        <p:nvPicPr>
          <p:cNvPr id="6" name="Content Placeholder 5">
            <a:hlinkClick r:id="rId10"/>
          </p:cNvPr>
          <p:cNvPicPr>
            <a:picLocks noGrp="1" noChangeAspect="1"/>
          </p:cNvPicPr>
          <p:nvPr>
            <p:ph sz="half" idx="4294967295"/>
          </p:nvPr>
        </p:nvPicPr>
        <p:blipFill>
          <a:blip r:embed="rId11" cstate="print">
            <a:extLst>
              <a:ext uri="{28A0092B-C50C-407E-A947-70E740481C1C}">
                <a14:useLocalDpi xmlns:a14="http://schemas.microsoft.com/office/drawing/2010/main" val="0"/>
              </a:ext>
            </a:extLst>
          </a:blip>
          <a:stretch>
            <a:fillRect/>
          </a:stretch>
        </p:blipFill>
        <p:spPr>
          <a:xfrm>
            <a:off x="6312876" y="3588706"/>
            <a:ext cx="2373923" cy="1800857"/>
          </a:xfrm>
        </p:spPr>
      </p:pic>
    </p:spTree>
    <p:extLst>
      <p:ext uri="{BB962C8B-B14F-4D97-AF65-F5344CB8AC3E}">
        <p14:creationId xmlns:p14="http://schemas.microsoft.com/office/powerpoint/2010/main" val="3090606600"/>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Hot synching</a:t>
            </a:r>
            <a:endParaRPr lang="en-GB" dirty="0"/>
          </a:p>
        </p:txBody>
      </p:sp>
      <p:graphicFrame>
        <p:nvGraphicFramePr>
          <p:cNvPr id="4" name="Content Placeholder 3"/>
          <p:cNvGraphicFramePr>
            <a:graphicFrameLocks noGrp="1" noChangeAspect="1"/>
          </p:cNvGraphicFramePr>
          <p:nvPr>
            <p:ph sz="half" idx="1"/>
            <p:extLst>
              <p:ext uri="{D42A27DB-BD31-4B8C-83A1-F6EECF244321}">
                <p14:modId xmlns:p14="http://schemas.microsoft.com/office/powerpoint/2010/main" val="1920908269"/>
              </p:ext>
            </p:extLst>
          </p:nvPr>
        </p:nvGraphicFramePr>
        <p:xfrm>
          <a:off x="5476964" y="1408724"/>
          <a:ext cx="4185782" cy="1811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p:cNvSpPr>
            <a:spLocks noGrp="1"/>
          </p:cNvSpPr>
          <p:nvPr>
            <p:ph sz="half" idx="4294967295"/>
          </p:nvPr>
        </p:nvSpPr>
        <p:spPr>
          <a:xfrm>
            <a:off x="0" y="1773238"/>
            <a:ext cx="6092825" cy="4525962"/>
          </a:xfrm>
        </p:spPr>
        <p:txBody>
          <a:bodyPr/>
          <a:lstStyle/>
          <a:p>
            <a:r>
              <a:rPr lang="en-GB" dirty="0" smtClean="0"/>
              <a:t>Update courses galore</a:t>
            </a:r>
          </a:p>
          <a:p>
            <a:pPr lvl="1"/>
            <a:r>
              <a:rPr lang="en-GB" dirty="0" smtClean="0"/>
              <a:t>Online (BMJ, </a:t>
            </a:r>
            <a:r>
              <a:rPr lang="en-GB" dirty="0" err="1" smtClean="0"/>
              <a:t>etc</a:t>
            </a:r>
            <a:r>
              <a:rPr lang="en-GB" dirty="0" smtClean="0"/>
              <a:t>)</a:t>
            </a:r>
          </a:p>
          <a:p>
            <a:pPr lvl="1"/>
            <a:r>
              <a:rPr lang="en-GB" dirty="0" smtClean="0"/>
              <a:t>Face to face (e.g. </a:t>
            </a:r>
            <a:r>
              <a:rPr lang="en-GB" dirty="0" smtClean="0">
                <a:hlinkClick r:id="rId8"/>
              </a:rPr>
              <a:t>Brighton &amp; Sussex</a:t>
            </a:r>
            <a:r>
              <a:rPr lang="en-GB" dirty="0" smtClean="0"/>
              <a:t>)</a:t>
            </a:r>
          </a:p>
          <a:p>
            <a:pPr lvl="1"/>
            <a:r>
              <a:rPr lang="en-GB" i="1" dirty="0" smtClean="0"/>
              <a:t>‘</a:t>
            </a:r>
            <a:r>
              <a:rPr lang="en-GB" i="1" dirty="0" smtClean="0">
                <a:hlinkClick r:id="rId9"/>
              </a:rPr>
              <a:t>No such thing as a free lunch…’</a:t>
            </a:r>
            <a:endParaRPr lang="en-GB" i="1" dirty="0"/>
          </a:p>
        </p:txBody>
      </p:sp>
    </p:spTree>
    <p:extLst>
      <p:ext uri="{BB962C8B-B14F-4D97-AF65-F5344CB8AC3E}">
        <p14:creationId xmlns:p14="http://schemas.microsoft.com/office/powerpoint/2010/main" val="241305777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Hunting</a:t>
            </a:r>
            <a:endParaRPr lang="en-GB" dirty="0"/>
          </a:p>
        </p:txBody>
      </p:sp>
      <p:sp>
        <p:nvSpPr>
          <p:cNvPr id="3" name="Content Placeholder 2"/>
          <p:cNvSpPr>
            <a:spLocks noGrp="1"/>
          </p:cNvSpPr>
          <p:nvPr>
            <p:ph sz="half" idx="1"/>
          </p:nvPr>
        </p:nvSpPr>
        <p:spPr/>
        <p:txBody>
          <a:bodyPr/>
          <a:lstStyle/>
          <a:p>
            <a:r>
              <a:rPr lang="en-GB" dirty="0" smtClean="0"/>
              <a:t>The skill of finding evidence when required</a:t>
            </a:r>
          </a:p>
          <a:p>
            <a:pPr lvl="1"/>
            <a:r>
              <a:rPr lang="en-GB" dirty="0" smtClean="0"/>
              <a:t>Just in time vs. dedicated session</a:t>
            </a:r>
          </a:p>
          <a:p>
            <a:pPr lvl="1"/>
            <a:r>
              <a:rPr lang="en-GB" dirty="0" smtClean="0"/>
              <a:t>Evidence pyramid/table</a:t>
            </a:r>
          </a:p>
          <a:p>
            <a:endParaRPr lang="en-GB" dirty="0"/>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9940" y="3282455"/>
            <a:ext cx="2604120" cy="2882761"/>
          </a:xfrm>
          <a:prstGeom prst="rect">
            <a:avLst/>
          </a:prstGeom>
        </p:spPr>
      </p:pic>
    </p:spTree>
    <p:extLst>
      <p:ext uri="{BB962C8B-B14F-4D97-AF65-F5344CB8AC3E}">
        <p14:creationId xmlns:p14="http://schemas.microsoft.com/office/powerpoint/2010/main" val="2728000083"/>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635901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475656" y="5517232"/>
            <a:ext cx="6422781" cy="507831"/>
          </a:xfrm>
          <a:prstGeom prst="rect">
            <a:avLst/>
          </a:prstGeom>
        </p:spPr>
        <p:txBody>
          <a:bodyPr wrap="square">
            <a:spAutoFit/>
          </a:bodyPr>
          <a:lstStyle/>
          <a:p>
            <a:r>
              <a:rPr lang="en-GB" sz="1350" dirty="0">
                <a:latin typeface="Segoe UI" panose="020B0502040204020203" pitchFamily="34" charset="0"/>
              </a:rPr>
              <a:t>OCEBM Levels of Evidence Working Group. The Oxford 2011 Levels of Evidence</a:t>
            </a:r>
          </a:p>
          <a:p>
            <a:r>
              <a:rPr lang="en-GB" sz="1350" dirty="0">
                <a:latin typeface="Segoe UI" panose="020B0502040204020203" pitchFamily="34" charset="0"/>
              </a:rPr>
              <a:t>2011. </a:t>
            </a:r>
            <a:r>
              <a:rPr lang="en-GB" sz="1350" dirty="0">
                <a:latin typeface="Segoe UI" panose="020B0502040204020203" pitchFamily="34" charset="0"/>
                <a:hlinkClick r:id="rId8"/>
              </a:rPr>
              <a:t>http://</a:t>
            </a:r>
            <a:r>
              <a:rPr lang="en-GB" sz="1350" dirty="0" smtClean="0">
                <a:latin typeface="Segoe UI" panose="020B0502040204020203" pitchFamily="34" charset="0"/>
                <a:hlinkClick r:id="rId8"/>
              </a:rPr>
              <a:t>www.cebm.net/index.aspx?o=5653</a:t>
            </a:r>
            <a:r>
              <a:rPr lang="en-GB" sz="1350" dirty="0" smtClean="0">
                <a:latin typeface="Segoe UI" panose="020B0502040204020203" pitchFamily="34" charset="0"/>
              </a:rPr>
              <a:t> .</a:t>
            </a:r>
            <a:endParaRPr lang="en-GB" sz="1350" dirty="0"/>
          </a:p>
        </p:txBody>
      </p:sp>
    </p:spTree>
    <p:extLst>
      <p:ext uri="{BB962C8B-B14F-4D97-AF65-F5344CB8AC3E}">
        <p14:creationId xmlns:p14="http://schemas.microsoft.com/office/powerpoint/2010/main" val="3815698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sp>
        <p:nvSpPr>
          <p:cNvPr id="4" name="Picture Placeholder 3"/>
          <p:cNvSpPr>
            <a:spLocks noGrp="1"/>
          </p:cNvSpPr>
          <p:nvPr>
            <p:ph type="pic" idx="1"/>
          </p:nvPr>
        </p:nvSpPr>
        <p:spPr/>
      </p:sp>
      <p:sp>
        <p:nvSpPr>
          <p:cNvPr id="5" name="Text Placeholder 4"/>
          <p:cNvSpPr>
            <a:spLocks noGrp="1"/>
          </p:cNvSpPr>
          <p:nvPr>
            <p:ph type="body" sz="half" idx="2"/>
          </p:nvPr>
        </p:nvSpPr>
        <p:spPr/>
        <p:txBody>
          <a:bodyPr/>
          <a:lstStyle/>
          <a:p>
            <a:r>
              <a:rPr lang="en-GB" dirty="0"/>
              <a:t>Murad MH, </a:t>
            </a:r>
            <a:r>
              <a:rPr lang="en-GB" dirty="0" err="1"/>
              <a:t>Asi</a:t>
            </a:r>
            <a:r>
              <a:rPr lang="en-GB" dirty="0"/>
              <a:t> N, </a:t>
            </a:r>
            <a:r>
              <a:rPr lang="en-GB" dirty="0" err="1"/>
              <a:t>Alsawas</a:t>
            </a:r>
            <a:r>
              <a:rPr lang="en-GB" dirty="0"/>
              <a:t> M</a:t>
            </a:r>
            <a:r>
              <a:rPr lang="en-GB" i="1" dirty="0"/>
              <a:t>, et al.</a:t>
            </a:r>
            <a:r>
              <a:rPr lang="en-GB" dirty="0"/>
              <a:t> New evidence pyramid. </a:t>
            </a:r>
            <a:r>
              <a:rPr lang="en-GB" i="1" dirty="0" err="1"/>
              <a:t>Evid</a:t>
            </a:r>
            <a:r>
              <a:rPr lang="en-GB" i="1" dirty="0"/>
              <a:t> Based Med </a:t>
            </a:r>
            <a:r>
              <a:rPr lang="en-GB" dirty="0"/>
              <a:t>2016;21(4):125-7 </a:t>
            </a:r>
            <a:r>
              <a:rPr lang="en-GB" dirty="0" err="1"/>
              <a:t>doi</a:t>
            </a:r>
            <a:r>
              <a:rPr lang="en-GB" dirty="0"/>
              <a:t>: 10.1136/ebmed-2016-110401</a:t>
            </a:r>
          </a:p>
        </p:txBody>
      </p:sp>
      <p:pic>
        <p:nvPicPr>
          <p:cNvPr id="7" name="Picture 6"/>
          <p:cNvPicPr>
            <a:picLocks noChangeAspect="1"/>
          </p:cNvPicPr>
          <p:nvPr/>
        </p:nvPicPr>
        <p:blipFill rotWithShape="1">
          <a:blip r:embed="rId2"/>
          <a:srcRect r="1940"/>
          <a:stretch/>
        </p:blipFill>
        <p:spPr>
          <a:xfrm>
            <a:off x="1828801" y="551354"/>
            <a:ext cx="4158762" cy="4299657"/>
          </a:xfrm>
          <a:prstGeom prst="rect">
            <a:avLst/>
          </a:prstGeom>
        </p:spPr>
      </p:pic>
    </p:spTree>
    <p:extLst>
      <p:ext uri="{BB962C8B-B14F-4D97-AF65-F5344CB8AC3E}">
        <p14:creationId xmlns:p14="http://schemas.microsoft.com/office/powerpoint/2010/main" val="1574937607"/>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Keele_STANDARD_PowerPoint">
  <a:themeElements>
    <a:clrScheme name="Keele">
      <a:dk1>
        <a:srgbClr val="000000"/>
      </a:dk1>
      <a:lt1>
        <a:sysClr val="window" lastClr="FFFFFF"/>
      </a:lt1>
      <a:dk2>
        <a:srgbClr val="1F497D"/>
      </a:dk2>
      <a:lt2>
        <a:srgbClr val="EEECE1"/>
      </a:lt2>
      <a:accent1>
        <a:srgbClr val="272449"/>
      </a:accent1>
      <a:accent2>
        <a:srgbClr val="DD412C"/>
      </a:accent2>
      <a:accent3>
        <a:srgbClr val="E4C73D"/>
      </a:accent3>
      <a:accent4>
        <a:srgbClr val="2AB675"/>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Keele_STANDARD_PowerPoint</Template>
  <TotalTime>690</TotalTime>
  <Words>954</Words>
  <Application>Microsoft Office PowerPoint</Application>
  <PresentationFormat>On-screen Show (4:3)</PresentationFormat>
  <Paragraphs>177</Paragraphs>
  <Slides>34</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ＭＳ Ｐゴシック</vt:lpstr>
      <vt:lpstr>Arial</vt:lpstr>
      <vt:lpstr>Calibri</vt:lpstr>
      <vt:lpstr>Palatino Linotype</vt:lpstr>
      <vt:lpstr>Segoe UI</vt:lpstr>
      <vt:lpstr>Keele_STANDARD_PowerPoint</vt:lpstr>
      <vt:lpstr>PowerPoint Presentation</vt:lpstr>
      <vt:lpstr>Introduction</vt:lpstr>
      <vt:lpstr>Examples of questions considered in the GP EBP group</vt:lpstr>
      <vt:lpstr>Information Mastery</vt:lpstr>
      <vt:lpstr>Foraging</vt:lpstr>
      <vt:lpstr>Hot synching</vt:lpstr>
      <vt:lpstr>Hunting</vt:lpstr>
      <vt:lpstr>PowerPoint Presentation</vt:lpstr>
      <vt:lpstr>PowerPoint Presentation</vt:lpstr>
      <vt:lpstr>High level sources</vt:lpstr>
      <vt:lpstr>5 stages to EBM</vt:lpstr>
      <vt:lpstr>Answering a focussed question</vt:lpstr>
      <vt:lpstr>Finding the answer…</vt:lpstr>
      <vt:lpstr>An example…</vt:lpstr>
      <vt:lpstr>…as a structured question</vt:lpstr>
      <vt:lpstr>Plugged into a TRIP PICO search…</vt:lpstr>
      <vt:lpstr>…or NHS Evidence…</vt:lpstr>
      <vt:lpstr>…or an NHS Evidence  Advanced Search</vt:lpstr>
      <vt:lpstr>Building an advanced search</vt:lpstr>
      <vt:lpstr>PowerPoint Presentation</vt:lpstr>
      <vt:lpstr>Output</vt:lpstr>
      <vt:lpstr>Selected articles</vt:lpstr>
      <vt:lpstr>Appraisal of the evidence - validity</vt:lpstr>
      <vt:lpstr>GATE Frame</vt:lpstr>
      <vt:lpstr>Analysis – not all p values</vt:lpstr>
      <vt:lpstr>Estimates of the truth</vt:lpstr>
      <vt:lpstr>How to make sense of the information</vt:lpstr>
      <vt:lpstr>PowerPoint Presentation</vt:lpstr>
      <vt:lpstr>Campaign for Real EBM</vt:lpstr>
      <vt:lpstr>Actions to deliver real EBM</vt:lpstr>
      <vt:lpstr>Resources</vt:lpstr>
      <vt:lpstr>Next steps</vt:lpstr>
      <vt:lpstr>Acknowledgments </vt:lpstr>
      <vt:lpstr>PowerPoint Presentation</vt:lpstr>
    </vt:vector>
  </TitlesOfParts>
  <Company>Primary Care Sciences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prc31</dc:creator>
  <cp:lastModifiedBy>Sarah Lawton</cp:lastModifiedBy>
  <cp:revision>59</cp:revision>
  <dcterms:created xsi:type="dcterms:W3CDTF">2017-04-04T13:28:21Z</dcterms:created>
  <dcterms:modified xsi:type="dcterms:W3CDTF">2018-11-15T14:27:30Z</dcterms:modified>
</cp:coreProperties>
</file>