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>
        <p:scale>
          <a:sx n="200" d="100"/>
          <a:sy n="200" d="100"/>
        </p:scale>
        <p:origin x="-1374" y="-50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8305E-D30B-2005-A955-F10BE3251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ADE0CC-D316-E663-6E6D-909E061EB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20989-24AB-773C-104A-0770CA867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0C6-5D10-4164-B0AA-2F1B5965DF06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7D3B7-1FB9-6EB3-3473-B35EE6401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01FBD-AF92-25DA-10B1-C8EC86E4F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BA4F-FBC2-45A7-B83A-5B31A6036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5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CA510-4D54-8E43-ADD0-4DF1B4E4C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1B3357-83D2-7809-83D2-64ACBAFB5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27F8B-FDEC-FF23-FB08-D025EE683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0C6-5D10-4164-B0AA-2F1B5965DF06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72F95-BF06-DAAE-9F86-F262C2F86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2164B-683C-0091-6B9C-A78F45B0B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BA4F-FBC2-45A7-B83A-5B31A6036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805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558999-37AA-FC96-9A70-D8AACF3CC3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A48333-73F1-8FAB-04A6-3581998592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20CA9-8CC7-5720-7A62-F5BBC54CB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0C6-5D10-4164-B0AA-2F1B5965DF06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47AFA-E8EC-734D-2AEF-36A0157D3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872F6-D222-D00E-279C-0F9038F45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BA4F-FBC2-45A7-B83A-5B31A6036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174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1F702-B6FD-267B-368D-3B426F99B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90B5A-25F5-142A-4EC4-8CBF27E22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1A68E-2318-12DB-6E19-CB9445DCC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0C6-5D10-4164-B0AA-2F1B5965DF06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130CF-7C49-7648-C89F-15876668F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C3757-D62F-59F6-1DFB-59122304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BA4F-FBC2-45A7-B83A-5B31A6036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74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CB87C-48C6-F100-6224-CEBEF62C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B05DC-0795-12C7-5C67-529441A24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23182-8A2D-0F28-C90E-DAE4822CC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0C6-5D10-4164-B0AA-2F1B5965DF06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8A29B-CFDC-1221-D085-3507D76EE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2F82E-7889-7534-B1A6-F452F63C3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BA4F-FBC2-45A7-B83A-5B31A6036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7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7C45B-13B0-E4C7-8998-0241DB148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78764-4C45-873B-AF6A-440B9C4340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EBF675-1E71-0081-BAD9-62BC27C3D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D53862-2AF0-0B90-117C-D0668F83B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0C6-5D10-4164-B0AA-2F1B5965DF06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18D4E0-A53E-D0AF-25C2-4A05B8F4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CB756-5AF4-A51B-F7FC-58EF83428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BA4F-FBC2-45A7-B83A-5B31A6036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764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2D96E-D06C-9BA5-A6E0-BC7644178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E0D2DB-0795-EE76-1044-EBCCFE4C9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D264A7-4EC1-EE10-66D7-8F7B4A767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401EE6-1DCA-F82B-5AD7-007C1CEC9E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071ED5-F35E-CAB3-D5D7-FB4F0259C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6C7CAE-66D2-E0D1-3D4B-4753DD8B3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0C6-5D10-4164-B0AA-2F1B5965DF06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6D1957-78B3-6FC4-0B4F-3F470BC73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D1B8AD-C731-AFCC-12AE-95B52555C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BA4F-FBC2-45A7-B83A-5B31A6036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12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96B48-0FCA-DEAE-39A9-C94C854D9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1AEC83-2717-66F6-AE20-FA87FBC98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0C6-5D10-4164-B0AA-2F1B5965DF06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CF8CD5-6554-1792-336C-487B92D06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8FE363-6CED-2311-50A5-3CCA7EF32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BA4F-FBC2-45A7-B83A-5B31A6036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44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366617-29AD-B649-E72C-1F89CE4F4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0C6-5D10-4164-B0AA-2F1B5965DF06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716E5E-D2B4-01B8-46B2-454920E49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DB8B9-9405-1B26-D810-185B1C983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BA4F-FBC2-45A7-B83A-5B31A6036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0AB09-962A-BD03-DD04-58177487A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29F9A-EADA-DDA2-0518-D757C36EA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EF2D91-4E6B-5176-2C00-2B4A40523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6C2605-6586-8453-2644-1FE8B802A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0C6-5D10-4164-B0AA-2F1B5965DF06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5A9B8-3DE1-E8F9-CF4D-D517B7CDE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D15811-5F09-22E0-BCEB-8D88FAF7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BA4F-FBC2-45A7-B83A-5B31A6036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86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DB835-76B7-C635-6DA9-226AE23EE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5FB591-AF56-C048-86EB-878B7EDEB5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1EA9E-9462-F7EC-CEB4-B85645896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40A98-9193-300F-64C6-2113B6C9E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0C6-5D10-4164-B0AA-2F1B5965DF06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A7D55B-4A93-A981-0C70-C6E0A3A5E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2CA748-25FA-BF6A-361E-F58287110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4BA4F-FBC2-45A7-B83A-5B31A6036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467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627B7C-4742-03C8-4371-9748D9936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802EF-CD34-0463-F671-8DB27B2A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F801E-A8AA-85D7-727B-792F06DDDF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970C6-5D10-4164-B0AA-2F1B5965DF06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2C439-4335-322C-940E-87893E2770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E155E-CCEE-F06F-092A-AC0C23B088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4BA4F-FBC2-45A7-B83A-5B31A6036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33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bject 8">
            <a:extLst>
              <a:ext uri="{FF2B5EF4-FFF2-40B4-BE49-F238E27FC236}">
                <a16:creationId xmlns:a16="http://schemas.microsoft.com/office/drawing/2014/main" id="{643DBA03-44E8-028D-9E48-4F1593692069}"/>
              </a:ext>
            </a:extLst>
          </p:cNvPr>
          <p:cNvSpPr txBox="1"/>
          <p:nvPr/>
        </p:nvSpPr>
        <p:spPr>
          <a:xfrm>
            <a:off x="2615617" y="683154"/>
            <a:ext cx="1079500" cy="842538"/>
          </a:xfrm>
          <a:prstGeom prst="rect">
            <a:avLst/>
          </a:prstGeom>
          <a:ln w="9525">
            <a:solidFill>
              <a:srgbClr val="233E5F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255904" marR="247015" indent="-1905" algn="ctr">
              <a:lnSpc>
                <a:spcPct val="100000"/>
              </a:lnSpc>
              <a:spcBef>
                <a:spcPts val="270"/>
              </a:spcBef>
            </a:pPr>
            <a:r>
              <a:rPr sz="1000" b="0" spc="-5" dirty="0">
                <a:latin typeface="Calibri Light"/>
                <a:cs typeface="Calibri Light"/>
              </a:rPr>
              <a:t>Honorary 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Degrees 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spc="-10" dirty="0">
                <a:latin typeface="Calibri Light"/>
                <a:cs typeface="Calibri Light"/>
              </a:rPr>
              <a:t>om</a:t>
            </a:r>
            <a:r>
              <a:rPr sz="1000" b="0" spc="-5" dirty="0">
                <a:latin typeface="Calibri Light"/>
                <a:cs typeface="Calibri Light"/>
              </a:rPr>
              <a:t>m</a:t>
            </a:r>
            <a:r>
              <a:rPr sz="1000" b="0" spc="-10" dirty="0">
                <a:latin typeface="Calibri Light"/>
                <a:cs typeface="Calibri Light"/>
              </a:rPr>
              <a:t>ittee</a:t>
            </a:r>
            <a:endParaRPr lang="en-GB" sz="1000" b="0" spc="-10" dirty="0">
              <a:latin typeface="Calibri Light"/>
              <a:cs typeface="Calibri Light"/>
            </a:endParaRPr>
          </a:p>
          <a:p>
            <a:pPr marL="255904" marR="247015" indent="-1905" algn="ctr">
              <a:lnSpc>
                <a:spcPct val="100000"/>
              </a:lnSpc>
              <a:spcBef>
                <a:spcPts val="270"/>
              </a:spcBef>
            </a:pPr>
            <a:r>
              <a:rPr lang="en-GB" sz="1000" dirty="0">
                <a:latin typeface="Calibri Light"/>
                <a:cs typeface="Calibri Light"/>
              </a:rPr>
              <a:t>Joint with Council</a:t>
            </a:r>
            <a:endParaRPr sz="1000" dirty="0">
              <a:latin typeface="Calibri Light"/>
              <a:cs typeface="Calibri Light"/>
            </a:endParaRPr>
          </a:p>
        </p:txBody>
      </p:sp>
      <p:sp>
        <p:nvSpPr>
          <p:cNvPr id="39" name="object 9">
            <a:extLst>
              <a:ext uri="{FF2B5EF4-FFF2-40B4-BE49-F238E27FC236}">
                <a16:creationId xmlns:a16="http://schemas.microsoft.com/office/drawing/2014/main" id="{41613A87-4C5A-86D5-1203-46C66AE2B1CD}"/>
              </a:ext>
            </a:extLst>
          </p:cNvPr>
          <p:cNvSpPr txBox="1"/>
          <p:nvPr/>
        </p:nvSpPr>
        <p:spPr>
          <a:xfrm>
            <a:off x="5268138" y="1481992"/>
            <a:ext cx="2312035" cy="401320"/>
          </a:xfrm>
          <a:prstGeom prst="rect">
            <a:avLst/>
          </a:prstGeom>
          <a:ln w="12700">
            <a:solidFill>
              <a:srgbClr val="6FAC46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483870" marR="478155" indent="496570">
              <a:lnSpc>
                <a:spcPct val="100000"/>
              </a:lnSpc>
              <a:spcBef>
                <a:spcPts val="320"/>
              </a:spcBef>
            </a:pPr>
            <a:r>
              <a:rPr sz="1000" b="0" spc="-5" dirty="0">
                <a:latin typeface="Calibri Light"/>
                <a:cs typeface="Calibri Light"/>
              </a:rPr>
              <a:t>Senate 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Academic Governing</a:t>
            </a:r>
            <a:r>
              <a:rPr sz="1000" b="0" spc="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Body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40" name="object 10">
            <a:extLst>
              <a:ext uri="{FF2B5EF4-FFF2-40B4-BE49-F238E27FC236}">
                <a16:creationId xmlns:a16="http://schemas.microsoft.com/office/drawing/2014/main" id="{5B535790-0B54-FDCA-7E06-04A264D61123}"/>
              </a:ext>
            </a:extLst>
          </p:cNvPr>
          <p:cNvSpPr txBox="1"/>
          <p:nvPr/>
        </p:nvSpPr>
        <p:spPr>
          <a:xfrm>
            <a:off x="2700198" y="2204368"/>
            <a:ext cx="1079500" cy="541020"/>
          </a:xfrm>
          <a:prstGeom prst="rect">
            <a:avLst/>
          </a:prstGeom>
          <a:ln w="9525">
            <a:solidFill>
              <a:srgbClr val="A9D18E"/>
            </a:solidFill>
          </a:ln>
        </p:spPr>
        <p:txBody>
          <a:bodyPr vert="horz" wrap="square" lIns="0" tIns="110489" rIns="0" bIns="0" rtlCol="0">
            <a:spAutoFit/>
          </a:bodyPr>
          <a:lstStyle/>
          <a:p>
            <a:pPr marL="255270" marR="247015" indent="30480">
              <a:lnSpc>
                <a:spcPct val="100000"/>
              </a:lnSpc>
              <a:spcBef>
                <a:spcPts val="869"/>
              </a:spcBef>
            </a:pPr>
            <a:r>
              <a:rPr sz="1000" b="0" spc="-10" dirty="0">
                <a:latin typeface="Calibri Light"/>
                <a:cs typeface="Calibri Light"/>
              </a:rPr>
              <a:t>Education 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spc="-10" dirty="0">
                <a:latin typeface="Calibri Light"/>
                <a:cs typeface="Calibri Light"/>
              </a:rPr>
              <a:t>om</a:t>
            </a:r>
            <a:r>
              <a:rPr sz="1000" b="0" spc="-5" dirty="0">
                <a:latin typeface="Calibri Light"/>
                <a:cs typeface="Calibri Light"/>
              </a:rPr>
              <a:t>m</a:t>
            </a:r>
            <a:r>
              <a:rPr sz="1000" b="0" spc="-10" dirty="0">
                <a:latin typeface="Calibri Light"/>
                <a:cs typeface="Calibri Light"/>
              </a:rPr>
              <a:t>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41" name="object 11">
            <a:extLst>
              <a:ext uri="{FF2B5EF4-FFF2-40B4-BE49-F238E27FC236}">
                <a16:creationId xmlns:a16="http://schemas.microsoft.com/office/drawing/2014/main" id="{422EA0F6-BE8E-AF7C-A891-410F8621215C}"/>
              </a:ext>
            </a:extLst>
          </p:cNvPr>
          <p:cNvSpPr txBox="1"/>
          <p:nvPr/>
        </p:nvSpPr>
        <p:spPr>
          <a:xfrm>
            <a:off x="5108118" y="2204368"/>
            <a:ext cx="1079500" cy="541020"/>
          </a:xfrm>
          <a:prstGeom prst="rect">
            <a:avLst/>
          </a:prstGeom>
          <a:ln w="9525">
            <a:solidFill>
              <a:srgbClr val="A9D18E"/>
            </a:solidFill>
          </a:ln>
        </p:spPr>
        <p:txBody>
          <a:bodyPr vert="horz" wrap="square" lIns="0" tIns="110489" rIns="0" bIns="0" rtlCol="0">
            <a:spAutoFit/>
          </a:bodyPr>
          <a:lstStyle/>
          <a:p>
            <a:pPr marL="255904" marR="246379" indent="52069">
              <a:lnSpc>
                <a:spcPct val="100000"/>
              </a:lnSpc>
              <a:spcBef>
                <a:spcPts val="869"/>
              </a:spcBef>
            </a:pPr>
            <a:r>
              <a:rPr sz="1000" b="0" spc="-10" dirty="0">
                <a:latin typeface="Calibri Light"/>
                <a:cs typeface="Calibri Light"/>
              </a:rPr>
              <a:t>Research 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spc="-10" dirty="0">
                <a:latin typeface="Calibri Light"/>
                <a:cs typeface="Calibri Light"/>
              </a:rPr>
              <a:t>o</a:t>
            </a:r>
            <a:r>
              <a:rPr sz="1000" b="0" spc="-5" dirty="0">
                <a:latin typeface="Calibri Light"/>
                <a:cs typeface="Calibri Light"/>
              </a:rPr>
              <a:t>m</a:t>
            </a:r>
            <a:r>
              <a:rPr sz="1000" b="0" dirty="0">
                <a:latin typeface="Calibri Light"/>
                <a:cs typeface="Calibri Light"/>
              </a:rPr>
              <a:t>m</a:t>
            </a:r>
            <a:r>
              <a:rPr sz="1000" b="0" spc="-10" dirty="0">
                <a:latin typeface="Calibri Light"/>
                <a:cs typeface="Calibri Light"/>
              </a:rPr>
              <a:t>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42" name="object 12">
            <a:extLst>
              <a:ext uri="{FF2B5EF4-FFF2-40B4-BE49-F238E27FC236}">
                <a16:creationId xmlns:a16="http://schemas.microsoft.com/office/drawing/2014/main" id="{A25F4288-E843-5CEA-0442-3158DAB4BA7E}"/>
              </a:ext>
            </a:extLst>
          </p:cNvPr>
          <p:cNvSpPr txBox="1"/>
          <p:nvPr/>
        </p:nvSpPr>
        <p:spPr>
          <a:xfrm>
            <a:off x="6322747" y="2204368"/>
            <a:ext cx="1225550" cy="541020"/>
          </a:xfrm>
          <a:prstGeom prst="rect">
            <a:avLst/>
          </a:prstGeom>
          <a:ln w="9525">
            <a:solidFill>
              <a:srgbClr val="A9D18E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155575" marR="147955" indent="635" algn="ctr">
              <a:lnSpc>
                <a:spcPct val="100000"/>
              </a:lnSpc>
              <a:spcBef>
                <a:spcPts val="270"/>
              </a:spcBef>
            </a:pPr>
            <a:r>
              <a:rPr sz="1000" b="0" spc="-5" dirty="0">
                <a:latin typeface="Calibri Light"/>
                <a:cs typeface="Calibri Light"/>
              </a:rPr>
              <a:t>Exam</a:t>
            </a:r>
            <a:r>
              <a:rPr sz="1000" b="0" spc="-3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Boards,</a:t>
            </a:r>
            <a:r>
              <a:rPr sz="1000" b="0" spc="3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incl </a:t>
            </a:r>
            <a:r>
              <a:rPr sz="1000" b="0" spc="-21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Research</a:t>
            </a:r>
            <a:r>
              <a:rPr sz="1000" b="0" spc="1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Degrees </a:t>
            </a:r>
            <a:r>
              <a:rPr sz="1000" b="0" spc="-21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43" name="object 13">
            <a:extLst>
              <a:ext uri="{FF2B5EF4-FFF2-40B4-BE49-F238E27FC236}">
                <a16:creationId xmlns:a16="http://schemas.microsoft.com/office/drawing/2014/main" id="{717B45DB-DA66-16F4-5353-DFB7F6D47B09}"/>
              </a:ext>
            </a:extLst>
          </p:cNvPr>
          <p:cNvSpPr/>
          <p:nvPr/>
        </p:nvSpPr>
        <p:spPr>
          <a:xfrm>
            <a:off x="8095158" y="3684171"/>
            <a:ext cx="1080770" cy="539750"/>
          </a:xfrm>
          <a:custGeom>
            <a:avLst/>
            <a:gdLst/>
            <a:ahLst/>
            <a:cxnLst/>
            <a:rect l="l" t="t" r="r" b="b"/>
            <a:pathLst>
              <a:path w="1080770" h="539750">
                <a:moveTo>
                  <a:pt x="0" y="539495"/>
                </a:moveTo>
                <a:lnTo>
                  <a:pt x="1080516" y="539495"/>
                </a:lnTo>
                <a:lnTo>
                  <a:pt x="1080516" y="0"/>
                </a:lnTo>
                <a:lnTo>
                  <a:pt x="0" y="0"/>
                </a:lnTo>
                <a:lnTo>
                  <a:pt x="0" y="539495"/>
                </a:lnTo>
                <a:close/>
              </a:path>
            </a:pathLst>
          </a:custGeom>
          <a:ln w="9525">
            <a:solidFill>
              <a:srgbClr val="E1EF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14">
            <a:extLst>
              <a:ext uri="{FF2B5EF4-FFF2-40B4-BE49-F238E27FC236}">
                <a16:creationId xmlns:a16="http://schemas.microsoft.com/office/drawing/2014/main" id="{68A1675E-E42E-602D-AA5A-C720F0411652}"/>
              </a:ext>
            </a:extLst>
          </p:cNvPr>
          <p:cNvSpPr txBox="1"/>
          <p:nvPr/>
        </p:nvSpPr>
        <p:spPr>
          <a:xfrm>
            <a:off x="8095158" y="3782469"/>
            <a:ext cx="107632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985" algn="ctr">
              <a:lnSpc>
                <a:spcPct val="100000"/>
              </a:lnSpc>
              <a:spcBef>
                <a:spcPts val="95"/>
              </a:spcBef>
            </a:pPr>
            <a:r>
              <a:rPr sz="1000" b="0" spc="-10" dirty="0">
                <a:latin typeface="Calibri Light"/>
                <a:cs typeface="Calibri Light"/>
              </a:rPr>
              <a:t>Research</a:t>
            </a:r>
            <a:r>
              <a:rPr sz="1000" b="0" spc="1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Ethics</a:t>
            </a:r>
            <a:endParaRPr sz="1000">
              <a:latin typeface="Calibri Light"/>
              <a:cs typeface="Calibri Light"/>
            </a:endParaRPr>
          </a:p>
          <a:p>
            <a:pPr marL="7620" algn="ctr">
              <a:lnSpc>
                <a:spcPct val="100000"/>
              </a:lnSpc>
            </a:pP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45" name="object 15">
            <a:extLst>
              <a:ext uri="{FF2B5EF4-FFF2-40B4-BE49-F238E27FC236}">
                <a16:creationId xmlns:a16="http://schemas.microsoft.com/office/drawing/2014/main" id="{D4F51571-EF8B-B9CA-ED67-252987D4F573}"/>
              </a:ext>
            </a:extLst>
          </p:cNvPr>
          <p:cNvSpPr txBox="1"/>
          <p:nvPr/>
        </p:nvSpPr>
        <p:spPr>
          <a:xfrm>
            <a:off x="7107606" y="3024280"/>
            <a:ext cx="1242060" cy="539750"/>
          </a:xfrm>
          <a:prstGeom prst="rect">
            <a:avLst/>
          </a:prstGeom>
          <a:ln w="9525">
            <a:solidFill>
              <a:srgbClr val="C5DFB4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06680" marR="97155" algn="ctr">
              <a:lnSpc>
                <a:spcPct val="100000"/>
              </a:lnSpc>
              <a:spcBef>
                <a:spcPts val="265"/>
              </a:spcBef>
            </a:pPr>
            <a:r>
              <a:rPr sz="1000" b="0" spc="-10" dirty="0">
                <a:latin typeface="Calibri Light"/>
                <a:cs typeface="Calibri Light"/>
              </a:rPr>
              <a:t>Research </a:t>
            </a:r>
            <a:r>
              <a:rPr sz="1000" b="0" spc="-5" dirty="0">
                <a:latin typeface="Calibri Light"/>
                <a:cs typeface="Calibri Light"/>
              </a:rPr>
              <a:t> Governance</a:t>
            </a:r>
            <a:r>
              <a:rPr sz="1000" b="0" spc="3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&amp; 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Integrity</a:t>
            </a:r>
            <a:r>
              <a:rPr sz="1000" b="0" spc="2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46" name="object 16">
            <a:extLst>
              <a:ext uri="{FF2B5EF4-FFF2-40B4-BE49-F238E27FC236}">
                <a16:creationId xmlns:a16="http://schemas.microsoft.com/office/drawing/2014/main" id="{E4ED9B24-ABEF-7837-F3FF-149058B497B9}"/>
              </a:ext>
            </a:extLst>
          </p:cNvPr>
          <p:cNvSpPr txBox="1"/>
          <p:nvPr/>
        </p:nvSpPr>
        <p:spPr>
          <a:xfrm>
            <a:off x="4521379" y="3024280"/>
            <a:ext cx="1348740" cy="539750"/>
          </a:xfrm>
          <a:prstGeom prst="rect">
            <a:avLst/>
          </a:prstGeom>
          <a:ln w="9525">
            <a:solidFill>
              <a:srgbClr val="C5DFB4"/>
            </a:solidFill>
          </a:ln>
        </p:spPr>
        <p:txBody>
          <a:bodyPr vert="horz" wrap="square" lIns="0" tIns="109855" rIns="0" bIns="0" rtlCol="0">
            <a:spAutoFit/>
          </a:bodyPr>
          <a:lstStyle/>
          <a:p>
            <a:pPr marL="187325">
              <a:lnSpc>
                <a:spcPct val="100000"/>
              </a:lnSpc>
              <a:spcBef>
                <a:spcPts val="865"/>
              </a:spcBef>
            </a:pPr>
            <a:r>
              <a:rPr sz="1000" b="0" spc="-5" dirty="0">
                <a:latin typeface="Calibri Light"/>
                <a:cs typeface="Calibri Light"/>
              </a:rPr>
              <a:t>University </a:t>
            </a:r>
            <a:r>
              <a:rPr sz="1000" b="0" spc="-10" dirty="0">
                <a:latin typeface="Calibri Light"/>
                <a:cs typeface="Calibri Light"/>
              </a:rPr>
              <a:t>Doctoral</a:t>
            </a:r>
            <a:endParaRPr sz="1000">
              <a:latin typeface="Calibri Light"/>
              <a:cs typeface="Calibri Light"/>
            </a:endParaRPr>
          </a:p>
          <a:p>
            <a:pPr marL="140335">
              <a:lnSpc>
                <a:spcPct val="100000"/>
              </a:lnSpc>
            </a:pPr>
            <a:r>
              <a:rPr sz="1000" b="0" spc="-10" dirty="0">
                <a:latin typeface="Calibri Light"/>
                <a:cs typeface="Calibri Light"/>
              </a:rPr>
              <a:t>Academy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:a16="http://schemas.microsoft.com/office/drawing/2014/main" id="{E43FDBAE-CC0B-7B82-4E14-52ED67F40A81}"/>
              </a:ext>
            </a:extLst>
          </p:cNvPr>
          <p:cNvSpPr txBox="1"/>
          <p:nvPr/>
        </p:nvSpPr>
        <p:spPr>
          <a:xfrm>
            <a:off x="7668438" y="2204368"/>
            <a:ext cx="1225550" cy="541020"/>
          </a:xfrm>
          <a:prstGeom prst="rect">
            <a:avLst/>
          </a:prstGeom>
          <a:ln w="9525">
            <a:solidFill>
              <a:srgbClr val="A9D18E"/>
            </a:solidFill>
          </a:ln>
        </p:spPr>
        <p:txBody>
          <a:bodyPr vert="horz" wrap="square" lIns="0" tIns="110489" rIns="0" bIns="0" rtlCol="0">
            <a:spAutoFit/>
          </a:bodyPr>
          <a:lstStyle/>
          <a:p>
            <a:pPr marL="110489" marR="87630" indent="-17145">
              <a:lnSpc>
                <a:spcPct val="100000"/>
              </a:lnSpc>
              <a:spcBef>
                <a:spcPts val="869"/>
              </a:spcBef>
            </a:pPr>
            <a:r>
              <a:rPr sz="1000" b="0" spc="-5" dirty="0">
                <a:latin typeface="Calibri Light"/>
                <a:cs typeface="Calibri Light"/>
              </a:rPr>
              <a:t>University</a:t>
            </a:r>
            <a:r>
              <a:rPr sz="1000" b="0" spc="-4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Academic </a:t>
            </a:r>
            <a:r>
              <a:rPr sz="1000" b="0" spc="-21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Appeals</a:t>
            </a:r>
            <a:r>
              <a:rPr sz="1000" b="0" spc="1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:a16="http://schemas.microsoft.com/office/drawing/2014/main" id="{95364588-2A9E-C78D-5347-7E1420650CB7}"/>
              </a:ext>
            </a:extLst>
          </p:cNvPr>
          <p:cNvSpPr txBox="1"/>
          <p:nvPr/>
        </p:nvSpPr>
        <p:spPr>
          <a:xfrm>
            <a:off x="9006510" y="2205892"/>
            <a:ext cx="1102360" cy="541020"/>
          </a:xfrm>
          <a:prstGeom prst="rect">
            <a:avLst/>
          </a:prstGeom>
          <a:ln w="9525">
            <a:solidFill>
              <a:srgbClr val="A9D18E"/>
            </a:solidFill>
          </a:ln>
        </p:spPr>
        <p:txBody>
          <a:bodyPr vert="horz" wrap="square" lIns="0" tIns="110489" rIns="0" bIns="0" rtlCol="0">
            <a:spAutoFit/>
          </a:bodyPr>
          <a:lstStyle/>
          <a:p>
            <a:pPr marL="391160" marR="100965" indent="-283845">
              <a:lnSpc>
                <a:spcPct val="100000"/>
              </a:lnSpc>
              <a:spcBef>
                <a:spcPts val="869"/>
              </a:spcBef>
            </a:pPr>
            <a:r>
              <a:rPr sz="1000" b="0" spc="-10" dirty="0">
                <a:latin typeface="Calibri Light"/>
                <a:cs typeface="Calibri Light"/>
              </a:rPr>
              <a:t>Senate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Approvals </a:t>
            </a:r>
            <a:r>
              <a:rPr sz="1000" b="0" spc="-21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Group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:a16="http://schemas.microsoft.com/office/drawing/2014/main" id="{C410E344-EFC2-330F-ED0F-E8E241D7498F}"/>
              </a:ext>
            </a:extLst>
          </p:cNvPr>
          <p:cNvSpPr txBox="1"/>
          <p:nvPr/>
        </p:nvSpPr>
        <p:spPr>
          <a:xfrm>
            <a:off x="2012874" y="3024280"/>
            <a:ext cx="1080770" cy="539750"/>
          </a:xfrm>
          <a:prstGeom prst="rect">
            <a:avLst/>
          </a:prstGeom>
          <a:ln w="9525">
            <a:solidFill>
              <a:srgbClr val="C5DFB4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232410" marR="222250" indent="-1270" algn="ctr">
              <a:lnSpc>
                <a:spcPct val="100000"/>
              </a:lnSpc>
              <a:spcBef>
                <a:spcPts val="265"/>
              </a:spcBef>
            </a:pPr>
            <a:r>
              <a:rPr sz="1000" b="0" spc="-10" dirty="0">
                <a:latin typeface="Calibri Light"/>
                <a:cs typeface="Calibri Light"/>
              </a:rPr>
              <a:t>Faculty 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Education 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5" dirty="0">
                <a:latin typeface="Calibri Light"/>
                <a:cs typeface="Calibri Light"/>
              </a:rPr>
              <a:t>C</a:t>
            </a:r>
            <a:r>
              <a:rPr sz="1000" b="0" spc="-10" dirty="0">
                <a:latin typeface="Calibri Light"/>
                <a:cs typeface="Calibri Light"/>
              </a:rPr>
              <a:t>o</a:t>
            </a:r>
            <a:r>
              <a:rPr sz="1000" b="0" spc="-5" dirty="0">
                <a:latin typeface="Calibri Light"/>
                <a:cs typeface="Calibri Light"/>
              </a:rPr>
              <a:t>mm</a:t>
            </a:r>
            <a:r>
              <a:rPr sz="1000" b="0" spc="-10" dirty="0">
                <a:latin typeface="Calibri Light"/>
                <a:cs typeface="Calibri Light"/>
              </a:rPr>
              <a:t>ittees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:a16="http://schemas.microsoft.com/office/drawing/2014/main" id="{F5AB0649-4FAF-A733-F383-54FE0383C146}"/>
              </a:ext>
            </a:extLst>
          </p:cNvPr>
          <p:cNvSpPr/>
          <p:nvPr/>
        </p:nvSpPr>
        <p:spPr>
          <a:xfrm>
            <a:off x="3369235" y="4376068"/>
            <a:ext cx="1262380" cy="541020"/>
          </a:xfrm>
          <a:custGeom>
            <a:avLst/>
            <a:gdLst/>
            <a:ahLst/>
            <a:cxnLst/>
            <a:rect l="l" t="t" r="r" b="b"/>
            <a:pathLst>
              <a:path w="1262379" h="541020">
                <a:moveTo>
                  <a:pt x="0" y="541020"/>
                </a:moveTo>
                <a:lnTo>
                  <a:pt x="1261871" y="541020"/>
                </a:lnTo>
                <a:lnTo>
                  <a:pt x="1261871" y="0"/>
                </a:lnTo>
                <a:lnTo>
                  <a:pt x="0" y="0"/>
                </a:lnTo>
                <a:lnTo>
                  <a:pt x="0" y="541020"/>
                </a:lnTo>
                <a:close/>
              </a:path>
            </a:pathLst>
          </a:custGeom>
          <a:ln w="9525">
            <a:solidFill>
              <a:srgbClr val="C5DF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23">
            <a:extLst>
              <a:ext uri="{FF2B5EF4-FFF2-40B4-BE49-F238E27FC236}">
                <a16:creationId xmlns:a16="http://schemas.microsoft.com/office/drawing/2014/main" id="{D048A891-7D8E-A4A1-C44F-E4C0479922E2}"/>
              </a:ext>
            </a:extLst>
          </p:cNvPr>
          <p:cNvSpPr txBox="1"/>
          <p:nvPr/>
        </p:nvSpPr>
        <p:spPr>
          <a:xfrm>
            <a:off x="3369235" y="4399334"/>
            <a:ext cx="1257300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3664" marR="100330" algn="ctr">
              <a:lnSpc>
                <a:spcPct val="100000"/>
              </a:lnSpc>
              <a:spcBef>
                <a:spcPts val="95"/>
              </a:spcBef>
            </a:pPr>
            <a:r>
              <a:rPr sz="1000" b="0" spc="-10" dirty="0">
                <a:latin typeface="Calibri Light"/>
                <a:cs typeface="Calibri Light"/>
              </a:rPr>
              <a:t>Quality</a:t>
            </a:r>
            <a:r>
              <a:rPr sz="1000" b="0" spc="2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and 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Academic</a:t>
            </a:r>
            <a:r>
              <a:rPr sz="1000" b="0" spc="-3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Standards </a:t>
            </a:r>
            <a:r>
              <a:rPr sz="1000" b="0" spc="-21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52" name="object 25">
            <a:extLst>
              <a:ext uri="{FF2B5EF4-FFF2-40B4-BE49-F238E27FC236}">
                <a16:creationId xmlns:a16="http://schemas.microsoft.com/office/drawing/2014/main" id="{317F558B-436E-FCC5-32CA-7855FC9A1B91}"/>
              </a:ext>
            </a:extLst>
          </p:cNvPr>
          <p:cNvSpPr txBox="1"/>
          <p:nvPr/>
        </p:nvSpPr>
        <p:spPr>
          <a:xfrm>
            <a:off x="3914826" y="2211988"/>
            <a:ext cx="1079500" cy="539750"/>
          </a:xfrm>
          <a:prstGeom prst="rect">
            <a:avLst/>
          </a:prstGeom>
          <a:ln w="9525">
            <a:solidFill>
              <a:srgbClr val="A9D18E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184150" marR="177165" indent="635" algn="ctr">
              <a:lnSpc>
                <a:spcPct val="100000"/>
              </a:lnSpc>
              <a:spcBef>
                <a:spcPts val="265"/>
              </a:spcBef>
            </a:pPr>
            <a:r>
              <a:rPr sz="1000" b="0" spc="-5" dirty="0">
                <a:latin typeface="Calibri Light"/>
                <a:cs typeface="Calibri Light"/>
              </a:rPr>
              <a:t>University 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S</a:t>
            </a:r>
            <a:r>
              <a:rPr sz="1000" b="0" spc="-10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u</a:t>
            </a:r>
            <a:r>
              <a:rPr sz="1000" b="0" spc="-10" dirty="0">
                <a:latin typeface="Calibri Light"/>
                <a:cs typeface="Calibri Light"/>
              </a:rPr>
              <a:t>den</a:t>
            </a:r>
            <a:r>
              <a:rPr sz="1000" b="0" spc="-5" dirty="0">
                <a:latin typeface="Calibri Light"/>
                <a:cs typeface="Calibri Light"/>
              </a:rPr>
              <a:t>t</a:t>
            </a:r>
            <a:r>
              <a:rPr sz="1000" b="0" spc="1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Vo</a:t>
            </a:r>
            <a:r>
              <a:rPr sz="1000" b="0" spc="-15" dirty="0">
                <a:latin typeface="Calibri Light"/>
                <a:cs typeface="Calibri Light"/>
              </a:rPr>
              <a:t>i</a:t>
            </a:r>
            <a:r>
              <a:rPr sz="1000" b="0" spc="-10" dirty="0">
                <a:latin typeface="Calibri Light"/>
                <a:cs typeface="Calibri Light"/>
              </a:rPr>
              <a:t>c</a:t>
            </a:r>
            <a:r>
              <a:rPr sz="1000" b="0" spc="-5" dirty="0">
                <a:latin typeface="Calibri Light"/>
                <a:cs typeface="Calibri Light"/>
              </a:rPr>
              <a:t>e  </a:t>
            </a: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53" name="object 30">
            <a:extLst>
              <a:ext uri="{FF2B5EF4-FFF2-40B4-BE49-F238E27FC236}">
                <a16:creationId xmlns:a16="http://schemas.microsoft.com/office/drawing/2014/main" id="{3F6222B9-CCB4-820B-6900-B6C0694698A9}"/>
              </a:ext>
            </a:extLst>
          </p:cNvPr>
          <p:cNvSpPr/>
          <p:nvPr/>
        </p:nvSpPr>
        <p:spPr>
          <a:xfrm>
            <a:off x="1458138" y="4376068"/>
            <a:ext cx="1663064" cy="541020"/>
          </a:xfrm>
          <a:custGeom>
            <a:avLst/>
            <a:gdLst/>
            <a:ahLst/>
            <a:cxnLst/>
            <a:rect l="l" t="t" r="r" b="b"/>
            <a:pathLst>
              <a:path w="1663064" h="541020">
                <a:moveTo>
                  <a:pt x="0" y="541020"/>
                </a:moveTo>
                <a:lnTo>
                  <a:pt x="1662683" y="541020"/>
                </a:lnTo>
                <a:lnTo>
                  <a:pt x="1662683" y="0"/>
                </a:lnTo>
                <a:lnTo>
                  <a:pt x="0" y="0"/>
                </a:lnTo>
                <a:lnTo>
                  <a:pt x="0" y="541020"/>
                </a:lnTo>
                <a:close/>
              </a:path>
            </a:pathLst>
          </a:custGeom>
          <a:ln w="9524">
            <a:solidFill>
              <a:srgbClr val="93B64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31">
            <a:extLst>
              <a:ext uri="{FF2B5EF4-FFF2-40B4-BE49-F238E27FC236}">
                <a16:creationId xmlns:a16="http://schemas.microsoft.com/office/drawing/2014/main" id="{A9260942-5ECD-67E0-85BB-2D6F9C4EE715}"/>
              </a:ext>
            </a:extLst>
          </p:cNvPr>
          <p:cNvSpPr txBox="1"/>
          <p:nvPr/>
        </p:nvSpPr>
        <p:spPr>
          <a:xfrm>
            <a:off x="1649655" y="4475534"/>
            <a:ext cx="127952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</a:pPr>
            <a:r>
              <a:rPr sz="1000" b="0" spc="-5" dirty="0">
                <a:latin typeface="Calibri Light"/>
                <a:cs typeface="Calibri Light"/>
              </a:rPr>
              <a:t>Student</a:t>
            </a:r>
            <a:r>
              <a:rPr sz="1000" b="0" spc="-1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Experience</a:t>
            </a:r>
            <a:r>
              <a:rPr sz="1000" b="0" spc="1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Sub- </a:t>
            </a:r>
            <a:r>
              <a:rPr sz="1000" b="0" spc="-21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55" name="object 32">
            <a:extLst>
              <a:ext uri="{FF2B5EF4-FFF2-40B4-BE49-F238E27FC236}">
                <a16:creationId xmlns:a16="http://schemas.microsoft.com/office/drawing/2014/main" id="{4B63A4B9-A21C-DFBF-7309-3E7D882E79F6}"/>
              </a:ext>
            </a:extLst>
          </p:cNvPr>
          <p:cNvSpPr txBox="1"/>
          <p:nvPr/>
        </p:nvSpPr>
        <p:spPr>
          <a:xfrm>
            <a:off x="1686739" y="3664359"/>
            <a:ext cx="1402080" cy="541020"/>
          </a:xfrm>
          <a:prstGeom prst="rect">
            <a:avLst/>
          </a:prstGeom>
          <a:ln w="9525">
            <a:solidFill>
              <a:srgbClr val="C5DFB4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113030" marR="107314" algn="ctr">
              <a:lnSpc>
                <a:spcPct val="100000"/>
              </a:lnSpc>
              <a:spcBef>
                <a:spcPts val="275"/>
              </a:spcBef>
            </a:pPr>
            <a:r>
              <a:rPr sz="1000" b="0" spc="-5" dirty="0">
                <a:latin typeface="Calibri Light"/>
                <a:cs typeface="Calibri Light"/>
              </a:rPr>
              <a:t>Collaborative Provision </a:t>
            </a:r>
            <a:r>
              <a:rPr sz="1000" b="0" spc="-2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&amp; Partnerships 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56" name="object 33">
            <a:extLst>
              <a:ext uri="{FF2B5EF4-FFF2-40B4-BE49-F238E27FC236}">
                <a16:creationId xmlns:a16="http://schemas.microsoft.com/office/drawing/2014/main" id="{2F8874B1-5F69-26BE-CE61-D53470C00411}"/>
              </a:ext>
            </a:extLst>
          </p:cNvPr>
          <p:cNvSpPr txBox="1"/>
          <p:nvPr/>
        </p:nvSpPr>
        <p:spPr>
          <a:xfrm>
            <a:off x="3379903" y="3664359"/>
            <a:ext cx="1080770" cy="541020"/>
          </a:xfrm>
          <a:prstGeom prst="rect">
            <a:avLst/>
          </a:prstGeom>
          <a:ln w="9525">
            <a:solidFill>
              <a:srgbClr val="C5DFB4"/>
            </a:solidFill>
          </a:ln>
        </p:spPr>
        <p:txBody>
          <a:bodyPr vert="horz" wrap="square" lIns="0" tIns="111125" rIns="0" bIns="0" rtlCol="0">
            <a:spAutoFit/>
          </a:bodyPr>
          <a:lstStyle/>
          <a:p>
            <a:pPr marL="256540" marR="115570" indent="-134620">
              <a:lnSpc>
                <a:spcPct val="100000"/>
              </a:lnSpc>
              <a:spcBef>
                <a:spcPts val="875"/>
              </a:spcBef>
            </a:pPr>
            <a:r>
              <a:rPr sz="1000" b="0" spc="-5" dirty="0">
                <a:latin typeface="Calibri Light"/>
                <a:cs typeface="Calibri Light"/>
              </a:rPr>
              <a:t>Education</a:t>
            </a:r>
            <a:r>
              <a:rPr sz="1000" b="0" spc="-4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Policy </a:t>
            </a:r>
            <a:r>
              <a:rPr sz="1000" b="0" spc="-21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57" name="object 34">
            <a:extLst>
              <a:ext uri="{FF2B5EF4-FFF2-40B4-BE49-F238E27FC236}">
                <a16:creationId xmlns:a16="http://schemas.microsoft.com/office/drawing/2014/main" id="{BE809510-8D52-0779-DEF1-87474090BFDD}"/>
              </a:ext>
            </a:extLst>
          </p:cNvPr>
          <p:cNvSpPr txBox="1"/>
          <p:nvPr/>
        </p:nvSpPr>
        <p:spPr>
          <a:xfrm>
            <a:off x="8110398" y="4932327"/>
            <a:ext cx="1080770" cy="539750"/>
          </a:xfrm>
          <a:prstGeom prst="rect">
            <a:avLst/>
          </a:prstGeom>
          <a:ln w="9525">
            <a:solidFill>
              <a:srgbClr val="E1EFD9"/>
            </a:solidFill>
          </a:ln>
        </p:spPr>
        <p:txBody>
          <a:bodyPr vert="horz" wrap="square" lIns="0" tIns="110489" rIns="0" bIns="0" rtlCol="0">
            <a:spAutoFit/>
          </a:bodyPr>
          <a:lstStyle/>
          <a:p>
            <a:pPr marL="257810" marR="173355" indent="-74930">
              <a:lnSpc>
                <a:spcPct val="100000"/>
              </a:lnSpc>
              <a:spcBef>
                <a:spcPts val="869"/>
              </a:spcBef>
            </a:pPr>
            <a:r>
              <a:rPr sz="1000" b="0" spc="-5" dirty="0">
                <a:latin typeface="Calibri Light"/>
                <a:cs typeface="Calibri Light"/>
              </a:rPr>
              <a:t>Human</a:t>
            </a:r>
            <a:r>
              <a:rPr sz="1000" b="0" spc="-55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Tissue </a:t>
            </a:r>
            <a:r>
              <a:rPr sz="1000" b="0" spc="-21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58" name="object 35">
            <a:extLst>
              <a:ext uri="{FF2B5EF4-FFF2-40B4-BE49-F238E27FC236}">
                <a16:creationId xmlns:a16="http://schemas.microsoft.com/office/drawing/2014/main" id="{E0E64597-05FE-F9F3-BA6F-C840468B344D}"/>
              </a:ext>
            </a:extLst>
          </p:cNvPr>
          <p:cNvSpPr txBox="1"/>
          <p:nvPr/>
        </p:nvSpPr>
        <p:spPr>
          <a:xfrm>
            <a:off x="5944794" y="3019707"/>
            <a:ext cx="1079500" cy="541020"/>
          </a:xfrm>
          <a:prstGeom prst="rect">
            <a:avLst/>
          </a:prstGeom>
          <a:ln w="9525">
            <a:solidFill>
              <a:srgbClr val="C5DFB4"/>
            </a:solidFill>
          </a:ln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69"/>
              </a:spcBef>
            </a:pPr>
            <a:r>
              <a:rPr sz="1000" b="0" spc="-10" dirty="0">
                <a:latin typeface="Calibri Light"/>
                <a:cs typeface="Calibri Light"/>
              </a:rPr>
              <a:t>Faculty</a:t>
            </a:r>
            <a:r>
              <a:rPr sz="1000" b="0" spc="1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Research</a:t>
            </a:r>
            <a:endParaRPr sz="1000">
              <a:latin typeface="Calibri Light"/>
              <a:cs typeface="Calibri Light"/>
            </a:endParaRPr>
          </a:p>
          <a:p>
            <a:pPr marL="2540" algn="ctr">
              <a:lnSpc>
                <a:spcPct val="100000"/>
              </a:lnSpc>
            </a:pPr>
            <a:r>
              <a:rPr sz="1000" b="0" spc="-10" dirty="0">
                <a:latin typeface="Calibri Light"/>
                <a:cs typeface="Calibri Light"/>
              </a:rPr>
              <a:t>Committees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59" name="object 36">
            <a:extLst>
              <a:ext uri="{FF2B5EF4-FFF2-40B4-BE49-F238E27FC236}">
                <a16:creationId xmlns:a16="http://schemas.microsoft.com/office/drawing/2014/main" id="{5D3836ED-6785-339B-553C-0F1631B7D01A}"/>
              </a:ext>
            </a:extLst>
          </p:cNvPr>
          <p:cNvSpPr txBox="1"/>
          <p:nvPr/>
        </p:nvSpPr>
        <p:spPr>
          <a:xfrm>
            <a:off x="8110398" y="4293771"/>
            <a:ext cx="1080770" cy="541020"/>
          </a:xfrm>
          <a:prstGeom prst="rect">
            <a:avLst/>
          </a:prstGeom>
          <a:ln w="9525">
            <a:solidFill>
              <a:srgbClr val="E1EFD9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125095" marR="115570" algn="ctr">
              <a:lnSpc>
                <a:spcPct val="100000"/>
              </a:lnSpc>
              <a:spcBef>
                <a:spcPts val="275"/>
              </a:spcBef>
            </a:pPr>
            <a:r>
              <a:rPr sz="1000" b="0" spc="-10" dirty="0">
                <a:latin typeface="Calibri Light"/>
                <a:cs typeface="Calibri Light"/>
              </a:rPr>
              <a:t>Health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Research </a:t>
            </a:r>
            <a:r>
              <a:rPr sz="1000" b="0" spc="-21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Oversight 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60" name="object 43">
            <a:extLst>
              <a:ext uri="{FF2B5EF4-FFF2-40B4-BE49-F238E27FC236}">
                <a16:creationId xmlns:a16="http://schemas.microsoft.com/office/drawing/2014/main" id="{DB62AC19-BBD7-67A6-4336-3AB15659A645}"/>
              </a:ext>
            </a:extLst>
          </p:cNvPr>
          <p:cNvSpPr txBox="1"/>
          <p:nvPr/>
        </p:nvSpPr>
        <p:spPr>
          <a:xfrm>
            <a:off x="3381426" y="4991763"/>
            <a:ext cx="1080770" cy="386516"/>
          </a:xfrm>
          <a:prstGeom prst="rect">
            <a:avLst/>
          </a:prstGeom>
          <a:ln w="9525">
            <a:solidFill>
              <a:srgbClr val="C5DFB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ts val="1040"/>
              </a:lnSpc>
            </a:pPr>
            <a:r>
              <a:rPr lang="en-GB" sz="1000" b="0" spc="-5" dirty="0">
                <a:latin typeface="Calibri Light"/>
                <a:cs typeface="Calibri Light"/>
              </a:rPr>
              <a:t>Access and Participation Strategy Group</a:t>
            </a:r>
            <a:endParaRPr sz="1000" dirty="0">
              <a:latin typeface="Calibri Light"/>
              <a:cs typeface="Calibri Light"/>
            </a:endParaRPr>
          </a:p>
        </p:txBody>
      </p:sp>
      <p:sp>
        <p:nvSpPr>
          <p:cNvPr id="61" name="object 44">
            <a:extLst>
              <a:ext uri="{FF2B5EF4-FFF2-40B4-BE49-F238E27FC236}">
                <a16:creationId xmlns:a16="http://schemas.microsoft.com/office/drawing/2014/main" id="{AD206E2F-9C73-89FE-9E6A-D346A4B6688B}"/>
              </a:ext>
            </a:extLst>
          </p:cNvPr>
          <p:cNvSpPr/>
          <p:nvPr/>
        </p:nvSpPr>
        <p:spPr>
          <a:xfrm>
            <a:off x="7723049" y="3563775"/>
            <a:ext cx="388620" cy="1677035"/>
          </a:xfrm>
          <a:custGeom>
            <a:avLst/>
            <a:gdLst/>
            <a:ahLst/>
            <a:cxnLst/>
            <a:rect l="l" t="t" r="r" b="b"/>
            <a:pathLst>
              <a:path w="388620" h="1677035">
                <a:moveTo>
                  <a:pt x="388366" y="1000417"/>
                </a:moveTo>
                <a:lnTo>
                  <a:pt x="375666" y="994067"/>
                </a:lnTo>
                <a:lnTo>
                  <a:pt x="312166" y="962317"/>
                </a:lnTo>
                <a:lnTo>
                  <a:pt x="312166" y="994067"/>
                </a:lnTo>
                <a:lnTo>
                  <a:pt x="12700" y="994067"/>
                </a:lnTo>
                <a:lnTo>
                  <a:pt x="12700" y="396748"/>
                </a:lnTo>
                <a:lnTo>
                  <a:pt x="296291" y="396748"/>
                </a:lnTo>
                <a:lnTo>
                  <a:pt x="296291" y="428498"/>
                </a:lnTo>
                <a:lnTo>
                  <a:pt x="359791" y="396748"/>
                </a:lnTo>
                <a:lnTo>
                  <a:pt x="372491" y="390398"/>
                </a:lnTo>
                <a:lnTo>
                  <a:pt x="359791" y="384048"/>
                </a:lnTo>
                <a:lnTo>
                  <a:pt x="296291" y="352298"/>
                </a:lnTo>
                <a:lnTo>
                  <a:pt x="296291" y="384048"/>
                </a:lnTo>
                <a:lnTo>
                  <a:pt x="12700" y="384048"/>
                </a:lnTo>
                <a:lnTo>
                  <a:pt x="12700" y="0"/>
                </a:lnTo>
                <a:lnTo>
                  <a:pt x="0" y="0"/>
                </a:lnTo>
                <a:lnTo>
                  <a:pt x="0" y="396748"/>
                </a:lnTo>
                <a:lnTo>
                  <a:pt x="0" y="1006767"/>
                </a:lnTo>
                <a:lnTo>
                  <a:pt x="0" y="1644815"/>
                </a:lnTo>
                <a:lnTo>
                  <a:pt x="312166" y="1644815"/>
                </a:lnTo>
                <a:lnTo>
                  <a:pt x="312166" y="1676565"/>
                </a:lnTo>
                <a:lnTo>
                  <a:pt x="375666" y="1644815"/>
                </a:lnTo>
                <a:lnTo>
                  <a:pt x="388366" y="1638465"/>
                </a:lnTo>
                <a:lnTo>
                  <a:pt x="375666" y="1632115"/>
                </a:lnTo>
                <a:lnTo>
                  <a:pt x="312166" y="1600365"/>
                </a:lnTo>
                <a:lnTo>
                  <a:pt x="312166" y="1632115"/>
                </a:lnTo>
                <a:lnTo>
                  <a:pt x="12700" y="1632115"/>
                </a:lnTo>
                <a:lnTo>
                  <a:pt x="12700" y="1006767"/>
                </a:lnTo>
                <a:lnTo>
                  <a:pt x="312166" y="1006767"/>
                </a:lnTo>
                <a:lnTo>
                  <a:pt x="312166" y="1038517"/>
                </a:lnTo>
                <a:lnTo>
                  <a:pt x="375666" y="1006767"/>
                </a:lnTo>
                <a:lnTo>
                  <a:pt x="388366" y="1000417"/>
                </a:lnTo>
                <a:close/>
              </a:path>
            </a:pathLst>
          </a:custGeom>
          <a:solidFill>
            <a:srgbClr val="C5DF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45">
            <a:extLst>
              <a:ext uri="{FF2B5EF4-FFF2-40B4-BE49-F238E27FC236}">
                <a16:creationId xmlns:a16="http://schemas.microsoft.com/office/drawing/2014/main" id="{2485D44B-9EA9-6A74-B81F-F1C24D8D72FE}"/>
              </a:ext>
            </a:extLst>
          </p:cNvPr>
          <p:cNvSpPr/>
          <p:nvPr/>
        </p:nvSpPr>
        <p:spPr>
          <a:xfrm>
            <a:off x="3096691" y="2751738"/>
            <a:ext cx="4678680" cy="2599690"/>
          </a:xfrm>
          <a:custGeom>
            <a:avLst/>
            <a:gdLst/>
            <a:ahLst/>
            <a:cxnLst/>
            <a:rect l="l" t="t" r="r" b="b"/>
            <a:pathLst>
              <a:path w="4678680" h="2599690">
                <a:moveTo>
                  <a:pt x="4678426" y="202819"/>
                </a:moveTo>
                <a:lnTo>
                  <a:pt x="4646676" y="202819"/>
                </a:lnTo>
                <a:lnTo>
                  <a:pt x="4646676" y="145796"/>
                </a:lnTo>
                <a:lnTo>
                  <a:pt x="4646676" y="133096"/>
                </a:lnTo>
                <a:lnTo>
                  <a:pt x="3401695" y="133096"/>
                </a:lnTo>
                <a:lnTo>
                  <a:pt x="3401695" y="131318"/>
                </a:lnTo>
                <a:lnTo>
                  <a:pt x="2565781" y="131318"/>
                </a:lnTo>
                <a:lnTo>
                  <a:pt x="2565781" y="0"/>
                </a:lnTo>
                <a:lnTo>
                  <a:pt x="2565146" y="0"/>
                </a:lnTo>
                <a:lnTo>
                  <a:pt x="2553081" y="0"/>
                </a:lnTo>
                <a:lnTo>
                  <a:pt x="2552446" y="0"/>
                </a:lnTo>
                <a:lnTo>
                  <a:pt x="2552446" y="133096"/>
                </a:lnTo>
                <a:lnTo>
                  <a:pt x="2113661" y="133096"/>
                </a:lnTo>
                <a:lnTo>
                  <a:pt x="2101342" y="133096"/>
                </a:lnTo>
                <a:lnTo>
                  <a:pt x="158750" y="133096"/>
                </a:lnTo>
                <a:lnTo>
                  <a:pt x="158750" y="1536"/>
                </a:lnTo>
                <a:lnTo>
                  <a:pt x="157607" y="1536"/>
                </a:lnTo>
                <a:lnTo>
                  <a:pt x="157607" y="0"/>
                </a:lnTo>
                <a:lnTo>
                  <a:pt x="157226" y="0"/>
                </a:lnTo>
                <a:lnTo>
                  <a:pt x="144145" y="0"/>
                </a:lnTo>
                <a:lnTo>
                  <a:pt x="144145" y="542671"/>
                </a:lnTo>
                <a:lnTo>
                  <a:pt x="80772" y="542671"/>
                </a:lnTo>
                <a:lnTo>
                  <a:pt x="80772" y="510921"/>
                </a:lnTo>
                <a:lnTo>
                  <a:pt x="4572" y="549021"/>
                </a:lnTo>
                <a:lnTo>
                  <a:pt x="80772" y="587121"/>
                </a:lnTo>
                <a:lnTo>
                  <a:pt x="80772" y="555371"/>
                </a:lnTo>
                <a:lnTo>
                  <a:pt x="144399" y="555371"/>
                </a:lnTo>
                <a:lnTo>
                  <a:pt x="144399" y="1184021"/>
                </a:lnTo>
                <a:lnTo>
                  <a:pt x="76200" y="1184021"/>
                </a:lnTo>
                <a:lnTo>
                  <a:pt x="76200" y="1152271"/>
                </a:lnTo>
                <a:lnTo>
                  <a:pt x="0" y="1190371"/>
                </a:lnTo>
                <a:lnTo>
                  <a:pt x="76200" y="1228471"/>
                </a:lnTo>
                <a:lnTo>
                  <a:pt x="76200" y="1196721"/>
                </a:lnTo>
                <a:lnTo>
                  <a:pt x="144399" y="1196721"/>
                </a:lnTo>
                <a:lnTo>
                  <a:pt x="144399" y="1895779"/>
                </a:lnTo>
                <a:lnTo>
                  <a:pt x="108204" y="1895779"/>
                </a:lnTo>
                <a:lnTo>
                  <a:pt x="108204" y="1864029"/>
                </a:lnTo>
                <a:lnTo>
                  <a:pt x="32004" y="1902129"/>
                </a:lnTo>
                <a:lnTo>
                  <a:pt x="108204" y="1940229"/>
                </a:lnTo>
                <a:lnTo>
                  <a:pt x="108204" y="1908479"/>
                </a:lnTo>
                <a:lnTo>
                  <a:pt x="144526" y="1908479"/>
                </a:lnTo>
                <a:lnTo>
                  <a:pt x="146050" y="1908479"/>
                </a:lnTo>
                <a:lnTo>
                  <a:pt x="146050" y="2567597"/>
                </a:lnTo>
                <a:lnTo>
                  <a:pt x="218567" y="2567597"/>
                </a:lnTo>
                <a:lnTo>
                  <a:pt x="218567" y="2599347"/>
                </a:lnTo>
                <a:lnTo>
                  <a:pt x="282067" y="2567597"/>
                </a:lnTo>
                <a:lnTo>
                  <a:pt x="294767" y="2561247"/>
                </a:lnTo>
                <a:lnTo>
                  <a:pt x="282067" y="2554897"/>
                </a:lnTo>
                <a:lnTo>
                  <a:pt x="218567" y="2523147"/>
                </a:lnTo>
                <a:lnTo>
                  <a:pt x="218567" y="2554897"/>
                </a:lnTo>
                <a:lnTo>
                  <a:pt x="158750" y="2554897"/>
                </a:lnTo>
                <a:lnTo>
                  <a:pt x="158750" y="1908479"/>
                </a:lnTo>
                <a:lnTo>
                  <a:pt x="205105" y="1908479"/>
                </a:lnTo>
                <a:lnTo>
                  <a:pt x="205105" y="1940229"/>
                </a:lnTo>
                <a:lnTo>
                  <a:pt x="268605" y="1908479"/>
                </a:lnTo>
                <a:lnTo>
                  <a:pt x="281305" y="1902129"/>
                </a:lnTo>
                <a:lnTo>
                  <a:pt x="268605" y="1895779"/>
                </a:lnTo>
                <a:lnTo>
                  <a:pt x="205105" y="1864029"/>
                </a:lnTo>
                <a:lnTo>
                  <a:pt x="205105" y="1895779"/>
                </a:lnTo>
                <a:lnTo>
                  <a:pt x="158750" y="1895779"/>
                </a:lnTo>
                <a:lnTo>
                  <a:pt x="158750" y="1196721"/>
                </a:lnTo>
                <a:lnTo>
                  <a:pt x="215392" y="1196721"/>
                </a:lnTo>
                <a:lnTo>
                  <a:pt x="215392" y="1228471"/>
                </a:lnTo>
                <a:lnTo>
                  <a:pt x="278892" y="1196721"/>
                </a:lnTo>
                <a:lnTo>
                  <a:pt x="291592" y="1190371"/>
                </a:lnTo>
                <a:lnTo>
                  <a:pt x="278892" y="1184021"/>
                </a:lnTo>
                <a:lnTo>
                  <a:pt x="215392" y="1152271"/>
                </a:lnTo>
                <a:lnTo>
                  <a:pt x="215392" y="1184021"/>
                </a:lnTo>
                <a:lnTo>
                  <a:pt x="158750" y="1184021"/>
                </a:lnTo>
                <a:lnTo>
                  <a:pt x="158750" y="555371"/>
                </a:lnTo>
                <a:lnTo>
                  <a:pt x="205105" y="555371"/>
                </a:lnTo>
                <a:lnTo>
                  <a:pt x="205105" y="587121"/>
                </a:lnTo>
                <a:lnTo>
                  <a:pt x="268605" y="555371"/>
                </a:lnTo>
                <a:lnTo>
                  <a:pt x="281305" y="549021"/>
                </a:lnTo>
                <a:lnTo>
                  <a:pt x="268605" y="542671"/>
                </a:lnTo>
                <a:lnTo>
                  <a:pt x="205105" y="510921"/>
                </a:lnTo>
                <a:lnTo>
                  <a:pt x="205105" y="542671"/>
                </a:lnTo>
                <a:lnTo>
                  <a:pt x="158750" y="542671"/>
                </a:lnTo>
                <a:lnTo>
                  <a:pt x="158750" y="145796"/>
                </a:lnTo>
                <a:lnTo>
                  <a:pt x="2100961" y="145796"/>
                </a:lnTo>
                <a:lnTo>
                  <a:pt x="2100961" y="202819"/>
                </a:lnTo>
                <a:lnTo>
                  <a:pt x="2069592" y="202819"/>
                </a:lnTo>
                <a:lnTo>
                  <a:pt x="2069211" y="202819"/>
                </a:lnTo>
                <a:lnTo>
                  <a:pt x="2107311" y="279019"/>
                </a:lnTo>
                <a:lnTo>
                  <a:pt x="2107501" y="278638"/>
                </a:lnTo>
                <a:lnTo>
                  <a:pt x="2107692" y="279019"/>
                </a:lnTo>
                <a:lnTo>
                  <a:pt x="2139442" y="215519"/>
                </a:lnTo>
                <a:lnTo>
                  <a:pt x="2145792" y="202819"/>
                </a:lnTo>
                <a:lnTo>
                  <a:pt x="2145411" y="202819"/>
                </a:lnTo>
                <a:lnTo>
                  <a:pt x="2114042" y="202819"/>
                </a:lnTo>
                <a:lnTo>
                  <a:pt x="2114042" y="145796"/>
                </a:lnTo>
                <a:lnTo>
                  <a:pt x="2552446" y="145796"/>
                </a:lnTo>
                <a:lnTo>
                  <a:pt x="2565781" y="145796"/>
                </a:lnTo>
                <a:lnTo>
                  <a:pt x="3388995" y="145796"/>
                </a:lnTo>
                <a:lnTo>
                  <a:pt x="3388995" y="199136"/>
                </a:lnTo>
                <a:lnTo>
                  <a:pt x="3357245" y="199136"/>
                </a:lnTo>
                <a:lnTo>
                  <a:pt x="3395345" y="275336"/>
                </a:lnTo>
                <a:lnTo>
                  <a:pt x="3427095" y="211836"/>
                </a:lnTo>
                <a:lnTo>
                  <a:pt x="3433445" y="199136"/>
                </a:lnTo>
                <a:lnTo>
                  <a:pt x="3401695" y="199136"/>
                </a:lnTo>
                <a:lnTo>
                  <a:pt x="3401695" y="145796"/>
                </a:lnTo>
                <a:lnTo>
                  <a:pt x="4633976" y="145796"/>
                </a:lnTo>
                <a:lnTo>
                  <a:pt x="4633976" y="202819"/>
                </a:lnTo>
                <a:lnTo>
                  <a:pt x="4602226" y="202819"/>
                </a:lnTo>
                <a:lnTo>
                  <a:pt x="4640326" y="279019"/>
                </a:lnTo>
                <a:lnTo>
                  <a:pt x="4672076" y="215519"/>
                </a:lnTo>
                <a:lnTo>
                  <a:pt x="4678426" y="202819"/>
                </a:lnTo>
                <a:close/>
              </a:path>
            </a:pathLst>
          </a:custGeom>
          <a:solidFill>
            <a:srgbClr val="A9D1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46">
            <a:extLst>
              <a:ext uri="{FF2B5EF4-FFF2-40B4-BE49-F238E27FC236}">
                <a16:creationId xmlns:a16="http://schemas.microsoft.com/office/drawing/2014/main" id="{C9CE1986-6C01-758B-5877-9180124C8F55}"/>
              </a:ext>
            </a:extLst>
          </p:cNvPr>
          <p:cNvSpPr/>
          <p:nvPr/>
        </p:nvSpPr>
        <p:spPr>
          <a:xfrm>
            <a:off x="3108631" y="1538380"/>
            <a:ext cx="2159635" cy="151130"/>
          </a:xfrm>
          <a:custGeom>
            <a:avLst/>
            <a:gdLst/>
            <a:ahLst/>
            <a:cxnLst/>
            <a:rect l="l" t="t" r="r" b="b"/>
            <a:pathLst>
              <a:path w="2159635" h="151130">
                <a:moveTo>
                  <a:pt x="44450" y="63500"/>
                </a:moveTo>
                <a:lnTo>
                  <a:pt x="31750" y="63500"/>
                </a:lnTo>
                <a:lnTo>
                  <a:pt x="31750" y="150749"/>
                </a:lnTo>
                <a:lnTo>
                  <a:pt x="2159381" y="150749"/>
                </a:lnTo>
                <a:lnTo>
                  <a:pt x="2159381" y="144399"/>
                </a:lnTo>
                <a:lnTo>
                  <a:pt x="44450" y="144399"/>
                </a:lnTo>
                <a:lnTo>
                  <a:pt x="38100" y="138049"/>
                </a:lnTo>
                <a:lnTo>
                  <a:pt x="44450" y="138049"/>
                </a:lnTo>
                <a:lnTo>
                  <a:pt x="44450" y="63500"/>
                </a:lnTo>
                <a:close/>
              </a:path>
              <a:path w="2159635" h="151130">
                <a:moveTo>
                  <a:pt x="44450" y="138049"/>
                </a:moveTo>
                <a:lnTo>
                  <a:pt x="38100" y="138049"/>
                </a:lnTo>
                <a:lnTo>
                  <a:pt x="44450" y="144399"/>
                </a:lnTo>
                <a:lnTo>
                  <a:pt x="44450" y="138049"/>
                </a:lnTo>
                <a:close/>
              </a:path>
              <a:path w="2159635" h="151130">
                <a:moveTo>
                  <a:pt x="2159381" y="138049"/>
                </a:moveTo>
                <a:lnTo>
                  <a:pt x="44450" y="138049"/>
                </a:lnTo>
                <a:lnTo>
                  <a:pt x="44450" y="144399"/>
                </a:lnTo>
                <a:lnTo>
                  <a:pt x="2159381" y="144399"/>
                </a:lnTo>
                <a:lnTo>
                  <a:pt x="2159381" y="138049"/>
                </a:lnTo>
                <a:close/>
              </a:path>
              <a:path w="2159635" h="151130">
                <a:moveTo>
                  <a:pt x="38100" y="0"/>
                </a:moveTo>
                <a:lnTo>
                  <a:pt x="0" y="76200"/>
                </a:lnTo>
                <a:lnTo>
                  <a:pt x="31750" y="76200"/>
                </a:lnTo>
                <a:lnTo>
                  <a:pt x="3175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2159635" h="151130">
                <a:moveTo>
                  <a:pt x="69850" y="63500"/>
                </a:moveTo>
                <a:lnTo>
                  <a:pt x="44450" y="63500"/>
                </a:lnTo>
                <a:lnTo>
                  <a:pt x="44450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48">
            <a:extLst>
              <a:ext uri="{FF2B5EF4-FFF2-40B4-BE49-F238E27FC236}">
                <a16:creationId xmlns:a16="http://schemas.microsoft.com/office/drawing/2014/main" id="{986B6CD0-A1FC-4FE7-1C6B-E6F1A2935244}"/>
              </a:ext>
            </a:extLst>
          </p:cNvPr>
          <p:cNvSpPr/>
          <p:nvPr/>
        </p:nvSpPr>
        <p:spPr>
          <a:xfrm>
            <a:off x="3201595" y="1882803"/>
            <a:ext cx="6393180" cy="330200"/>
          </a:xfrm>
          <a:custGeom>
            <a:avLst/>
            <a:gdLst/>
            <a:ahLst/>
            <a:cxnLst/>
            <a:rect l="l" t="t" r="r" b="b"/>
            <a:pathLst>
              <a:path w="6393180" h="330200">
                <a:moveTo>
                  <a:pt x="6392926" y="248285"/>
                </a:moveTo>
                <a:lnTo>
                  <a:pt x="6361176" y="248285"/>
                </a:lnTo>
                <a:lnTo>
                  <a:pt x="6361176" y="168529"/>
                </a:lnTo>
                <a:lnTo>
                  <a:pt x="6361176" y="155829"/>
                </a:lnTo>
                <a:lnTo>
                  <a:pt x="5085080" y="155829"/>
                </a:lnTo>
                <a:lnTo>
                  <a:pt x="5085080" y="154940"/>
                </a:lnTo>
                <a:lnTo>
                  <a:pt x="3740150" y="154940"/>
                </a:lnTo>
                <a:lnTo>
                  <a:pt x="3228848" y="154940"/>
                </a:lnTo>
                <a:lnTo>
                  <a:pt x="3228848" y="0"/>
                </a:lnTo>
                <a:lnTo>
                  <a:pt x="3228594" y="0"/>
                </a:lnTo>
                <a:lnTo>
                  <a:pt x="3228086" y="0"/>
                </a:lnTo>
                <a:lnTo>
                  <a:pt x="3216148" y="0"/>
                </a:lnTo>
                <a:lnTo>
                  <a:pt x="3215894" y="0"/>
                </a:lnTo>
                <a:lnTo>
                  <a:pt x="3215386" y="0"/>
                </a:lnTo>
                <a:lnTo>
                  <a:pt x="3215386" y="154940"/>
                </a:lnTo>
                <a:lnTo>
                  <a:pt x="2439670" y="154940"/>
                </a:lnTo>
                <a:lnTo>
                  <a:pt x="31750" y="154940"/>
                </a:lnTo>
                <a:lnTo>
                  <a:pt x="31750" y="246253"/>
                </a:lnTo>
                <a:lnTo>
                  <a:pt x="0" y="246253"/>
                </a:lnTo>
                <a:lnTo>
                  <a:pt x="38100" y="322453"/>
                </a:lnTo>
                <a:lnTo>
                  <a:pt x="69850" y="258953"/>
                </a:lnTo>
                <a:lnTo>
                  <a:pt x="76200" y="246253"/>
                </a:lnTo>
                <a:lnTo>
                  <a:pt x="44450" y="246253"/>
                </a:lnTo>
                <a:lnTo>
                  <a:pt x="44450" y="167640"/>
                </a:lnTo>
                <a:lnTo>
                  <a:pt x="1246378" y="167640"/>
                </a:lnTo>
                <a:lnTo>
                  <a:pt x="1246378" y="253492"/>
                </a:lnTo>
                <a:lnTo>
                  <a:pt x="1214628" y="253492"/>
                </a:lnTo>
                <a:lnTo>
                  <a:pt x="1252728" y="329692"/>
                </a:lnTo>
                <a:lnTo>
                  <a:pt x="1284478" y="266192"/>
                </a:lnTo>
                <a:lnTo>
                  <a:pt x="1290828" y="253492"/>
                </a:lnTo>
                <a:lnTo>
                  <a:pt x="1259078" y="253492"/>
                </a:lnTo>
                <a:lnTo>
                  <a:pt x="1259078" y="171196"/>
                </a:lnTo>
                <a:lnTo>
                  <a:pt x="2439670" y="171196"/>
                </a:lnTo>
                <a:lnTo>
                  <a:pt x="2439670" y="246253"/>
                </a:lnTo>
                <a:lnTo>
                  <a:pt x="2407920" y="246253"/>
                </a:lnTo>
                <a:lnTo>
                  <a:pt x="2446020" y="322453"/>
                </a:lnTo>
                <a:lnTo>
                  <a:pt x="2477770" y="258953"/>
                </a:lnTo>
                <a:lnTo>
                  <a:pt x="2484120" y="246253"/>
                </a:lnTo>
                <a:lnTo>
                  <a:pt x="2452370" y="246253"/>
                </a:lnTo>
                <a:lnTo>
                  <a:pt x="2452370" y="171196"/>
                </a:lnTo>
                <a:lnTo>
                  <a:pt x="3228848" y="171196"/>
                </a:lnTo>
                <a:lnTo>
                  <a:pt x="3228848" y="168529"/>
                </a:lnTo>
                <a:lnTo>
                  <a:pt x="3727450" y="168529"/>
                </a:lnTo>
                <a:lnTo>
                  <a:pt x="3727450" y="246380"/>
                </a:lnTo>
                <a:lnTo>
                  <a:pt x="3695700" y="246380"/>
                </a:lnTo>
                <a:lnTo>
                  <a:pt x="3733800" y="322580"/>
                </a:lnTo>
                <a:lnTo>
                  <a:pt x="3765550" y="259080"/>
                </a:lnTo>
                <a:lnTo>
                  <a:pt x="3771900" y="246380"/>
                </a:lnTo>
                <a:lnTo>
                  <a:pt x="3740150" y="246380"/>
                </a:lnTo>
                <a:lnTo>
                  <a:pt x="3740150" y="168529"/>
                </a:lnTo>
                <a:lnTo>
                  <a:pt x="5072380" y="168529"/>
                </a:lnTo>
                <a:lnTo>
                  <a:pt x="5072380" y="246253"/>
                </a:lnTo>
                <a:lnTo>
                  <a:pt x="5040630" y="246253"/>
                </a:lnTo>
                <a:lnTo>
                  <a:pt x="5078730" y="322453"/>
                </a:lnTo>
                <a:lnTo>
                  <a:pt x="5110480" y="258953"/>
                </a:lnTo>
                <a:lnTo>
                  <a:pt x="5116830" y="246253"/>
                </a:lnTo>
                <a:lnTo>
                  <a:pt x="5085080" y="246253"/>
                </a:lnTo>
                <a:lnTo>
                  <a:pt x="5085080" y="168529"/>
                </a:lnTo>
                <a:lnTo>
                  <a:pt x="6348476" y="168529"/>
                </a:lnTo>
                <a:lnTo>
                  <a:pt x="6348476" y="248285"/>
                </a:lnTo>
                <a:lnTo>
                  <a:pt x="6316726" y="248285"/>
                </a:lnTo>
                <a:lnTo>
                  <a:pt x="6354826" y="324485"/>
                </a:lnTo>
                <a:lnTo>
                  <a:pt x="6386576" y="260985"/>
                </a:lnTo>
                <a:lnTo>
                  <a:pt x="6392926" y="248285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1">
            <a:extLst>
              <a:ext uri="{FF2B5EF4-FFF2-40B4-BE49-F238E27FC236}">
                <a16:creationId xmlns:a16="http://schemas.microsoft.com/office/drawing/2014/main" id="{23B05887-EE49-4C62-5149-9DD343FF984B}"/>
              </a:ext>
            </a:extLst>
          </p:cNvPr>
          <p:cNvSpPr txBox="1"/>
          <p:nvPr/>
        </p:nvSpPr>
        <p:spPr>
          <a:xfrm>
            <a:off x="5950891" y="3720748"/>
            <a:ext cx="1080770" cy="629920"/>
          </a:xfrm>
          <a:prstGeom prst="rect">
            <a:avLst/>
          </a:prstGeom>
          <a:ln w="9525">
            <a:solidFill>
              <a:srgbClr val="C5DFB4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201295" marR="193040" indent="-635" algn="ctr">
              <a:lnSpc>
                <a:spcPct val="100000"/>
              </a:lnSpc>
              <a:spcBef>
                <a:spcPts val="20"/>
              </a:spcBef>
            </a:pPr>
            <a:r>
              <a:rPr sz="1000" b="0" spc="-10" dirty="0">
                <a:latin typeface="Calibri Light"/>
                <a:cs typeface="Calibri Light"/>
              </a:rPr>
              <a:t>Faculty </a:t>
            </a:r>
            <a:r>
              <a:rPr sz="1000" b="0" spc="-5" dirty="0">
                <a:latin typeface="Calibri Light"/>
                <a:cs typeface="Calibri Light"/>
              </a:rPr>
              <a:t> P</a:t>
            </a:r>
            <a:r>
              <a:rPr sz="1000" b="0" spc="-10" dirty="0">
                <a:latin typeface="Calibri Light"/>
                <a:cs typeface="Calibri Light"/>
              </a:rPr>
              <a:t>o</a:t>
            </a:r>
            <a:r>
              <a:rPr sz="1000" b="0" spc="-5" dirty="0">
                <a:latin typeface="Calibri Light"/>
                <a:cs typeface="Calibri Light"/>
              </a:rPr>
              <a:t>s</a:t>
            </a:r>
            <a:r>
              <a:rPr sz="1000" b="0" spc="-10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gra</a:t>
            </a:r>
            <a:r>
              <a:rPr sz="1000" b="0" spc="-10" dirty="0">
                <a:latin typeface="Calibri Light"/>
                <a:cs typeface="Calibri Light"/>
              </a:rPr>
              <a:t>d</a:t>
            </a:r>
            <a:r>
              <a:rPr sz="1000" b="0" spc="-5" dirty="0">
                <a:latin typeface="Calibri Light"/>
                <a:cs typeface="Calibri Light"/>
              </a:rPr>
              <a:t>u</a:t>
            </a:r>
            <a:r>
              <a:rPr sz="1000" b="0" spc="-10" dirty="0">
                <a:latin typeface="Calibri Light"/>
                <a:cs typeface="Calibri Light"/>
              </a:rPr>
              <a:t>a</a:t>
            </a:r>
            <a:r>
              <a:rPr sz="1000" b="0" dirty="0">
                <a:latin typeface="Calibri Light"/>
                <a:cs typeface="Calibri Light"/>
              </a:rPr>
              <a:t>t</a:t>
            </a:r>
            <a:r>
              <a:rPr sz="1000" b="0" spc="-5" dirty="0">
                <a:latin typeface="Calibri Light"/>
                <a:cs typeface="Calibri Light"/>
              </a:rPr>
              <a:t>e  Research 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Committees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66" name="object 62">
            <a:extLst>
              <a:ext uri="{FF2B5EF4-FFF2-40B4-BE49-F238E27FC236}">
                <a16:creationId xmlns:a16="http://schemas.microsoft.com/office/drawing/2014/main" id="{E68E37BD-EB52-0E64-29CF-A839EB3D708B}"/>
              </a:ext>
            </a:extLst>
          </p:cNvPr>
          <p:cNvSpPr txBox="1"/>
          <p:nvPr/>
        </p:nvSpPr>
        <p:spPr>
          <a:xfrm>
            <a:off x="4759123" y="4510180"/>
            <a:ext cx="1260475" cy="539750"/>
          </a:xfrm>
          <a:prstGeom prst="rect">
            <a:avLst/>
          </a:prstGeom>
          <a:ln w="9525">
            <a:solidFill>
              <a:srgbClr val="C5DFB4"/>
            </a:solidFill>
          </a:ln>
        </p:spPr>
        <p:txBody>
          <a:bodyPr vert="horz" wrap="square" lIns="0" tIns="110489" rIns="0" bIns="0" rtlCol="0">
            <a:spAutoFit/>
          </a:bodyPr>
          <a:lstStyle/>
          <a:p>
            <a:pPr marL="490855" marR="128905" indent="-353695">
              <a:lnSpc>
                <a:spcPct val="100000"/>
              </a:lnSpc>
              <a:spcBef>
                <a:spcPts val="869"/>
              </a:spcBef>
            </a:pPr>
            <a:r>
              <a:rPr sz="1000" b="0" spc="-5" dirty="0">
                <a:latin typeface="Calibri Light"/>
                <a:cs typeface="Calibri Light"/>
              </a:rPr>
              <a:t>Standing </a:t>
            </a:r>
            <a:r>
              <a:rPr sz="1000" b="0" spc="-10" dirty="0">
                <a:latin typeface="Calibri Light"/>
                <a:cs typeface="Calibri Light"/>
              </a:rPr>
              <a:t>Validation </a:t>
            </a:r>
            <a:r>
              <a:rPr sz="1000" b="0" spc="-21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Panel</a:t>
            </a:r>
            <a:endParaRPr sz="1000">
              <a:latin typeface="Calibri Light"/>
              <a:cs typeface="Calibri Light"/>
            </a:endParaRPr>
          </a:p>
        </p:txBody>
      </p:sp>
      <p:sp>
        <p:nvSpPr>
          <p:cNvPr id="67" name="object 63">
            <a:extLst>
              <a:ext uri="{FF2B5EF4-FFF2-40B4-BE49-F238E27FC236}">
                <a16:creationId xmlns:a16="http://schemas.microsoft.com/office/drawing/2014/main" id="{E7ADEB66-2401-D142-3DC3-A6C43024BC1E}"/>
              </a:ext>
            </a:extLst>
          </p:cNvPr>
          <p:cNvSpPr txBox="1"/>
          <p:nvPr/>
        </p:nvSpPr>
        <p:spPr>
          <a:xfrm>
            <a:off x="1447471" y="5042056"/>
            <a:ext cx="1663064" cy="496290"/>
          </a:xfrm>
          <a:prstGeom prst="rect">
            <a:avLst/>
          </a:prstGeom>
          <a:ln w="9525">
            <a:solidFill>
              <a:srgbClr val="93B64E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212725" marR="205104" indent="1270" algn="ctr">
              <a:lnSpc>
                <a:spcPct val="100000"/>
              </a:lnSpc>
              <a:spcBef>
                <a:spcPts val="270"/>
              </a:spcBef>
            </a:pPr>
            <a:r>
              <a:rPr sz="1000" b="0" spc="-10" dirty="0">
                <a:latin typeface="Calibri Light"/>
                <a:cs typeface="Calibri Light"/>
              </a:rPr>
              <a:t>Teaching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Excellence </a:t>
            </a:r>
            <a:r>
              <a:rPr sz="1000" b="0" spc="-5" dirty="0">
                <a:latin typeface="Calibri Light"/>
                <a:cs typeface="Calibri Light"/>
              </a:rPr>
              <a:t>&amp; </a:t>
            </a:r>
            <a:r>
              <a:rPr sz="1000" b="0" dirty="0">
                <a:latin typeface="Calibri Light"/>
                <a:cs typeface="Calibri Light"/>
              </a:rPr>
              <a:t> </a:t>
            </a:r>
            <a:r>
              <a:rPr sz="1000" b="0" spc="-5" dirty="0">
                <a:latin typeface="Calibri Light"/>
                <a:cs typeface="Calibri Light"/>
              </a:rPr>
              <a:t>Student</a:t>
            </a:r>
            <a:r>
              <a:rPr sz="1000" b="0" spc="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Outcomes </a:t>
            </a:r>
            <a:r>
              <a:rPr sz="1000" b="0" spc="-5" dirty="0">
                <a:latin typeface="Calibri Light"/>
                <a:cs typeface="Calibri Light"/>
              </a:rPr>
              <a:t> </a:t>
            </a:r>
            <a:r>
              <a:rPr sz="1000" b="0" spc="-10" dirty="0">
                <a:latin typeface="Calibri Light"/>
                <a:cs typeface="Calibri Light"/>
              </a:rPr>
              <a:t>Committee</a:t>
            </a:r>
            <a:endParaRPr sz="1000" dirty="0">
              <a:latin typeface="Calibri Light"/>
              <a:cs typeface="Calibri Light"/>
            </a:endParaRPr>
          </a:p>
        </p:txBody>
      </p:sp>
      <p:grpSp>
        <p:nvGrpSpPr>
          <p:cNvPr id="68" name="object 64">
            <a:extLst>
              <a:ext uri="{FF2B5EF4-FFF2-40B4-BE49-F238E27FC236}">
                <a16:creationId xmlns:a16="http://schemas.microsoft.com/office/drawing/2014/main" id="{2FED0CED-D73B-077B-9925-244637BEEA69}"/>
              </a:ext>
            </a:extLst>
          </p:cNvPr>
          <p:cNvGrpSpPr/>
          <p:nvPr/>
        </p:nvGrpSpPr>
        <p:grpSpPr>
          <a:xfrm>
            <a:off x="3091866" y="3560474"/>
            <a:ext cx="3434079" cy="1782445"/>
            <a:chOff x="1711451" y="4649470"/>
            <a:chExt cx="3434079" cy="1782445"/>
          </a:xfrm>
        </p:grpSpPr>
        <p:sp>
          <p:nvSpPr>
            <p:cNvPr id="69" name="object 65">
              <a:extLst>
                <a:ext uri="{FF2B5EF4-FFF2-40B4-BE49-F238E27FC236}">
                  <a16:creationId xmlns:a16="http://schemas.microsoft.com/office/drawing/2014/main" id="{4A2C3C6D-7FBD-DA5A-F07C-2DE6EE1104A6}"/>
                </a:ext>
              </a:extLst>
            </p:cNvPr>
            <p:cNvSpPr/>
            <p:nvPr/>
          </p:nvSpPr>
          <p:spPr>
            <a:xfrm>
              <a:off x="1711451" y="5202936"/>
              <a:ext cx="158115" cy="1228725"/>
            </a:xfrm>
            <a:custGeom>
              <a:avLst/>
              <a:gdLst/>
              <a:ahLst/>
              <a:cxnLst/>
              <a:rect l="l" t="t" r="r" b="b"/>
              <a:pathLst>
                <a:path w="158114" h="1228725">
                  <a:moveTo>
                    <a:pt x="76200" y="1152220"/>
                  </a:moveTo>
                  <a:lnTo>
                    <a:pt x="0" y="1190320"/>
                  </a:lnTo>
                  <a:lnTo>
                    <a:pt x="76200" y="1228420"/>
                  </a:lnTo>
                  <a:lnTo>
                    <a:pt x="76200" y="1196670"/>
                  </a:lnTo>
                  <a:lnTo>
                    <a:pt x="63500" y="1196670"/>
                  </a:lnTo>
                  <a:lnTo>
                    <a:pt x="63500" y="1183970"/>
                  </a:lnTo>
                  <a:lnTo>
                    <a:pt x="76200" y="1183970"/>
                  </a:lnTo>
                  <a:lnTo>
                    <a:pt x="76200" y="1152220"/>
                  </a:lnTo>
                  <a:close/>
                </a:path>
                <a:path w="158114" h="1228725">
                  <a:moveTo>
                    <a:pt x="76200" y="1183970"/>
                  </a:moveTo>
                  <a:lnTo>
                    <a:pt x="63500" y="1183970"/>
                  </a:lnTo>
                  <a:lnTo>
                    <a:pt x="63500" y="1196670"/>
                  </a:lnTo>
                  <a:lnTo>
                    <a:pt x="76200" y="1196670"/>
                  </a:lnTo>
                  <a:lnTo>
                    <a:pt x="76200" y="1183970"/>
                  </a:lnTo>
                  <a:close/>
                </a:path>
                <a:path w="158114" h="1228725">
                  <a:moveTo>
                    <a:pt x="144906" y="1183970"/>
                  </a:moveTo>
                  <a:lnTo>
                    <a:pt x="76200" y="1183970"/>
                  </a:lnTo>
                  <a:lnTo>
                    <a:pt x="76200" y="1196670"/>
                  </a:lnTo>
                  <a:lnTo>
                    <a:pt x="157606" y="1196670"/>
                  </a:lnTo>
                  <a:lnTo>
                    <a:pt x="157606" y="1190320"/>
                  </a:lnTo>
                  <a:lnTo>
                    <a:pt x="144906" y="1190320"/>
                  </a:lnTo>
                  <a:lnTo>
                    <a:pt x="144906" y="1183970"/>
                  </a:lnTo>
                  <a:close/>
                </a:path>
                <a:path w="158114" h="1228725">
                  <a:moveTo>
                    <a:pt x="157606" y="0"/>
                  </a:moveTo>
                  <a:lnTo>
                    <a:pt x="144906" y="0"/>
                  </a:lnTo>
                  <a:lnTo>
                    <a:pt x="144906" y="1190320"/>
                  </a:lnTo>
                  <a:lnTo>
                    <a:pt x="151256" y="1183970"/>
                  </a:lnTo>
                  <a:lnTo>
                    <a:pt x="157606" y="1183970"/>
                  </a:lnTo>
                  <a:lnTo>
                    <a:pt x="157606" y="0"/>
                  </a:lnTo>
                  <a:close/>
                </a:path>
                <a:path w="158114" h="1228725">
                  <a:moveTo>
                    <a:pt x="157606" y="1183970"/>
                  </a:moveTo>
                  <a:lnTo>
                    <a:pt x="151256" y="1183970"/>
                  </a:lnTo>
                  <a:lnTo>
                    <a:pt x="144906" y="1190320"/>
                  </a:lnTo>
                  <a:lnTo>
                    <a:pt x="157606" y="1190320"/>
                  </a:lnTo>
                  <a:lnTo>
                    <a:pt x="157606" y="1183970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66">
              <a:extLst>
                <a:ext uri="{FF2B5EF4-FFF2-40B4-BE49-F238E27FC236}">
                  <a16:creationId xmlns:a16="http://schemas.microsoft.com/office/drawing/2014/main" id="{BE3D115F-297A-B761-835C-9B0DEA25702A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50691" y="5830824"/>
              <a:ext cx="127888" cy="76200"/>
            </a:xfrm>
            <a:prstGeom prst="rect">
              <a:avLst/>
            </a:prstGeom>
          </p:spPr>
        </p:pic>
        <p:pic>
          <p:nvPicPr>
            <p:cNvPr id="71" name="object 67">
              <a:extLst>
                <a:ext uri="{FF2B5EF4-FFF2-40B4-BE49-F238E27FC236}">
                  <a16:creationId xmlns:a16="http://schemas.microsoft.com/office/drawing/2014/main" id="{1D2B6B58-178B-8593-A511-DD0F5E4A3985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69331" y="4649470"/>
              <a:ext cx="76072" cy="160781"/>
            </a:xfrm>
            <a:prstGeom prst="rect">
              <a:avLst/>
            </a:prstGeom>
          </p:spPr>
        </p:pic>
      </p:grpSp>
      <p:sp>
        <p:nvSpPr>
          <p:cNvPr id="72" name="Rectangle 71">
            <a:extLst>
              <a:ext uri="{FF2B5EF4-FFF2-40B4-BE49-F238E27FC236}">
                <a16:creationId xmlns:a16="http://schemas.microsoft.com/office/drawing/2014/main" id="{699A0FE9-B604-95A9-C537-40AEA10FF6B9}"/>
              </a:ext>
            </a:extLst>
          </p:cNvPr>
          <p:cNvSpPr/>
          <p:nvPr/>
        </p:nvSpPr>
        <p:spPr>
          <a:xfrm>
            <a:off x="3284707" y="3207159"/>
            <a:ext cx="152400" cy="216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D66D482-A743-E616-AAC3-1FB8F2799F80}"/>
              </a:ext>
            </a:extLst>
          </p:cNvPr>
          <p:cNvCxnSpPr>
            <a:cxnSpLocks/>
            <a:stCxn id="60" idx="2"/>
          </p:cNvCxnSpPr>
          <p:nvPr/>
        </p:nvCxnSpPr>
        <p:spPr>
          <a:xfrm>
            <a:off x="3921811" y="5378279"/>
            <a:ext cx="0" cy="160067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bject 43">
            <a:extLst>
              <a:ext uri="{FF2B5EF4-FFF2-40B4-BE49-F238E27FC236}">
                <a16:creationId xmlns:a16="http://schemas.microsoft.com/office/drawing/2014/main" id="{62AC02B5-A49D-1148-1234-1B452D3CED10}"/>
              </a:ext>
            </a:extLst>
          </p:cNvPr>
          <p:cNvSpPr txBox="1"/>
          <p:nvPr/>
        </p:nvSpPr>
        <p:spPr>
          <a:xfrm>
            <a:off x="3381426" y="5538346"/>
            <a:ext cx="1080770" cy="386516"/>
          </a:xfrm>
          <a:prstGeom prst="rect">
            <a:avLst/>
          </a:prstGeom>
          <a:ln w="9525">
            <a:solidFill>
              <a:srgbClr val="C5DFB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ts val="1040"/>
              </a:lnSpc>
            </a:pPr>
            <a:r>
              <a:rPr lang="en-GB" sz="1000" b="0" spc="-5" dirty="0">
                <a:latin typeface="Calibri Light"/>
                <a:cs typeface="Calibri Light"/>
              </a:rPr>
              <a:t>Student Access and Advancement Sub-Committee</a:t>
            </a:r>
            <a:endParaRPr sz="1000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295199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97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Norcop</dc:creator>
  <cp:lastModifiedBy>Laura Norcop</cp:lastModifiedBy>
  <cp:revision>2</cp:revision>
  <dcterms:created xsi:type="dcterms:W3CDTF">2022-05-18T09:15:42Z</dcterms:created>
  <dcterms:modified xsi:type="dcterms:W3CDTF">2022-05-18T09:20:27Z</dcterms:modified>
</cp:coreProperties>
</file>