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5"/>
  </p:notesMasterIdLst>
  <p:sldIdLst>
    <p:sldId id="256" r:id="rId5"/>
    <p:sldId id="265" r:id="rId6"/>
    <p:sldId id="272" r:id="rId7"/>
    <p:sldId id="269" r:id="rId8"/>
    <p:sldId id="257" r:id="rId9"/>
    <p:sldId id="268" r:id="rId10"/>
    <p:sldId id="267" r:id="rId11"/>
    <p:sldId id="266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297D"/>
    <a:srgbClr val="E5D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F1B45-770A-4039-96A6-27B4876BE7F4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0EA7A-942C-4C0D-9491-284241D3A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275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0EA7A-942C-4C0D-9491-284241D3A00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665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9508A-E9BD-8BE2-AC8F-458A8C999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871290-F6FE-9DD1-34A9-134DD446CA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422E1C-A561-DACC-F0D1-957B19484D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345D6C-AF10-208C-96FD-A9BC6171D5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0EA7A-942C-4C0D-9491-284241D3A00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157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20B6B-9295-2EE4-90C1-ABBE5B368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FB04A9-8187-8678-17FA-B9DA7A8B23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D68043-7001-94BF-FEE6-A9983525D7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5233E8-BDF8-7C94-7002-6D6507D9CE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0EA7A-942C-4C0D-9491-284241D3A00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030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3AB2C-C83E-8F82-2142-8FD95A1A4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C126AB-0B20-E34B-C467-56962731C3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848ECF-7840-2617-622F-BD9C3EA3F0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540590-5105-78C1-D3D6-DC1001F28C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0EA7A-942C-4C0D-9491-284241D3A00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721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B4B609A-34EB-3245-6C37-11E3D5A6AB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69297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6D593B1-1500-90A0-2174-1B193D041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325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55319-45A5-7D80-09CB-05494BA1C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68E41D-AA48-1679-E058-CA4845145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17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D8DD4C-9ECD-6DDE-EC6D-F158930B2E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1F2B56-2725-4C52-6409-04F01A7357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099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No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657E71-A383-D752-1C4A-9DEC4E727871}"/>
              </a:ext>
            </a:extLst>
          </p:cNvPr>
          <p:cNvSpPr/>
          <p:nvPr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rgbClr val="F6F4F9"/>
          </a:solidFill>
          <a:ln>
            <a:solidFill>
              <a:srgbClr val="F6F4F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96"/>
          </a:p>
        </p:txBody>
      </p:sp>
      <p:sp>
        <p:nvSpPr>
          <p:cNvPr id="3" name="Partial Circle 2">
            <a:extLst>
              <a:ext uri="{FF2B5EF4-FFF2-40B4-BE49-F238E27FC236}">
                <a16:creationId xmlns:a16="http://schemas.microsoft.com/office/drawing/2014/main" id="{CAA70AE0-3DF2-77DB-2228-E45B66D6DA7E}"/>
              </a:ext>
            </a:extLst>
          </p:cNvPr>
          <p:cNvSpPr/>
          <p:nvPr/>
        </p:nvSpPr>
        <p:spPr>
          <a:xfrm>
            <a:off x="-6306579" y="1686171"/>
            <a:ext cx="12600000" cy="10384927"/>
          </a:xfrm>
          <a:prstGeom prst="pie">
            <a:avLst>
              <a:gd name="adj1" fmla="val 16198421"/>
              <a:gd name="adj2" fmla="val 21594577"/>
            </a:avLst>
          </a:prstGeom>
          <a:solidFill>
            <a:srgbClr val="E5DFEB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433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Small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657E71-A383-D752-1C4A-9DEC4E727871}"/>
              </a:ext>
            </a:extLst>
          </p:cNvPr>
          <p:cNvSpPr/>
          <p:nvPr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rgbClr val="F6F4F9"/>
          </a:solidFill>
          <a:ln>
            <a:solidFill>
              <a:srgbClr val="F6F4F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96"/>
          </a:p>
        </p:txBody>
      </p:sp>
      <p:sp>
        <p:nvSpPr>
          <p:cNvPr id="3" name="Partial Circle 2">
            <a:extLst>
              <a:ext uri="{FF2B5EF4-FFF2-40B4-BE49-F238E27FC236}">
                <a16:creationId xmlns:a16="http://schemas.microsoft.com/office/drawing/2014/main" id="{CAA70AE0-3DF2-77DB-2228-E45B66D6DA7E}"/>
              </a:ext>
            </a:extLst>
          </p:cNvPr>
          <p:cNvSpPr/>
          <p:nvPr/>
        </p:nvSpPr>
        <p:spPr>
          <a:xfrm>
            <a:off x="-6306579" y="1686171"/>
            <a:ext cx="12600000" cy="10384927"/>
          </a:xfrm>
          <a:prstGeom prst="pie">
            <a:avLst>
              <a:gd name="adj1" fmla="val 16198421"/>
              <a:gd name="adj2" fmla="val 21594577"/>
            </a:avLst>
          </a:prstGeom>
          <a:solidFill>
            <a:srgbClr val="E5DFEB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065E13-CAF2-054F-907D-80D1D134FD3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29696"/>
            <a:ext cx="726006" cy="72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9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5342784-975B-A989-66EA-F50BBC813EAA}"/>
              </a:ext>
            </a:extLst>
          </p:cNvPr>
          <p:cNvSpPr/>
          <p:nvPr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rgbClr val="F6F4F9"/>
          </a:solidFill>
          <a:ln>
            <a:solidFill>
              <a:srgbClr val="F6F4F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96"/>
          </a:p>
        </p:txBody>
      </p:sp>
      <p:sp>
        <p:nvSpPr>
          <p:cNvPr id="7" name="Partial Circle 6">
            <a:extLst>
              <a:ext uri="{FF2B5EF4-FFF2-40B4-BE49-F238E27FC236}">
                <a16:creationId xmlns:a16="http://schemas.microsoft.com/office/drawing/2014/main" id="{17CD564A-B464-8AEA-42CD-FAEDC038BFA2}"/>
              </a:ext>
            </a:extLst>
          </p:cNvPr>
          <p:cNvSpPr/>
          <p:nvPr/>
        </p:nvSpPr>
        <p:spPr>
          <a:xfrm>
            <a:off x="-6306579" y="1686171"/>
            <a:ext cx="12600000" cy="10384927"/>
          </a:xfrm>
          <a:prstGeom prst="pie">
            <a:avLst>
              <a:gd name="adj1" fmla="val 16198421"/>
              <a:gd name="adj2" fmla="val 21594577"/>
            </a:avLst>
          </a:prstGeom>
          <a:solidFill>
            <a:srgbClr val="E5DFEB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A19018-FBB5-80D0-BD9D-580E46E6DE1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29696"/>
            <a:ext cx="726006" cy="7283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4C81CD-5F4F-6B7D-B618-E75D8CFBB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D236C-1DC8-45E5-D60D-B0605BD9A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328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95B5B3A-CD15-73C3-C1BC-26C81C98517B}"/>
              </a:ext>
            </a:extLst>
          </p:cNvPr>
          <p:cNvSpPr/>
          <p:nvPr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rgbClr val="F6F4F9"/>
          </a:solidFill>
          <a:ln>
            <a:solidFill>
              <a:srgbClr val="F6F4F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96"/>
          </a:p>
        </p:txBody>
      </p:sp>
      <p:sp>
        <p:nvSpPr>
          <p:cNvPr id="6" name="Partial Circle 5">
            <a:extLst>
              <a:ext uri="{FF2B5EF4-FFF2-40B4-BE49-F238E27FC236}">
                <a16:creationId xmlns:a16="http://schemas.microsoft.com/office/drawing/2014/main" id="{D1420DB9-73D2-1F31-F900-5159F91B3482}"/>
              </a:ext>
            </a:extLst>
          </p:cNvPr>
          <p:cNvSpPr/>
          <p:nvPr/>
        </p:nvSpPr>
        <p:spPr>
          <a:xfrm>
            <a:off x="-6306579" y="1686171"/>
            <a:ext cx="12600000" cy="10384927"/>
          </a:xfrm>
          <a:prstGeom prst="pie">
            <a:avLst>
              <a:gd name="adj1" fmla="val 16198421"/>
              <a:gd name="adj2" fmla="val 21594577"/>
            </a:avLst>
          </a:prstGeom>
          <a:solidFill>
            <a:srgbClr val="E5DFEB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EC2995-B4B0-4A32-79F8-C805E6146C5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29696"/>
            <a:ext cx="726006" cy="7283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22D3F6-1A67-B79D-7BB3-4423FA8C8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6C9C6-AA23-2E81-357D-1460D84AFC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CA24FD-1F8D-96A4-E0D7-BAAA94C3B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992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C81CD-5F4F-6B7D-B618-E75D8CFBB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D236C-1DC8-45E5-D60D-B0605BD9A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475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62964-8CAD-7D4F-DD9A-8EB811089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A5432-E8A2-C120-74DA-A3A44D5E7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69297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0817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2D3F6-1A67-B79D-7BB3-4423FA8C8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6C9C6-AA23-2E81-357D-1460D84AFC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CA24FD-1F8D-96A4-E0D7-BAAA94C3B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556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86395-EC31-262D-4216-D77958419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C6F1DE-E947-2EA5-6F63-3EECC4DEF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9297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4790A8-E4C2-4703-7503-B9BB432F3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75C2C6-FF8A-FB9E-9856-A6C50E97FC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9297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4DE5B4-89E7-BCF1-F05B-572710EE7A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258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6EC6D-404E-7EB8-A3F3-4E710BCBC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469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330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30761-0EAF-C6CA-F1E0-F5D780F93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EA050-7B65-AED0-2876-ACE907B3F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951A72-D26D-7A59-11A0-ADB729A83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0123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BCDC7-EB35-9220-0173-21E0C0CA1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9620FB-4A56-699B-3828-B0E05C321B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FB32BC-486B-5AFF-3F45-98F333CFF0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387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AFA0C8-16DE-0E2E-5A6B-0ECCB86C6621}"/>
              </a:ext>
            </a:extLst>
          </p:cNvPr>
          <p:cNvSpPr/>
          <p:nvPr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rgbClr val="F6F4F9"/>
          </a:solidFill>
          <a:ln>
            <a:solidFill>
              <a:srgbClr val="F6F4F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96"/>
          </a:p>
        </p:txBody>
      </p:sp>
      <p:sp>
        <p:nvSpPr>
          <p:cNvPr id="17" name="Partial Circle 16">
            <a:extLst>
              <a:ext uri="{FF2B5EF4-FFF2-40B4-BE49-F238E27FC236}">
                <a16:creationId xmlns:a16="http://schemas.microsoft.com/office/drawing/2014/main" id="{DABB6466-67BB-517D-C51D-C1A21B32B2B9}"/>
              </a:ext>
            </a:extLst>
          </p:cNvPr>
          <p:cNvSpPr/>
          <p:nvPr/>
        </p:nvSpPr>
        <p:spPr>
          <a:xfrm>
            <a:off x="-6306579" y="1686171"/>
            <a:ext cx="12600000" cy="10384927"/>
          </a:xfrm>
          <a:prstGeom prst="pie">
            <a:avLst>
              <a:gd name="adj1" fmla="val 16198421"/>
              <a:gd name="adj2" fmla="val 21594577"/>
            </a:avLst>
          </a:prstGeom>
          <a:solidFill>
            <a:srgbClr val="E5DFEB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3876F67-35A5-445D-2E7D-DE4C2375D795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666" y="5428306"/>
            <a:ext cx="2808157" cy="107929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832748-6225-F9B6-902A-4CB2F8993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17B8C-C223-4B0F-AA38-6B567F2D4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157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2297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52297D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2297D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2297D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2297D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2297D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areled.info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eele.ac.uk/media/k-web/k-research/creating-your-social-story-careled.pptx" TargetMode="External"/><Relationship Id="rId13" Type="http://schemas.openxmlformats.org/officeDocument/2006/relationships/hyperlink" Target="https://www.keele.ac.uk/media/k-web/k-research/local-services-careled.pptx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www.keele.ac.uk/media/k-web/k-research/getting-a-hospital-passport-or-health-profile-careled.pptx" TargetMode="External"/><Relationship Id="rId12" Type="http://schemas.openxmlformats.org/officeDocument/2006/relationships/hyperlink" Target="https://www.keele.ac.uk/media/k-web/k-research/regional-variation-careled.pptx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keele.ac.uk/media/k-web/k-research/resources-careled.pptx" TargetMode="External"/><Relationship Id="rId11" Type="http://schemas.openxmlformats.org/officeDocument/2006/relationships/hyperlink" Target="https://www.keele.ac.uk/media/k-web/k-research/video-guidance-careled.pptx" TargetMode="External"/><Relationship Id="rId5" Type="http://schemas.openxmlformats.org/officeDocument/2006/relationships/hyperlink" Target="https://www.keele.ac.uk/media/k-web/k-research/careled-helping-others-pdf-2.pdf" TargetMode="External"/><Relationship Id="rId15" Type="http://schemas.openxmlformats.org/officeDocument/2006/relationships/hyperlink" Target="https://www.keele.ac.uk/media/k-web/k-research/certificate-of-completion-careled.pptx" TargetMode="External"/><Relationship Id="rId10" Type="http://schemas.openxmlformats.org/officeDocument/2006/relationships/hyperlink" Target="https://www.keele.ac.uk/media/k-web/k-research/making-an-emergency-bag-careled.docx" TargetMode="External"/><Relationship Id="rId4" Type="http://schemas.openxmlformats.org/officeDocument/2006/relationships/hyperlink" Target="https://www.keele.ac.uk/media/k-web/k-research/careled-helping-yourself-pdf-1.pdf" TargetMode="External"/><Relationship Id="rId9" Type="http://schemas.openxmlformats.org/officeDocument/2006/relationships/hyperlink" Target="https://www.keele.ac.uk/media/k-web/k-research/social-story-editable-example-careled.docx" TargetMode="External"/><Relationship Id="rId14" Type="http://schemas.openxmlformats.org/officeDocument/2006/relationships/hyperlink" Target="https://www.keele.ac.uk/media/k-web/k-research/discussion-activity-careled.pptx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6000" y="1374476"/>
            <a:ext cx="9360000" cy="3600000"/>
          </a:xfrm>
        </p:spPr>
        <p:txBody>
          <a:bodyPr anchor="t">
            <a:norm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2000"/>
              </a:spcAft>
            </a:pPr>
            <a:r>
              <a:rPr lang="en-GB" sz="8600" dirty="0"/>
              <a:t>careLeD tool</a:t>
            </a:r>
            <a:br>
              <a:rPr lang="en-GB" sz="6600" dirty="0"/>
            </a:br>
            <a:r>
              <a:rPr lang="en-GB" sz="6600" b="1" dirty="0">
                <a:solidFill>
                  <a:schemeClr val="tx1"/>
                </a:solidFill>
              </a:rPr>
              <a:t>Facilitator guidance</a:t>
            </a:r>
          </a:p>
        </p:txBody>
      </p:sp>
      <p:pic>
        <p:nvPicPr>
          <p:cNvPr id="5" name="Picture 4" descr="Helper information">
            <a:extLst>
              <a:ext uri="{FF2B5EF4-FFF2-40B4-BE49-F238E27FC236}">
                <a16:creationId xmlns:a16="http://schemas.microsoft.com/office/drawing/2014/main" id="{81B6BE4A-D563-1F6B-0066-449C31DCEE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03" t="4783" r="2746" b="2015"/>
          <a:stretch>
            <a:fillRect/>
          </a:stretch>
        </p:blipFill>
        <p:spPr>
          <a:xfrm>
            <a:off x="208299" y="137605"/>
            <a:ext cx="1259802" cy="1260000"/>
          </a:xfrm>
          <a:prstGeom prst="roundRect">
            <a:avLst>
              <a:gd name="adj" fmla="val 4930"/>
            </a:avLst>
          </a:prstGeom>
          <a:effectLst>
            <a:outerShdw blurRad="635000" sx="105000" sy="105000" algn="ctr" rotWithShape="0">
              <a:srgbClr val="52297D">
                <a:alpha val="40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BA789D-6715-DE61-263B-E14AED92CA2B}"/>
              </a:ext>
            </a:extLst>
          </p:cNvPr>
          <p:cNvSpPr txBox="1"/>
          <p:nvPr/>
        </p:nvSpPr>
        <p:spPr>
          <a:xfrm>
            <a:off x="9436232" y="5674936"/>
            <a:ext cx="22844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5229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careled.info</a:t>
            </a:r>
            <a:r>
              <a:rPr lang="en-GB" sz="3200" dirty="0">
                <a:solidFill>
                  <a:srgbClr val="5229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85989-8CE0-FFFA-ED23-8BE4AF43F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3D3AF-5B54-D382-C0FA-F9F20CA5E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careLeD: Quick links</a:t>
            </a:r>
          </a:p>
        </p:txBody>
      </p:sp>
      <p:pic>
        <p:nvPicPr>
          <p:cNvPr id="11" name="Picture 10" descr="Helping yourself - page 3">
            <a:extLst>
              <a:ext uri="{FF2B5EF4-FFF2-40B4-BE49-F238E27FC236}">
                <a16:creationId xmlns:a16="http://schemas.microsoft.com/office/drawing/2014/main" id="{58422AD9-186B-08D4-B72E-85F0C09AB6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87" t="1251" r="766" b="1805"/>
          <a:stretch>
            <a:fillRect/>
          </a:stretch>
        </p:blipFill>
        <p:spPr>
          <a:xfrm rot="21011544">
            <a:off x="736163" y="2344783"/>
            <a:ext cx="2589111" cy="1440000"/>
          </a:xfrm>
          <a:prstGeom prst="rect">
            <a:avLst/>
          </a:prstGeom>
          <a:effectLst>
            <a:outerShdw blurRad="635000" sx="105000" sy="105000" algn="ctr" rotWithShape="0">
              <a:srgbClr val="52297D">
                <a:alpha val="40000"/>
              </a:srgbClr>
            </a:outerShdw>
          </a:effectLst>
        </p:spPr>
      </p:pic>
      <p:pic>
        <p:nvPicPr>
          <p:cNvPr id="13" name="Picture 12" descr="Helping others - page 5">
            <a:extLst>
              <a:ext uri="{FF2B5EF4-FFF2-40B4-BE49-F238E27FC236}">
                <a16:creationId xmlns:a16="http://schemas.microsoft.com/office/drawing/2014/main" id="{088481B4-CBAC-197E-E36D-2A7BFA6599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1" t="1123" r="1363" b="1933"/>
          <a:stretch>
            <a:fillRect/>
          </a:stretch>
        </p:blipFill>
        <p:spPr>
          <a:xfrm rot="750898">
            <a:off x="2699156" y="2706774"/>
            <a:ext cx="2589111" cy="1440000"/>
          </a:xfrm>
          <a:prstGeom prst="rect">
            <a:avLst/>
          </a:prstGeom>
          <a:effectLst>
            <a:outerShdw blurRad="635000" sx="105000" sy="105000" algn="ctr" rotWithShape="0">
              <a:srgbClr val="52297D">
                <a:alpha val="40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16936-5816-33CB-E597-62537714E5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841874"/>
          </a:xfrm>
        </p:spPr>
        <p:txBody>
          <a:bodyPr>
            <a:normAutofit/>
          </a:bodyPr>
          <a:lstStyle/>
          <a:p>
            <a:pPr marL="534988" indent="-447675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GB" sz="2000" dirty="0">
              <a:highlight>
                <a:srgbClr val="FFFF00"/>
              </a:highlight>
            </a:endParaRPr>
          </a:p>
          <a:p>
            <a:pPr marL="534988" indent="-447675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GB" sz="2000" dirty="0">
              <a:highlight>
                <a:srgbClr val="FFFF00"/>
              </a:highlight>
            </a:endParaRPr>
          </a:p>
          <a:p>
            <a:pPr marL="534988" indent="-447675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GB" sz="2000" dirty="0">
              <a:highlight>
                <a:srgbClr val="FFFF00"/>
              </a:highlight>
            </a:endParaRPr>
          </a:p>
          <a:p>
            <a:pPr marL="534988" indent="-447675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GB" sz="2000" dirty="0">
              <a:highlight>
                <a:srgbClr val="FFFF00"/>
              </a:highlight>
            </a:endParaRPr>
          </a:p>
          <a:p>
            <a:pPr marL="534988" indent="-447675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GB" sz="2000" dirty="0">
              <a:highlight>
                <a:srgbClr val="FFFF00"/>
              </a:highlight>
            </a:endParaRPr>
          </a:p>
          <a:p>
            <a:pPr marL="534988" indent="-447675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GB" sz="2000" dirty="0">
              <a:highlight>
                <a:srgbClr val="FFFF00"/>
              </a:highlight>
            </a:endParaRPr>
          </a:p>
          <a:p>
            <a:pPr marL="534988" indent="-44767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000" u="sng" dirty="0">
                <a:solidFill>
                  <a:srgbClr val="52297D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careLeD 1: Helping Yourself</a:t>
            </a:r>
            <a:endParaRPr lang="en-GB" sz="2000" u="sng" dirty="0">
              <a:solidFill>
                <a:srgbClr val="52297D"/>
              </a:solidFill>
            </a:endParaRPr>
          </a:p>
          <a:p>
            <a:pPr marL="534988" indent="-44767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000" u="sng" dirty="0">
                <a:solidFill>
                  <a:srgbClr val="52297D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careLeD 2: Helping Others</a:t>
            </a:r>
            <a:endParaRPr lang="en-GB" sz="2000" u="sng" dirty="0">
              <a:solidFill>
                <a:srgbClr val="52297D"/>
              </a:solidFill>
            </a:endParaRPr>
          </a:p>
          <a:p>
            <a:pPr marL="534988" indent="-44767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000" u="sng" dirty="0">
                <a:solidFill>
                  <a:srgbClr val="52297D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Resources</a:t>
            </a:r>
            <a:endParaRPr lang="en-GB" sz="2000" u="sng" dirty="0">
              <a:solidFill>
                <a:srgbClr val="52297D"/>
              </a:solidFill>
            </a:endParaRPr>
          </a:p>
          <a:p>
            <a:pPr marL="534988" indent="-447675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GB" sz="2000" dirty="0"/>
          </a:p>
          <a:p>
            <a:pPr marL="534988" indent="-447675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GB" sz="2000" dirty="0"/>
          </a:p>
          <a:p>
            <a:pPr marL="534988" indent="-447675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GB" sz="2000" dirty="0"/>
          </a:p>
          <a:p>
            <a:pPr marL="534988" indent="-447675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GB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E779AE-8D09-EC6E-7257-617ED5F7AAE7}"/>
              </a:ext>
            </a:extLst>
          </p:cNvPr>
          <p:cNvSpPr txBox="1"/>
          <p:nvPr/>
        </p:nvSpPr>
        <p:spPr>
          <a:xfrm>
            <a:off x="9045823" y="675742"/>
            <a:ext cx="26924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52297D"/>
                </a:solidFill>
              </a:rPr>
              <a:t>Click on the links to get access</a:t>
            </a:r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780DDBB1-EF0C-56B7-725B-B035F86B8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485651" flipV="1">
            <a:off x="8595823" y="1148715"/>
            <a:ext cx="900000" cy="900000"/>
          </a:xfrm>
          <a:prstGeom prst="arc">
            <a:avLst>
              <a:gd name="adj1" fmla="val 15218336"/>
              <a:gd name="adj2" fmla="val 21369013"/>
            </a:avLst>
          </a:prstGeom>
          <a:ln w="63500">
            <a:solidFill>
              <a:srgbClr val="52297D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88CC3EB-ECCB-1503-7106-EBA6E89999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3600" y="1825625"/>
            <a:ext cx="6019800" cy="4841875"/>
          </a:xfrm>
        </p:spPr>
        <p:txBody>
          <a:bodyPr>
            <a:normAutofit/>
          </a:bodyPr>
          <a:lstStyle/>
          <a:p>
            <a:pPr marL="534988" indent="-44767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000" u="sng" dirty="0">
                <a:solidFill>
                  <a:srgbClr val="52297D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Getting a hospital passport or health profile</a:t>
            </a:r>
            <a:endParaRPr lang="en-GB" sz="2000" u="sng" dirty="0">
              <a:solidFill>
                <a:srgbClr val="52297D"/>
              </a:solidFill>
            </a:endParaRPr>
          </a:p>
          <a:p>
            <a:pPr marL="534988" indent="-44767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000" u="sng" dirty="0">
                <a:solidFill>
                  <a:srgbClr val="52297D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Create your social story</a:t>
            </a:r>
            <a:r>
              <a:rPr lang="en-GB" sz="2000" dirty="0">
                <a:solidFill>
                  <a:srgbClr val="52297D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000" dirty="0">
                <a:solidFill>
                  <a:srgbClr val="52297D"/>
                </a:solidFill>
              </a:rPr>
              <a:t>&amp; </a:t>
            </a:r>
            <a:r>
              <a:rPr lang="en-GB" sz="2000" u="sng" dirty="0">
                <a:solidFill>
                  <a:srgbClr val="52297D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social story example</a:t>
            </a:r>
            <a:endParaRPr lang="en-GB" sz="2000" u="sng" dirty="0">
              <a:solidFill>
                <a:srgbClr val="52297D"/>
              </a:solidFill>
            </a:endParaRPr>
          </a:p>
          <a:p>
            <a:pPr marL="534988" indent="-44767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000" u="sng" dirty="0">
                <a:solidFill>
                  <a:srgbClr val="52297D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Making an emergency bag </a:t>
            </a:r>
            <a:endParaRPr lang="en-GB" sz="2000" u="sng" dirty="0">
              <a:solidFill>
                <a:srgbClr val="52297D"/>
              </a:solidFill>
            </a:endParaRPr>
          </a:p>
          <a:p>
            <a:pPr marL="534988" indent="-44767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000" u="sng" dirty="0">
                <a:solidFill>
                  <a:srgbClr val="52297D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Videos</a:t>
            </a:r>
            <a:endParaRPr lang="en-GB" sz="2000" u="sng" dirty="0">
              <a:solidFill>
                <a:srgbClr val="52297D"/>
              </a:solidFill>
            </a:endParaRPr>
          </a:p>
          <a:p>
            <a:pPr marL="534988" indent="-44767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000" u="sng" dirty="0">
                <a:solidFill>
                  <a:srgbClr val="52297D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Regional variations </a:t>
            </a:r>
            <a:endParaRPr lang="en-GB" sz="2000" u="sng" dirty="0">
              <a:solidFill>
                <a:srgbClr val="52297D"/>
              </a:solidFill>
            </a:endParaRPr>
          </a:p>
          <a:p>
            <a:pPr marL="534988" indent="-44767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000" u="sng" dirty="0">
                <a:solidFill>
                  <a:srgbClr val="52297D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Local services</a:t>
            </a:r>
            <a:endParaRPr lang="en-GB" sz="2000" u="sng" dirty="0">
              <a:solidFill>
                <a:srgbClr val="52297D"/>
              </a:solidFill>
            </a:endParaRPr>
          </a:p>
          <a:p>
            <a:pPr marL="534988" indent="-44767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000" u="sng" dirty="0">
                <a:solidFill>
                  <a:srgbClr val="52297D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Discussion</a:t>
            </a:r>
            <a:endParaRPr lang="en-GB" sz="2000" u="sng" dirty="0">
              <a:solidFill>
                <a:srgbClr val="52297D"/>
              </a:solidFill>
            </a:endParaRPr>
          </a:p>
          <a:p>
            <a:pPr marL="534988" indent="-44767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000" u="sng" dirty="0">
                <a:solidFill>
                  <a:srgbClr val="52297D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Print your certificate</a:t>
            </a:r>
            <a:endParaRPr lang="en-GB" sz="2000" u="sng" dirty="0">
              <a:solidFill>
                <a:srgbClr val="522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782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D116C-A217-2B3C-9309-0D74DC576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Facilitator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16C8F-B104-298A-6B7F-0A57C8719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0476000" cy="5167312"/>
          </a:xfrm>
        </p:spPr>
        <p:txBody>
          <a:bodyPr>
            <a:normAutofit/>
          </a:bodyPr>
          <a:lstStyle/>
          <a:p>
            <a:pPr marL="534988" indent="-447675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200" b="1" dirty="0">
                <a:solidFill>
                  <a:srgbClr val="52297D"/>
                </a:solidFill>
              </a:rPr>
              <a:t>careLeD </a:t>
            </a:r>
            <a:r>
              <a:rPr lang="en-GB" sz="2200" dirty="0"/>
              <a:t>is a tool to help people with a learning disability access urgent and emergency health care.</a:t>
            </a:r>
          </a:p>
          <a:p>
            <a:pPr marL="534988" indent="-447675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200" dirty="0"/>
              <a:t>Use the </a:t>
            </a:r>
            <a:r>
              <a:rPr lang="en-GB" sz="2200" b="1" dirty="0">
                <a:solidFill>
                  <a:srgbClr val="52297D"/>
                </a:solidFill>
              </a:rPr>
              <a:t>careLeD</a:t>
            </a:r>
            <a:r>
              <a:rPr lang="en-GB" sz="2200" dirty="0"/>
              <a:t> tool and activities in groups or individual one-to-one sessions.</a:t>
            </a:r>
          </a:p>
          <a:p>
            <a:pPr marL="534988" indent="-447675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200" dirty="0"/>
              <a:t>The careLeD tool is made up of two pdf’s ‘</a:t>
            </a:r>
            <a:r>
              <a:rPr lang="en-GB" sz="2200" b="1" dirty="0">
                <a:solidFill>
                  <a:srgbClr val="52297D"/>
                </a:solidFill>
              </a:rPr>
              <a:t>helping yourself</a:t>
            </a:r>
            <a:r>
              <a:rPr lang="en-GB" sz="2200" dirty="0"/>
              <a:t>’ and ‘</a:t>
            </a:r>
            <a:r>
              <a:rPr lang="en-GB" sz="2200" b="1" dirty="0">
                <a:solidFill>
                  <a:srgbClr val="52297D"/>
                </a:solidFill>
              </a:rPr>
              <a:t>helping others</a:t>
            </a:r>
            <a:r>
              <a:rPr lang="en-GB" sz="2200" dirty="0"/>
              <a:t>’ plus supporting activities.</a:t>
            </a:r>
          </a:p>
          <a:p>
            <a:pPr marL="534988" indent="-447675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200" dirty="0"/>
              <a:t>You can use the </a:t>
            </a:r>
            <a:r>
              <a:rPr lang="en-GB" sz="2200" b="1" dirty="0">
                <a:solidFill>
                  <a:srgbClr val="52297D"/>
                </a:solidFill>
              </a:rPr>
              <a:t>careLeD</a:t>
            </a:r>
            <a:r>
              <a:rPr lang="en-GB" sz="2200" dirty="0"/>
              <a:t> tool online or offline.  </a:t>
            </a:r>
          </a:p>
          <a:p>
            <a:pPr marL="534988" indent="-447675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200" dirty="0"/>
              <a:t>Note that you can skip the interactive videos and just go through the Olivia scenarios (or use both to reinforce the message).</a:t>
            </a:r>
          </a:p>
        </p:txBody>
      </p:sp>
    </p:spTree>
    <p:extLst>
      <p:ext uri="{BB962C8B-B14F-4D97-AF65-F5344CB8AC3E}">
        <p14:creationId xmlns:p14="http://schemas.microsoft.com/office/powerpoint/2010/main" val="3973382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742CF-AB82-2CC4-B5BF-1C96F8652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2BFA2-4628-CF40-1920-549C4FCDF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Facilitator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1DB8A-3D29-00B1-0E1B-5D8F08087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0476000" cy="5167312"/>
          </a:xfrm>
        </p:spPr>
        <p:txBody>
          <a:bodyPr>
            <a:normAutofit/>
          </a:bodyPr>
          <a:lstStyle/>
          <a:p>
            <a:pPr marL="534988" indent="-447675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200" dirty="0"/>
              <a:t>The </a:t>
            </a:r>
            <a:r>
              <a:rPr lang="en-GB" sz="2200" b="1" dirty="0">
                <a:solidFill>
                  <a:srgbClr val="52297D"/>
                </a:solidFill>
              </a:rPr>
              <a:t>careLeD</a:t>
            </a:r>
            <a:r>
              <a:rPr lang="en-GB" sz="2200" dirty="0"/>
              <a:t> tool and activities are not a substitute for accessing care. Please encourage individuals to ask for help, especially if they are unsure.</a:t>
            </a:r>
          </a:p>
          <a:p>
            <a:pPr marL="534988" indent="-447675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200" dirty="0"/>
              <a:t>The </a:t>
            </a:r>
            <a:r>
              <a:rPr lang="en-GB" sz="2200" b="1" dirty="0">
                <a:solidFill>
                  <a:srgbClr val="52297D"/>
                </a:solidFill>
              </a:rPr>
              <a:t>careLeD</a:t>
            </a:r>
            <a:r>
              <a:rPr lang="en-GB" sz="2200" dirty="0"/>
              <a:t> activities are designed to facilitate shared learning and understanding in group settings. It may be appropriate to remind individuals that the group sessions are a safe space, but that any personal information should not be shared beyond the group.</a:t>
            </a:r>
          </a:p>
          <a:p>
            <a:pPr marL="534988" indent="-447675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200" dirty="0"/>
              <a:t>Some </a:t>
            </a:r>
            <a:r>
              <a:rPr lang="en-GB" sz="2200" b="1" dirty="0">
                <a:solidFill>
                  <a:srgbClr val="52297D"/>
                </a:solidFill>
              </a:rPr>
              <a:t>careLeD</a:t>
            </a:r>
            <a:r>
              <a:rPr lang="en-GB" sz="2200" dirty="0"/>
              <a:t> activities (such as the social story) may involve recording personal details that individuals may not wish to share in a group setting.  </a:t>
            </a:r>
          </a:p>
          <a:p>
            <a:pPr marL="1074738" lvl="1" indent="-358775">
              <a:lnSpc>
                <a:spcPct val="120000"/>
              </a:lnSpc>
            </a:pPr>
            <a:r>
              <a:rPr lang="en-GB" sz="2000" dirty="0"/>
              <a:t>Remind group members that they don’t have to share if they don’t want to. </a:t>
            </a:r>
          </a:p>
          <a:p>
            <a:pPr marL="1074738" lvl="1" indent="-358775">
              <a:lnSpc>
                <a:spcPct val="120000"/>
              </a:lnSpc>
              <a:spcAft>
                <a:spcPts val="1200"/>
              </a:spcAft>
            </a:pPr>
            <a:r>
              <a:rPr lang="en-GB" sz="2000" dirty="0"/>
              <a:t>Remind group members to respect individual confidentiality.</a:t>
            </a:r>
          </a:p>
        </p:txBody>
      </p:sp>
    </p:spTree>
    <p:extLst>
      <p:ext uri="{BB962C8B-B14F-4D97-AF65-F5344CB8AC3E}">
        <p14:creationId xmlns:p14="http://schemas.microsoft.com/office/powerpoint/2010/main" val="3582497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5EA237-173B-B7A6-3FD5-3A9AA4245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95469-94D7-C236-E538-F53D8EDE6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Facilitator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99D83-096A-557A-2ABF-C7B6A506B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0476000" cy="5167312"/>
          </a:xfrm>
        </p:spPr>
        <p:txBody>
          <a:bodyPr>
            <a:normAutofit/>
          </a:bodyPr>
          <a:lstStyle/>
          <a:p>
            <a:pPr marL="534988" indent="-447675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200" dirty="0"/>
              <a:t>The language used in the </a:t>
            </a:r>
            <a:r>
              <a:rPr lang="en-GB" sz="2200" b="1" dirty="0">
                <a:solidFill>
                  <a:srgbClr val="52297D"/>
                </a:solidFill>
              </a:rPr>
              <a:t>careLeD</a:t>
            </a:r>
            <a:r>
              <a:rPr lang="en-GB" sz="2200" dirty="0"/>
              <a:t> tool intentionally reflects everyday usage across the UK and may not align with current preferred terms (e.g. seizure/fit).</a:t>
            </a:r>
          </a:p>
          <a:p>
            <a:pPr marL="534988" indent="-447675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200" dirty="0"/>
              <a:t>Images in the </a:t>
            </a:r>
            <a:r>
              <a:rPr lang="en-GB" sz="2200" b="1" dirty="0">
                <a:solidFill>
                  <a:srgbClr val="52297D"/>
                </a:solidFill>
              </a:rPr>
              <a:t>careLeD</a:t>
            </a:r>
            <a:r>
              <a:rPr lang="en-GB" sz="2200" dirty="0"/>
              <a:t> tool may not represent the severity of an injury (particularly in the emergency care section) - this may be an additional point for discussion.</a:t>
            </a:r>
          </a:p>
          <a:p>
            <a:pPr marL="534988" indent="-447675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200" b="1" dirty="0">
                <a:solidFill>
                  <a:srgbClr val="52297D"/>
                </a:solidFill>
              </a:rPr>
              <a:t>careLeD </a:t>
            </a:r>
            <a:r>
              <a:rPr lang="en-GB" sz="2200" dirty="0"/>
              <a:t>has been designed as an educational tool to be used in conjunction with existing tools (e.g. hospital passports or health profiles) not as a replacement. We recognise that not everyone uses or has access to some or all of the existing tools.</a:t>
            </a:r>
          </a:p>
        </p:txBody>
      </p:sp>
    </p:spTree>
    <p:extLst>
      <p:ext uri="{BB962C8B-B14F-4D97-AF65-F5344CB8AC3E}">
        <p14:creationId xmlns:p14="http://schemas.microsoft.com/office/powerpoint/2010/main" val="4253838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8A7CF-1829-6F9B-1E38-35B45590B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careLeD: 1</a:t>
            </a:r>
            <a:endParaRPr lang="en-US" b="1" dirty="0"/>
          </a:p>
        </p:txBody>
      </p:sp>
      <p:pic>
        <p:nvPicPr>
          <p:cNvPr id="9" name="Picture 8" descr="Helping yourself">
            <a:extLst>
              <a:ext uri="{FF2B5EF4-FFF2-40B4-BE49-F238E27FC236}">
                <a16:creationId xmlns:a16="http://schemas.microsoft.com/office/drawing/2014/main" id="{9C4F56DE-3101-9274-42CE-AFC7A2A5D6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39" t="1924" r="1364" b="1855"/>
          <a:stretch>
            <a:fillRect/>
          </a:stretch>
        </p:blipFill>
        <p:spPr>
          <a:xfrm>
            <a:off x="3756763" y="2075215"/>
            <a:ext cx="4678475" cy="3780000"/>
          </a:xfrm>
          <a:prstGeom prst="roundRect">
            <a:avLst>
              <a:gd name="adj" fmla="val 5418"/>
            </a:avLst>
          </a:prstGeom>
          <a:effectLst>
            <a:outerShdw blurRad="635000" sx="105000" sy="105000" algn="ctr" rotWithShape="0">
              <a:srgbClr val="52297D">
                <a:alpha val="40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363C69-89B2-3CA7-5A7E-73497BE6C5FC}"/>
              </a:ext>
            </a:extLst>
          </p:cNvPr>
          <p:cNvSpPr txBox="1"/>
          <p:nvPr/>
        </p:nvSpPr>
        <p:spPr>
          <a:xfrm>
            <a:off x="7883943" y="6523929"/>
            <a:ext cx="36951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All ‘easy on the i’ images copyright © LYPFT</a:t>
            </a:r>
            <a:endParaRPr lang="en-GB" sz="1400" dirty="0"/>
          </a:p>
        </p:txBody>
      </p:sp>
      <p:pic>
        <p:nvPicPr>
          <p:cNvPr id="4" name="Picture 4" descr="Easy on the i logo">
            <a:extLst>
              <a:ext uri="{FF2B5EF4-FFF2-40B4-BE49-F238E27FC236}">
                <a16:creationId xmlns:a16="http://schemas.microsoft.com/office/drawing/2014/main" id="{4D89EFFB-5B0A-2645-5E44-EAB22C113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080" y="6471343"/>
            <a:ext cx="574675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627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BDE7E-990C-D088-C060-BAB66A8B2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5CA0D-7699-30B8-C7D7-DC781B0F7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careLeD: 1</a:t>
            </a:r>
            <a:endParaRPr lang="en-US" b="1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02BBC3E-F68C-9F1B-6BEE-850F0599B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6058" y="1825625"/>
            <a:ext cx="10814899" cy="4351338"/>
          </a:xfrm>
        </p:spPr>
        <p:txBody>
          <a:bodyPr numCol="2" spcCol="360000">
            <a:noAutofit/>
          </a:bodyPr>
          <a:lstStyle/>
          <a:p>
            <a:pPr marL="360363" indent="-360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600" dirty="0"/>
              <a:t>What is an urgent health need, when should you call 111?</a:t>
            </a:r>
          </a:p>
          <a:p>
            <a:pPr marL="360363" indent="-360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600" dirty="0"/>
              <a:t>What is an emergency health need, when should you call 999?</a:t>
            </a:r>
          </a:p>
          <a:p>
            <a:pPr marL="360363" indent="-360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600" dirty="0"/>
              <a:t>Scenarios and videos</a:t>
            </a:r>
          </a:p>
          <a:p>
            <a:pPr marL="360363" indent="-360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600" dirty="0"/>
              <a:t>What to do</a:t>
            </a:r>
          </a:p>
          <a:p>
            <a:pPr marL="360363" indent="-360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600" dirty="0"/>
              <a:t>Asking for extra help </a:t>
            </a:r>
          </a:p>
          <a:p>
            <a:pPr marL="360363" indent="-360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600" dirty="0"/>
              <a:t>Activities </a:t>
            </a:r>
            <a:r>
              <a:rPr lang="en-GB" sz="2400" dirty="0"/>
              <a:t>(with facilitator guidance) </a:t>
            </a:r>
          </a:p>
          <a:p>
            <a:pPr marL="998538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600" dirty="0">
                <a:solidFill>
                  <a:srgbClr val="522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an emergency bag </a:t>
            </a:r>
          </a:p>
          <a:p>
            <a:pPr marL="998538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600" dirty="0">
                <a:solidFill>
                  <a:srgbClr val="522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variations </a:t>
            </a:r>
          </a:p>
          <a:p>
            <a:pPr marL="998538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600" dirty="0">
                <a:solidFill>
                  <a:srgbClr val="522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services</a:t>
            </a:r>
          </a:p>
          <a:p>
            <a:pPr marL="998538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600" dirty="0">
                <a:solidFill>
                  <a:srgbClr val="522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Videos</a:t>
            </a:r>
          </a:p>
          <a:p>
            <a:pPr marL="360363" indent="-360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600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2922319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74C24-D30A-6B53-15E3-E9EEC88A6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0A4DC-DD3F-169A-CB26-44576FC41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careLeD: 2</a:t>
            </a:r>
            <a:endParaRPr lang="en-US" b="1" dirty="0"/>
          </a:p>
        </p:txBody>
      </p:sp>
      <p:pic>
        <p:nvPicPr>
          <p:cNvPr id="5" name="Picture 4" descr="Helping others">
            <a:extLst>
              <a:ext uri="{FF2B5EF4-FFF2-40B4-BE49-F238E27FC236}">
                <a16:creationId xmlns:a16="http://schemas.microsoft.com/office/drawing/2014/main" id="{2AA9A52A-B694-7C24-0D75-242675C321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11" t="3437" r="1916" b="2680"/>
          <a:stretch>
            <a:fillRect/>
          </a:stretch>
        </p:blipFill>
        <p:spPr>
          <a:xfrm>
            <a:off x="3756763" y="2075215"/>
            <a:ext cx="4678475" cy="3780000"/>
          </a:xfrm>
          <a:prstGeom prst="roundRect">
            <a:avLst>
              <a:gd name="adj" fmla="val 5161"/>
            </a:avLst>
          </a:prstGeom>
          <a:effectLst>
            <a:outerShdw blurRad="635000" sx="105000" sy="105000" algn="ctr" rotWithShape="0">
              <a:srgbClr val="52297D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4978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8C977-D0E9-B3F3-074D-BFA60E339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D2547-0CF7-A24B-3559-201E1D135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careLeD: 2</a:t>
            </a:r>
            <a:endParaRPr lang="en-US" b="1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74C90E0-C757-F4A0-B4D0-DBFED9BD7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6058" y="1825625"/>
            <a:ext cx="10814899" cy="4584602"/>
          </a:xfrm>
        </p:spPr>
        <p:txBody>
          <a:bodyPr numCol="2" spcCol="360000">
            <a:noAutofit/>
          </a:bodyPr>
          <a:lstStyle/>
          <a:p>
            <a:pPr marL="360363" indent="-360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600" dirty="0"/>
              <a:t>What is an urgent health need, when should you call 111 for someone else?</a:t>
            </a:r>
          </a:p>
          <a:p>
            <a:pPr marL="360363" indent="-360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600" dirty="0"/>
              <a:t>What is an emergency health need, when should you call 999 for someone else??</a:t>
            </a:r>
          </a:p>
          <a:p>
            <a:pPr marL="360363" indent="-360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600" dirty="0"/>
              <a:t>Scenarios</a:t>
            </a:r>
          </a:p>
          <a:p>
            <a:pPr marL="360363" indent="-360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600" dirty="0"/>
              <a:t>What to do if someone else has an urgent or emergency health need</a:t>
            </a:r>
          </a:p>
          <a:p>
            <a:pPr marL="360363" indent="-360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600" dirty="0"/>
              <a:t>Asking for extra help </a:t>
            </a:r>
          </a:p>
          <a:p>
            <a:pPr marL="360363" indent="-360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600" dirty="0"/>
              <a:t>Activities </a:t>
            </a:r>
            <a:r>
              <a:rPr lang="en-GB" sz="2400" dirty="0"/>
              <a:t>(with facilitator guidance) </a:t>
            </a:r>
          </a:p>
          <a:p>
            <a:pPr marL="998538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600" dirty="0">
                <a:solidFill>
                  <a:srgbClr val="522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your social story</a:t>
            </a:r>
          </a:p>
          <a:p>
            <a:pPr marL="998538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600" dirty="0">
                <a:solidFill>
                  <a:srgbClr val="522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a hospital passport or health profile</a:t>
            </a:r>
          </a:p>
          <a:p>
            <a:pPr marL="998538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600" dirty="0">
                <a:solidFill>
                  <a:srgbClr val="522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  <a:p>
            <a:pPr marL="998538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600" dirty="0">
                <a:solidFill>
                  <a:srgbClr val="522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 your certificate</a:t>
            </a:r>
          </a:p>
          <a:p>
            <a:pPr marL="360363" indent="-360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600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3894666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FE9403-DFC8-655C-4FD9-75817C833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ACF5F-13A9-0B5A-4392-809271A0F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careLeD: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FEEF9-3AE9-E14D-5ADF-599F829E5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0476000" cy="5167312"/>
          </a:xfrm>
        </p:spPr>
        <p:txBody>
          <a:bodyPr>
            <a:normAutofit lnSpcReduction="10000"/>
          </a:bodyPr>
          <a:lstStyle/>
          <a:p>
            <a:pPr marL="534988" indent="-447675">
              <a:lnSpc>
                <a:spcPct val="120000"/>
              </a:lnSpc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GB" sz="2200" dirty="0"/>
              <a:t>The </a:t>
            </a:r>
            <a:r>
              <a:rPr lang="en-GB" sz="2200" b="1" dirty="0">
                <a:solidFill>
                  <a:srgbClr val="52297D"/>
                </a:solidFill>
              </a:rPr>
              <a:t>careLeD</a:t>
            </a:r>
            <a:r>
              <a:rPr lang="en-GB" sz="2200" dirty="0"/>
              <a:t> activities are interactive and have been designed to support the tool.  </a:t>
            </a:r>
          </a:p>
          <a:p>
            <a:pPr marL="534988" indent="-447675">
              <a:lnSpc>
                <a:spcPct val="120000"/>
              </a:lnSpc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GB" sz="2200" dirty="0"/>
              <a:t>The facilitator notes are a hidden slide and are not part of the presentation.  They are indicated by: </a:t>
            </a:r>
          </a:p>
          <a:p>
            <a:pPr marL="534988" indent="-447675">
              <a:lnSpc>
                <a:spcPct val="120000"/>
              </a:lnSpc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GB" sz="2200" dirty="0"/>
              <a:t>Some activities may require a printer.  They are indicated by:</a:t>
            </a:r>
          </a:p>
          <a:p>
            <a:pPr marL="534988" indent="-447675">
              <a:lnSpc>
                <a:spcPct val="120000"/>
              </a:lnSpc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GB" sz="2200" dirty="0"/>
              <a:t>Some activities are active (e.g. may require visits or drawing and painting). They are indicated by:</a:t>
            </a:r>
          </a:p>
          <a:p>
            <a:pPr marL="534988" indent="-447675">
              <a:lnSpc>
                <a:spcPct val="120000"/>
              </a:lnSpc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GB" sz="2200" dirty="0"/>
              <a:t>Most activities require some minimal preparation in advance.</a:t>
            </a:r>
          </a:p>
          <a:p>
            <a:pPr marL="534988" indent="-447675">
              <a:lnSpc>
                <a:spcPct val="120000"/>
              </a:lnSpc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endParaRPr lang="en-GB" sz="2200" dirty="0"/>
          </a:p>
        </p:txBody>
      </p:sp>
      <p:pic>
        <p:nvPicPr>
          <p:cNvPr id="6" name="Picture 5" descr="Helper information">
            <a:extLst>
              <a:ext uri="{FF2B5EF4-FFF2-40B4-BE49-F238E27FC236}">
                <a16:creationId xmlns:a16="http://schemas.microsoft.com/office/drawing/2014/main" id="{B244863D-4F18-8BF2-9623-4E303CCC2A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03" t="4783" r="2746" b="2015"/>
          <a:stretch>
            <a:fillRect/>
          </a:stretch>
        </p:blipFill>
        <p:spPr>
          <a:xfrm>
            <a:off x="4328602" y="3295584"/>
            <a:ext cx="719887" cy="720000"/>
          </a:xfrm>
          <a:prstGeom prst="roundRect">
            <a:avLst>
              <a:gd name="adj" fmla="val 4930"/>
            </a:avLst>
          </a:prstGeom>
          <a:effectLst>
            <a:outerShdw blurRad="635000" sx="105000" sy="105000" algn="ctr" rotWithShape="0">
              <a:srgbClr val="52297D">
                <a:alpha val="40000"/>
              </a:srgbClr>
            </a:outerShdw>
          </a:effectLst>
        </p:spPr>
      </p:pic>
      <p:pic>
        <p:nvPicPr>
          <p:cNvPr id="5" name="Picture 4" descr="May require printer">
            <a:extLst>
              <a:ext uri="{FF2B5EF4-FFF2-40B4-BE49-F238E27FC236}">
                <a16:creationId xmlns:a16="http://schemas.microsoft.com/office/drawing/2014/main" id="{26BB8739-6D01-6D20-F4C6-E389193651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55" t="3509" r="3223" b="2006"/>
          <a:stretch>
            <a:fillRect/>
          </a:stretch>
        </p:blipFill>
        <p:spPr>
          <a:xfrm>
            <a:off x="9074250" y="3959463"/>
            <a:ext cx="719863" cy="720000"/>
          </a:xfrm>
          <a:prstGeom prst="roundRect">
            <a:avLst>
              <a:gd name="adj" fmla="val 4569"/>
            </a:avLst>
          </a:prstGeom>
          <a:effectLst>
            <a:outerShdw blurRad="635000" sx="105000" sy="105000" algn="ctr" rotWithShape="0">
              <a:srgbClr val="52297D">
                <a:alpha val="40000"/>
              </a:srgbClr>
            </a:outerShdw>
          </a:effectLst>
        </p:spPr>
      </p:pic>
      <p:pic>
        <p:nvPicPr>
          <p:cNvPr id="7" name="Picture 6" descr="Activities">
            <a:extLst>
              <a:ext uri="{FF2B5EF4-FFF2-40B4-BE49-F238E27FC236}">
                <a16:creationId xmlns:a16="http://schemas.microsoft.com/office/drawing/2014/main" id="{85178FB2-49B5-F4FA-E8BB-86DFCB4E21A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097" t="2006" r="2097" b="2203"/>
          <a:stretch>
            <a:fillRect/>
          </a:stretch>
        </p:blipFill>
        <p:spPr>
          <a:xfrm>
            <a:off x="4328602" y="5357985"/>
            <a:ext cx="720114" cy="720000"/>
          </a:xfrm>
          <a:prstGeom prst="roundRect">
            <a:avLst>
              <a:gd name="adj" fmla="val 3969"/>
            </a:avLst>
          </a:prstGeom>
          <a:effectLst>
            <a:outerShdw blurRad="635000" sx="105000" sy="105000" algn="ctr" rotWithShape="0">
              <a:srgbClr val="52297D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7755364"/>
      </p:ext>
    </p:extLst>
  </p:cSld>
  <p:clrMapOvr>
    <a:masterClrMapping/>
  </p:clrMapOvr>
</p:sld>
</file>

<file path=ppt/theme/theme1.xml><?xml version="1.0" encoding="utf-8"?>
<a:theme xmlns:a="http://schemas.openxmlformats.org/drawingml/2006/main" name="UCAN-Templat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CAN-Template" id="{0D54B828-54AF-478A-860B-B0FF514C71C1}" vid="{1CE0934B-F88C-4C2B-8AED-E215DC2636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dc38440-5255-4283-98d4-9b1c3be58c21">
      <Terms xmlns="http://schemas.microsoft.com/office/infopath/2007/PartnerControls"/>
    </lcf76f155ced4ddcb4097134ff3c332f>
    <TaxCatchAll xmlns="45920882-ba53-49f6-a276-0cdda0ccc16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6DE041C59443499E32AAA7FF2B00F8" ma:contentTypeVersion="13" ma:contentTypeDescription="Create a new document." ma:contentTypeScope="" ma:versionID="e2218201168645752af8d30c09c7f67d">
  <xsd:schema xmlns:xsd="http://www.w3.org/2001/XMLSchema" xmlns:xs="http://www.w3.org/2001/XMLSchema" xmlns:p="http://schemas.microsoft.com/office/2006/metadata/properties" xmlns:ns2="6dc38440-5255-4283-98d4-9b1c3be58c21" xmlns:ns3="45920882-ba53-49f6-a276-0cdda0ccc160" targetNamespace="http://schemas.microsoft.com/office/2006/metadata/properties" ma:root="true" ma:fieldsID="e2d427eb24068b5b30f651c8e163be79" ns2:_="" ns3:_="">
    <xsd:import namespace="6dc38440-5255-4283-98d4-9b1c3be58c21"/>
    <xsd:import namespace="45920882-ba53-49f6-a276-0cdda0ccc1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38440-5255-4283-98d4-9b1c3be58c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abd5989-7fff-46ea-aeef-f8575643eb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920882-ba53-49f6-a276-0cdda0ccc16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ee172cb-da3a-4919-863e-e5b58450327b}" ma:internalName="TaxCatchAll" ma:showField="CatchAllData" ma:web="45920882-ba53-49f6-a276-0cdda0ccc1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A656B5-7F8C-4E6B-8117-2E89C4F4DBAA}">
  <ds:schemaRefs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6dc38440-5255-4283-98d4-9b1c3be58c21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45920882-ba53-49f6-a276-0cdda0ccc160"/>
  </ds:schemaRefs>
</ds:datastoreItem>
</file>

<file path=customXml/itemProps2.xml><?xml version="1.0" encoding="utf-8"?>
<ds:datastoreItem xmlns:ds="http://schemas.openxmlformats.org/officeDocument/2006/customXml" ds:itemID="{D600E51E-9931-4D9B-A7B8-EDBE874664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243124-BC0A-433D-9E40-E5F3B97EFE3F}">
  <ds:schemaRefs>
    <ds:schemaRef ds:uri="45920882-ba53-49f6-a276-0cdda0ccc160"/>
    <ds:schemaRef ds:uri="6dc38440-5255-4283-98d4-9b1c3be58c2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UCAN-Template</Template>
  <TotalTime>1965</TotalTime>
  <Words>615</Words>
  <Application>Microsoft Office PowerPoint</Application>
  <PresentationFormat>Widescreen</PresentationFormat>
  <Paragraphs>76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Arial</vt:lpstr>
      <vt:lpstr>Wingdings</vt:lpstr>
      <vt:lpstr>UCAN-Template</vt:lpstr>
      <vt:lpstr>careLeD tool Facilitator guidance</vt:lpstr>
      <vt:lpstr>Facilitator notes</vt:lpstr>
      <vt:lpstr>Facilitator notes</vt:lpstr>
      <vt:lpstr>Facilitator notes</vt:lpstr>
      <vt:lpstr>careLeD: 1</vt:lpstr>
      <vt:lpstr>careLeD: 1</vt:lpstr>
      <vt:lpstr>careLeD: 2</vt:lpstr>
      <vt:lpstr>careLeD: 2</vt:lpstr>
      <vt:lpstr>careLeD: Activities</vt:lpstr>
      <vt:lpstr>careLeD: Quick links</vt:lpstr>
    </vt:vector>
  </TitlesOfParts>
  <Company>UCAN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 pdf guidance - careLeD</dc:title>
  <dc:creator>Delyth Wyndham</dc:creator>
  <cp:lastModifiedBy>Delyth Wyndham</cp:lastModifiedBy>
  <cp:revision>2</cp:revision>
  <dcterms:created xsi:type="dcterms:W3CDTF">2025-05-08T12:14:30Z</dcterms:created>
  <dcterms:modified xsi:type="dcterms:W3CDTF">2025-06-30T19:56:15Z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0x010100256DE041C59443499E32AAA7FF2B00F8</vt:lpwstr>
  </property>
  <property fmtid="{D5CDD505-2E9C-101B-9397-08002B2CF9AE}" pid="3" name="MediaServiceImageTags">
    <vt:lpwstr/>
  </property>
</Properties>
</file>