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3"/>
  </p:notesMasterIdLst>
  <p:sldIdLst>
    <p:sldId id="271" r:id="rId6"/>
    <p:sldId id="968" r:id="rId7"/>
    <p:sldId id="967" r:id="rId8"/>
    <p:sldId id="965" r:id="rId9"/>
    <p:sldId id="277" r:id="rId10"/>
    <p:sldId id="972" r:id="rId11"/>
    <p:sldId id="973" r:id="rId12"/>
    <p:sldId id="964" r:id="rId13"/>
    <p:sldId id="979" r:id="rId14"/>
    <p:sldId id="966" r:id="rId15"/>
    <p:sldId id="982" r:id="rId16"/>
    <p:sldId id="975" r:id="rId17"/>
    <p:sldId id="976" r:id="rId18"/>
    <p:sldId id="983" r:id="rId19"/>
    <p:sldId id="977" r:id="rId20"/>
    <p:sldId id="980" r:id="rId21"/>
    <p:sldId id="27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CEFF"/>
    <a:srgbClr val="61D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73290" autoAdjust="0"/>
  </p:normalViewPr>
  <p:slideViewPr>
    <p:cSldViewPr snapToGrid="0" snapToObjects="1">
      <p:cViewPr varScale="1">
        <p:scale>
          <a:sx n="61" d="100"/>
          <a:sy n="61" d="100"/>
        </p:scale>
        <p:origin x="1853" y="48"/>
      </p:cViewPr>
      <p:guideLst>
        <p:guide orient="horz" pos="2160"/>
        <p:guide pos="2880"/>
      </p:guideLst>
    </p:cSldViewPr>
  </p:slideViewPr>
  <p:outlineViewPr>
    <p:cViewPr>
      <p:scale>
        <a:sx n="33" d="100"/>
        <a:sy n="33" d="100"/>
      </p:scale>
      <p:origin x="0" y="-29"/>
    </p:cViewPr>
  </p:outlineViewPr>
  <p:notesTextViewPr>
    <p:cViewPr>
      <p:scale>
        <a:sx n="100" d="100"/>
        <a:sy n="100" d="100"/>
      </p:scale>
      <p:origin x="0" y="-43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300ACA-1683-4E4E-A83E-641E94D7AF18}" type="datetimeFigureOut">
              <a:rPr lang="en-GB" smtClean="0"/>
              <a:t>20/03/2026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2A9FC-9954-4984-8B47-67B40E33889F}" type="slidenum">
              <a:rPr lang="en-GB" smtClean="0"/>
              <a:t>‹#›</a:t>
            </a:fld>
            <a:endParaRPr lang="en-GB"/>
          </a:p>
        </p:txBody>
      </p:sp>
    </p:spTree>
    <p:extLst>
      <p:ext uri="{BB962C8B-B14F-4D97-AF65-F5344CB8AC3E}">
        <p14:creationId xmlns:p14="http://schemas.microsoft.com/office/powerpoint/2010/main" val="2488655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b="1" dirty="0"/>
          </a:p>
          <a:p>
            <a:pPr marL="0" indent="0">
              <a:buNone/>
            </a:pPr>
            <a:endParaRPr lang="en-GB" b="1" dirty="0"/>
          </a:p>
          <a:p>
            <a:pPr marL="0" indent="0">
              <a:buFont typeface="+mj-lt"/>
              <a:buNone/>
            </a:pPr>
            <a:endParaRPr lang="en-GB" dirty="0"/>
          </a:p>
        </p:txBody>
      </p:sp>
      <p:sp>
        <p:nvSpPr>
          <p:cNvPr id="4" name="Slide Number Placeholder 3"/>
          <p:cNvSpPr>
            <a:spLocks noGrp="1"/>
          </p:cNvSpPr>
          <p:nvPr>
            <p:ph type="sldNum" sz="quarter" idx="5"/>
          </p:nvPr>
        </p:nvSpPr>
        <p:spPr/>
        <p:txBody>
          <a:bodyPr/>
          <a:lstStyle/>
          <a:p>
            <a:fld id="{038A9900-E873-4BE1-970C-29E0CAA35351}" type="slidenum">
              <a:rPr lang="en-GB" smtClean="0"/>
              <a:t>1</a:t>
            </a:fld>
            <a:endParaRPr lang="en-GB"/>
          </a:p>
        </p:txBody>
      </p:sp>
    </p:spTree>
    <p:extLst>
      <p:ext uri="{BB962C8B-B14F-4D97-AF65-F5344CB8AC3E}">
        <p14:creationId xmlns:p14="http://schemas.microsoft.com/office/powerpoint/2010/main" val="22451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figure shows an example of how results could be visualised for the PROMs theme, which reflects patient outcomes.</a:t>
            </a:r>
          </a:p>
          <a:p>
            <a:endParaRPr lang="en-GB" b="0" dirty="0"/>
          </a:p>
          <a:p>
            <a:r>
              <a:rPr lang="en-GB" b="0" dirty="0"/>
              <a:t>Each point represents a clinic. The horizontal axis shows the number of patients contributing outcome data, and the vertical axis shows the overall PROMs theme score, which is based on measures such as improvement in pain, MSK-HQ, global change, and work-related outcomes.</a:t>
            </a:r>
          </a:p>
          <a:p>
            <a:endParaRPr lang="en-GB" b="0" dirty="0"/>
          </a:p>
          <a:p>
            <a:r>
              <a:rPr lang="en-GB" b="0" dirty="0"/>
              <a:t>The blue horizontal line represents the national average, while the dashed funnel boundaries show the range of variation we would normally expect between clinics.</a:t>
            </a:r>
          </a:p>
          <a:p>
            <a:r>
              <a:rPr lang="en-GB" b="0" dirty="0"/>
              <a:t>Clinics within the amber zone are performing within the expected range, while clinics in green are performing above expected, and clinics in red are performing below the expected range.</a:t>
            </a:r>
          </a:p>
          <a:p>
            <a:endParaRPr lang="en-GB" b="0" dirty="0"/>
          </a:p>
          <a:p>
            <a:r>
              <a:rPr lang="en-GB" b="0" dirty="0"/>
              <a:t>Funnel plots normally include 95% and 99% control limits to identify statistical outliers, but for illustration here we’ve used a simplified version of the plot.</a:t>
            </a:r>
          </a:p>
          <a:p>
            <a:endParaRPr lang="en-GB" b="0" dirty="0"/>
          </a:p>
          <a:p>
            <a:r>
              <a:rPr lang="en-GB" b="0" dirty="0"/>
              <a:t>For example, Clinic 18 sits below the lower funnel boundary, meaning the proportion of patients achieving improvement in outcomes is lower than would normally be expected given the number of patients contributing data.</a:t>
            </a:r>
          </a:p>
          <a:p>
            <a:endParaRPr lang="en-GB" b="0" dirty="0"/>
          </a:p>
          <a:p>
            <a:r>
              <a:rPr lang="en-GB" b="0" dirty="0"/>
              <a:t>In contrast, Clinic 17 sits above the upper boundary, indicating a higher proportion of patients reporting improvement in outcomes compared with the national average.</a:t>
            </a:r>
          </a:p>
          <a:p>
            <a:endParaRPr lang="en-GB" b="0" dirty="0"/>
          </a:p>
          <a:p>
            <a:r>
              <a:rPr lang="en-GB" b="0" dirty="0"/>
              <a:t>Most clinics fall within the amber zone, which represents normal variation in patient outcomes across services.</a:t>
            </a:r>
          </a:p>
          <a:p>
            <a:r>
              <a:rPr lang="en-GB" b="0" dirty="0"/>
              <a:t>And importantly, the purpose of this approach is not to rank clinics, but to help identify where variation exists and where there may be opportunities for learning and improvement.</a:t>
            </a:r>
            <a:br>
              <a:rPr lang="en-GB" b="0" dirty="0"/>
            </a:br>
            <a:br>
              <a:rPr lang="en-GB" b="0" dirty="0"/>
            </a:br>
            <a:r>
              <a:rPr lang="en-GB" b="0" dirty="0"/>
              <a:t>In practice, clinicians will be able to explore their data in much more detail through the DfI dashboard.</a:t>
            </a:r>
          </a:p>
          <a:p>
            <a:endParaRPr lang="en-GB" b="0" dirty="0"/>
          </a:p>
          <a:p>
            <a:r>
              <a:rPr lang="en-GB" b="0" dirty="0"/>
              <a:t>The dashboard will allow clinics to view their results across the different quality themes, see how they compare with the national benchmark, and explore the data using different filters.</a:t>
            </a:r>
          </a:p>
          <a:p>
            <a:r>
              <a:rPr lang="en-GB" b="0" dirty="0"/>
              <a:t> </a:t>
            </a:r>
          </a:p>
          <a:p>
            <a:r>
              <a:rPr lang="en-GB" b="0" dirty="0"/>
              <a:t>For example, clinics will be able to look at outcomes by condition, patient age, comorbidities, or previous pain episodes, helping them better understand the factors that may be influencing their results.</a:t>
            </a:r>
          </a:p>
          <a:p>
            <a:endParaRPr lang="en-GB" b="0" dirty="0"/>
          </a:p>
          <a:p>
            <a:r>
              <a:rPr lang="en-GB" b="0" dirty="0"/>
              <a:t>This allows the data to move beyond simple reporting and instead support reflection, learning, and quality improvement within clinics.</a:t>
            </a:r>
          </a:p>
          <a:p>
            <a:endParaRPr lang="en-GB" b="0" dirty="0"/>
          </a:p>
        </p:txBody>
      </p:sp>
      <p:sp>
        <p:nvSpPr>
          <p:cNvPr id="4" name="Slide Number Placeholder 3"/>
          <p:cNvSpPr>
            <a:spLocks noGrp="1"/>
          </p:cNvSpPr>
          <p:nvPr>
            <p:ph type="sldNum" sz="quarter" idx="5"/>
          </p:nvPr>
        </p:nvSpPr>
        <p:spPr/>
        <p:txBody>
          <a:bodyPr/>
          <a:lstStyle/>
          <a:p>
            <a:fld id="{2162A9FC-9954-4984-8B47-67B40E33889F}" type="slidenum">
              <a:rPr lang="en-GB" smtClean="0"/>
              <a:t>10</a:t>
            </a:fld>
            <a:endParaRPr lang="en-GB"/>
          </a:p>
        </p:txBody>
      </p:sp>
    </p:spTree>
    <p:extLst>
      <p:ext uri="{BB962C8B-B14F-4D97-AF65-F5344CB8AC3E}">
        <p14:creationId xmlns:p14="http://schemas.microsoft.com/office/powerpoint/2010/main" val="3261950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a:t>So, just another example of a data visualisation. </a:t>
            </a:r>
          </a:p>
          <a:p>
            <a:pPr marL="0" indent="0">
              <a:buNone/>
            </a:pPr>
            <a:endParaRPr lang="en-GB" b="0" dirty="0"/>
          </a:p>
          <a:p>
            <a:pPr marL="0" indent="0">
              <a:buNone/>
            </a:pPr>
            <a:r>
              <a:rPr lang="en-GB" b="0" dirty="0"/>
              <a:t>This figure shows an example of how the results could be presented using a caterpillar plot, looking at pain intensity improvement.</a:t>
            </a:r>
          </a:p>
          <a:p>
            <a:endParaRPr lang="en-GB" b="0" dirty="0"/>
          </a:p>
          <a:p>
            <a:r>
              <a:rPr lang="en-GB" b="0" dirty="0"/>
              <a:t>In this case, we are measuring the percentage of patients in each clinic who achieve a minimal clinically important difference, or MCID, in pain.</a:t>
            </a:r>
          </a:p>
          <a:p>
            <a:endParaRPr lang="en-GB" b="0" dirty="0"/>
          </a:p>
          <a:p>
            <a:r>
              <a:rPr lang="en-GB" b="0" dirty="0"/>
              <a:t>MCID refers to the smallest improvement in a score that patients perceive as meaningful. So rather than simply looking at whether scores change, we are identifying whether patients experience a clinically meaningful improvement in their pain.</a:t>
            </a:r>
          </a:p>
          <a:p>
            <a:endParaRPr lang="en-GB" b="0" dirty="0"/>
          </a:p>
          <a:p>
            <a:r>
              <a:rPr lang="en-GB" b="0" dirty="0"/>
              <a:t>Each point on the plot represents a clinic, and the clinics are ordered from lowest to highest outcome.</a:t>
            </a:r>
          </a:p>
          <a:p>
            <a:r>
              <a:rPr lang="en-GB" b="0" dirty="0"/>
              <a:t>-The horizontal line shows the national average, which provides a benchmark for comparison.</a:t>
            </a:r>
          </a:p>
          <a:p>
            <a:r>
              <a:rPr lang="en-GB" b="0" dirty="0"/>
              <a:t>-The vertical lines around each point represent the confidence interval. This reflects the level of uncertainty around each clinic’s estimate, which depends partly on the number of patients contributing data.</a:t>
            </a:r>
          </a:p>
          <a:p>
            <a:r>
              <a:rPr lang="en-GB" b="0" dirty="0"/>
              <a:t>-So clinics with more patients tend to have narrower intervals, while those with fewer patients have wider intervals.</a:t>
            </a:r>
          </a:p>
          <a:p>
            <a:endParaRPr lang="en-GB" b="0" dirty="0"/>
          </a:p>
          <a:p>
            <a:r>
              <a:rPr lang="en-GB" b="0" dirty="0"/>
              <a:t>To illustrate, clinic 34 would be able to see that the % of their patients achieving a clinically meaningful improvement in pain is around 63% and is significantly above the nationally average.  </a:t>
            </a:r>
          </a:p>
          <a:p>
            <a:endParaRPr lang="en-GB" b="0" dirty="0"/>
          </a:p>
          <a:p>
            <a:r>
              <a:rPr lang="en-GB" b="0" dirty="0"/>
              <a:t>Overall, this type of visualisation allows clinics to quickly see how their outcomes compare with other services, while also recognising the natural variation that occurs within healthcare data.</a:t>
            </a:r>
          </a:p>
          <a:p>
            <a:endParaRPr lang="en-GB" b="0" dirty="0"/>
          </a:p>
        </p:txBody>
      </p:sp>
      <p:sp>
        <p:nvSpPr>
          <p:cNvPr id="4" name="Slide Number Placeholder 3"/>
          <p:cNvSpPr>
            <a:spLocks noGrp="1"/>
          </p:cNvSpPr>
          <p:nvPr>
            <p:ph type="sldNum" sz="quarter" idx="5"/>
          </p:nvPr>
        </p:nvSpPr>
        <p:spPr/>
        <p:txBody>
          <a:bodyPr/>
          <a:lstStyle/>
          <a:p>
            <a:fld id="{2162A9FC-9954-4984-8B47-67B40E33889F}" type="slidenum">
              <a:rPr lang="en-GB" smtClean="0"/>
              <a:t>11</a:t>
            </a:fld>
            <a:endParaRPr lang="en-GB"/>
          </a:p>
        </p:txBody>
      </p:sp>
    </p:spTree>
    <p:extLst>
      <p:ext uri="{BB962C8B-B14F-4D97-AF65-F5344CB8AC3E}">
        <p14:creationId xmlns:p14="http://schemas.microsoft.com/office/powerpoint/2010/main" val="2918118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Data Quality Reporting</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We also recognise that data quality is critical.</a:t>
            </a:r>
          </a:p>
          <a:p>
            <a:r>
              <a:rPr lang="en-GB" sz="1200" b="0" kern="1200" dirty="0">
                <a:solidFill>
                  <a:schemeClr val="tx1"/>
                </a:solidFill>
                <a:effectLst/>
                <a:latin typeface="+mn-lt"/>
                <a:ea typeface="+mn-ea"/>
                <a:cs typeface="+mn-cs"/>
              </a:rPr>
              <a:t>Alongside the quality indicators, we will report metrics relating to data completeness, including:</a:t>
            </a:r>
          </a:p>
          <a:p>
            <a:pPr lvl="0"/>
            <a:r>
              <a:rPr lang="en-GB" sz="1200" b="0" kern="1200" dirty="0">
                <a:solidFill>
                  <a:schemeClr val="tx1"/>
                </a:solidFill>
                <a:effectLst/>
                <a:latin typeface="+mn-lt"/>
                <a:ea typeface="+mn-ea"/>
                <a:cs typeface="+mn-cs"/>
              </a:rPr>
              <a:t>number of patients seen</a:t>
            </a:r>
          </a:p>
          <a:p>
            <a:pPr lvl="0"/>
            <a:r>
              <a:rPr lang="en-GB" sz="1200" b="0" kern="1200" dirty="0">
                <a:solidFill>
                  <a:schemeClr val="tx1"/>
                </a:solidFill>
                <a:effectLst/>
                <a:latin typeface="+mn-lt"/>
                <a:ea typeface="+mn-ea"/>
                <a:cs typeface="+mn-cs"/>
              </a:rPr>
              <a:t>number of patients completing the baseline survey</a:t>
            </a:r>
          </a:p>
          <a:p>
            <a:pPr lvl="0"/>
            <a:r>
              <a:rPr lang="en-GB" sz="1200" b="0" kern="1200" dirty="0">
                <a:solidFill>
                  <a:schemeClr val="tx1"/>
                </a:solidFill>
                <a:effectLst/>
                <a:latin typeface="+mn-lt"/>
                <a:ea typeface="+mn-ea"/>
                <a:cs typeface="+mn-cs"/>
              </a:rPr>
              <a:t>number completing the 3-month follow-up survey</a:t>
            </a:r>
          </a:p>
          <a:p>
            <a:r>
              <a:rPr lang="en-GB" sz="1200" b="0" kern="1200" dirty="0">
                <a:solidFill>
                  <a:schemeClr val="tx1"/>
                </a:solidFill>
                <a:effectLst/>
                <a:latin typeface="+mn-lt"/>
                <a:ea typeface="+mn-ea"/>
                <a:cs typeface="+mn-cs"/>
              </a:rPr>
              <a:t>This will provide clinics with insight into the quality and completeness of their data, which is important for interpreting results.</a:t>
            </a:r>
            <a:br>
              <a:rPr lang="en-GB" sz="1200" b="0" kern="1200" dirty="0">
                <a:solidFill>
                  <a:schemeClr val="tx1"/>
                </a:solidFill>
                <a:effectLst/>
                <a:latin typeface="+mn-lt"/>
                <a:ea typeface="+mn-ea"/>
                <a:cs typeface="+mn-cs"/>
              </a:rPr>
            </a:br>
            <a:endParaRPr lang="en-GB" b="0" dirty="0"/>
          </a:p>
          <a:p>
            <a:r>
              <a:rPr lang="en-GB" b="0" dirty="0"/>
              <a:t>By monitoring these stages we can understand participation, consent, and follow-up rates across clinics, helping ensure that the data used for analysis are robust and meaningful.</a:t>
            </a:r>
          </a:p>
          <a:p>
            <a:endParaRPr lang="en-GB" sz="1200" b="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5"/>
          </p:nvPr>
        </p:nvSpPr>
        <p:spPr/>
        <p:txBody>
          <a:bodyPr/>
          <a:lstStyle/>
          <a:p>
            <a:fld id="{2162A9FC-9954-4984-8B47-67B40E33889F}" type="slidenum">
              <a:rPr lang="en-GB" smtClean="0"/>
              <a:t>12</a:t>
            </a:fld>
            <a:endParaRPr lang="en-GB"/>
          </a:p>
        </p:txBody>
      </p:sp>
    </p:spTree>
    <p:extLst>
      <p:ext uri="{BB962C8B-B14F-4D97-AF65-F5344CB8AC3E}">
        <p14:creationId xmlns:p14="http://schemas.microsoft.com/office/powerpoint/2010/main" val="762061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a:t>Alongside the quantitative indicators, we will also be returning anonymised patient feedback to clinics. </a:t>
            </a:r>
          </a:p>
          <a:p>
            <a:pPr marL="228600" indent="-228600">
              <a:buAutoNum type="arabicPeriod"/>
            </a:pPr>
            <a:endParaRPr lang="en-GB" b="0" dirty="0"/>
          </a:p>
          <a:p>
            <a:pPr marL="0" indent="0">
              <a:buNone/>
            </a:pPr>
            <a:r>
              <a:rPr lang="en-GB" b="0" dirty="0"/>
              <a:t>This comes from the free-text comments within the three-month patient follow-up survey. These qualitative responses are important because they provide context to the numbers and help services understand patient experience in their own words.</a:t>
            </a:r>
          </a:p>
        </p:txBody>
      </p:sp>
      <p:sp>
        <p:nvSpPr>
          <p:cNvPr id="4" name="Slide Number Placeholder 3"/>
          <p:cNvSpPr>
            <a:spLocks noGrp="1"/>
          </p:cNvSpPr>
          <p:nvPr>
            <p:ph type="sldNum" sz="quarter" idx="5"/>
          </p:nvPr>
        </p:nvSpPr>
        <p:spPr/>
        <p:txBody>
          <a:bodyPr/>
          <a:lstStyle/>
          <a:p>
            <a:fld id="{2162A9FC-9954-4984-8B47-67B40E33889F}" type="slidenum">
              <a:rPr lang="en-GB" smtClean="0"/>
              <a:t>13</a:t>
            </a:fld>
            <a:endParaRPr lang="en-GB"/>
          </a:p>
        </p:txBody>
      </p:sp>
    </p:spTree>
    <p:extLst>
      <p:ext uri="{BB962C8B-B14F-4D97-AF65-F5344CB8AC3E}">
        <p14:creationId xmlns:p14="http://schemas.microsoft.com/office/powerpoint/2010/main" val="1340432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62A9FC-9954-4984-8B47-67B40E33889F}" type="slidenum">
              <a:rPr lang="en-GB" smtClean="0"/>
              <a:t>14</a:t>
            </a:fld>
            <a:endParaRPr lang="en-GB"/>
          </a:p>
        </p:txBody>
      </p:sp>
    </p:spTree>
    <p:extLst>
      <p:ext uri="{BB962C8B-B14F-4D97-AF65-F5344CB8AC3E}">
        <p14:creationId xmlns:p14="http://schemas.microsoft.com/office/powerpoint/2010/main" val="1908752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As you can see, the quality indicators and the underlying data will ultimately sit within the DfI dashboard, where clinics will be able to explore and interact with their data.</a:t>
            </a:r>
          </a:p>
          <a:p>
            <a:endParaRPr lang="en-GB" b="0" dirty="0"/>
          </a:p>
          <a:p>
            <a:r>
              <a:rPr lang="en-GB" b="0" dirty="0"/>
              <a:t>The dashboard will allow clinics to:</a:t>
            </a:r>
          </a:p>
          <a:p>
            <a:pPr marL="171450" indent="-171450">
              <a:buFont typeface="Arial" panose="020B0604020202020204" pitchFamily="34" charset="0"/>
              <a:buChar char="•"/>
            </a:pPr>
            <a:r>
              <a:rPr lang="en-GB" b="0" dirty="0"/>
              <a:t>view their quality indicator scores</a:t>
            </a:r>
          </a:p>
          <a:p>
            <a:pPr marL="171450" indent="-171450">
              <a:buFont typeface="Arial" panose="020B0604020202020204" pitchFamily="34" charset="0"/>
              <a:buChar char="•"/>
            </a:pPr>
            <a:r>
              <a:rPr lang="en-GB" b="0" dirty="0"/>
              <a:t>explore their outcomes in more detail</a:t>
            </a:r>
          </a:p>
          <a:p>
            <a:pPr marL="171450" indent="-171450">
              <a:buFont typeface="Arial" panose="020B0604020202020204" pitchFamily="34" charset="0"/>
              <a:buChar char="•"/>
            </a:pPr>
            <a:r>
              <a:rPr lang="en-GB" b="0" dirty="0"/>
              <a:t>benchmark their results against national data</a:t>
            </a:r>
          </a:p>
          <a:p>
            <a:pPr marL="171450" indent="-171450">
              <a:buFont typeface="Arial" panose="020B0604020202020204" pitchFamily="34" charset="0"/>
              <a:buChar char="•"/>
            </a:pPr>
            <a:r>
              <a:rPr lang="en-GB" b="0" dirty="0"/>
              <a:t>analyse their data through a range of clinical filters</a:t>
            </a:r>
          </a:p>
          <a:p>
            <a:endParaRPr lang="en-GB" b="0" dirty="0"/>
          </a:p>
          <a:p>
            <a:r>
              <a:rPr lang="en-GB" b="0" dirty="0"/>
              <a:t>These filters will allow clinicians to explore their data in a way that is clinically meaningful.</a:t>
            </a:r>
          </a:p>
          <a:p>
            <a:r>
              <a:rPr lang="en-GB" b="0" dirty="0"/>
              <a:t>For example, clinics may wish to look at outcomes by:</a:t>
            </a:r>
          </a:p>
          <a:p>
            <a:pPr marL="171450" indent="-171450">
              <a:buFont typeface="Arial" panose="020B0604020202020204" pitchFamily="34" charset="0"/>
              <a:buChar char="•"/>
            </a:pPr>
            <a:r>
              <a:rPr lang="en-GB" b="0" dirty="0"/>
              <a:t>condition</a:t>
            </a:r>
          </a:p>
          <a:p>
            <a:pPr marL="171450" indent="-171450">
              <a:buFont typeface="Arial" panose="020B0604020202020204" pitchFamily="34" charset="0"/>
              <a:buChar char="•"/>
            </a:pPr>
            <a:r>
              <a:rPr lang="en-GB" b="0" dirty="0"/>
              <a:t>age</a:t>
            </a:r>
          </a:p>
          <a:p>
            <a:pPr marL="171450" indent="-171450">
              <a:buFont typeface="Arial" panose="020B0604020202020204" pitchFamily="34" charset="0"/>
              <a:buChar char="•"/>
            </a:pPr>
            <a:r>
              <a:rPr lang="en-GB" b="0" dirty="0"/>
              <a:t>co-morbidities</a:t>
            </a:r>
          </a:p>
          <a:p>
            <a:pPr marL="171450" indent="-171450">
              <a:buFont typeface="Arial" panose="020B0604020202020204" pitchFamily="34" charset="0"/>
              <a:buChar char="•"/>
            </a:pPr>
            <a:r>
              <a:rPr lang="en-GB" b="0" dirty="0"/>
              <a:t>previous pain episodes</a:t>
            </a:r>
          </a:p>
          <a:p>
            <a:pPr marL="171450" indent="-171450">
              <a:buFont typeface="Arial" panose="020B0604020202020204" pitchFamily="34" charset="0"/>
              <a:buChar char="•"/>
            </a:pPr>
            <a:r>
              <a:rPr lang="en-GB" b="0" dirty="0"/>
              <a:t>baseline severity</a:t>
            </a:r>
          </a:p>
          <a:p>
            <a:r>
              <a:rPr lang="en-GB" b="0" dirty="0"/>
              <a:t>This allows clinicians to move beyond a single overall score and instead understand how outcomes vary across different patient groups within their service.</a:t>
            </a:r>
          </a:p>
          <a:p>
            <a:br>
              <a:rPr lang="en-GB" b="0" dirty="0"/>
            </a:br>
            <a:r>
              <a:rPr lang="en-GB" b="0" dirty="0"/>
              <a:t>So hopefully this gives you an overview of how the quality indicators, the data, and the dashboards will work together to support quality improvement within clinics.</a:t>
            </a:r>
          </a:p>
          <a:p>
            <a:r>
              <a:rPr lang="en-GB" b="0" dirty="0"/>
              <a:t>To finish, I’ll briefly update you on where we are with the project and what’s coming next.</a:t>
            </a:r>
          </a:p>
          <a:p>
            <a:endParaRPr lang="en-GB" b="0" dirty="0"/>
          </a:p>
        </p:txBody>
      </p:sp>
      <p:sp>
        <p:nvSpPr>
          <p:cNvPr id="4" name="Slide Number Placeholder 3"/>
          <p:cNvSpPr>
            <a:spLocks noGrp="1"/>
          </p:cNvSpPr>
          <p:nvPr>
            <p:ph type="sldNum" sz="quarter" idx="5"/>
          </p:nvPr>
        </p:nvSpPr>
        <p:spPr/>
        <p:txBody>
          <a:bodyPr/>
          <a:lstStyle/>
          <a:p>
            <a:fld id="{2162A9FC-9954-4984-8B47-67B40E33889F}" type="slidenum">
              <a:rPr lang="en-GB" smtClean="0"/>
              <a:t>15</a:t>
            </a:fld>
            <a:endParaRPr lang="en-GB"/>
          </a:p>
        </p:txBody>
      </p:sp>
    </p:spTree>
    <p:extLst>
      <p:ext uri="{BB962C8B-B14F-4D97-AF65-F5344CB8AC3E}">
        <p14:creationId xmlns:p14="http://schemas.microsoft.com/office/powerpoint/2010/main" val="188249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quick update on where we are with the project and what’s coming next.</a:t>
            </a:r>
          </a:p>
          <a:p>
            <a:endParaRPr lang="en-GB" dirty="0"/>
          </a:p>
          <a:p>
            <a:r>
              <a:rPr lang="en-GB" dirty="0"/>
              <a:t>The three-month patient surveys are now operational, which means we are starting to receive the follow-up outcome data that is essential for the quality framework and reporting.</a:t>
            </a:r>
          </a:p>
          <a:p>
            <a:endParaRPr lang="en-GB" dirty="0"/>
          </a:p>
          <a:p>
            <a:r>
              <a:rPr lang="en-GB" dirty="0"/>
              <a:t>The remaining PMS integrations are currently being finalised, which will make it easier for clinics to enrol patients and submit data directly through their clinical systems.</a:t>
            </a:r>
          </a:p>
          <a:p>
            <a:endParaRPr lang="en-GB" dirty="0"/>
          </a:p>
          <a:p>
            <a:r>
              <a:rPr lang="en-GB" dirty="0"/>
              <a:t>We will also be launching the paediatric feasibility study in the next few weeks, which will explore how the platform can support data collection for children and young people.</a:t>
            </a:r>
          </a:p>
          <a:p>
            <a:endParaRPr lang="en-GB" dirty="0"/>
          </a:p>
          <a:p>
            <a:r>
              <a:rPr lang="en-GB" dirty="0"/>
              <a:t>As the data continues to come in, this now allows us to move forward with the development of the quality framework and the interactive dashboards that will return insights back to clinics.</a:t>
            </a:r>
          </a:p>
          <a:p>
            <a:endParaRPr lang="en-GB" dirty="0"/>
          </a:p>
          <a:p>
            <a:r>
              <a:rPr lang="en-GB" dirty="0"/>
              <a:t>Patient profile view will go live within the next 2 weeks. </a:t>
            </a:r>
          </a:p>
          <a:p>
            <a:r>
              <a:rPr lang="en-GB" dirty="0"/>
              <a:t>The next workshop (workshop 3) is planed for April 17</a:t>
            </a:r>
            <a:r>
              <a:rPr lang="en-GB" baseline="30000" dirty="0"/>
              <a:t>th</a:t>
            </a:r>
            <a:r>
              <a:rPr lang="en-GB" dirty="0"/>
              <a:t> . </a:t>
            </a:r>
          </a:p>
        </p:txBody>
      </p:sp>
      <p:sp>
        <p:nvSpPr>
          <p:cNvPr id="4" name="Slide Number Placeholder 3"/>
          <p:cNvSpPr>
            <a:spLocks noGrp="1"/>
          </p:cNvSpPr>
          <p:nvPr>
            <p:ph type="sldNum" sz="quarter" idx="5"/>
          </p:nvPr>
        </p:nvSpPr>
        <p:spPr/>
        <p:txBody>
          <a:bodyPr/>
          <a:lstStyle/>
          <a:p>
            <a:fld id="{2162A9FC-9954-4984-8B47-67B40E33889F}" type="slidenum">
              <a:rPr lang="en-GB" smtClean="0"/>
              <a:t>16</a:t>
            </a:fld>
            <a:endParaRPr lang="en-GB"/>
          </a:p>
        </p:txBody>
      </p:sp>
    </p:spTree>
    <p:extLst>
      <p:ext uri="{BB962C8B-B14F-4D97-AF65-F5344CB8AC3E}">
        <p14:creationId xmlns:p14="http://schemas.microsoft.com/office/powerpoint/2010/main" val="4089523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62A9FC-9954-4984-8B47-67B40E33889F}" type="slidenum">
              <a:rPr lang="en-GB" smtClean="0"/>
              <a:t>17</a:t>
            </a:fld>
            <a:endParaRPr lang="en-GB"/>
          </a:p>
        </p:txBody>
      </p:sp>
    </p:spTree>
    <p:extLst>
      <p:ext uri="{BB962C8B-B14F-4D97-AF65-F5344CB8AC3E}">
        <p14:creationId xmlns:p14="http://schemas.microsoft.com/office/powerpoint/2010/main" val="419136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Today’s workshop will walk provide an overview of the approach we are taking to develop the DfI quality framework.</a:t>
            </a:r>
          </a:p>
          <a:p>
            <a:endParaRPr lang="en-GB" b="0" dirty="0"/>
          </a:p>
          <a:p>
            <a:r>
              <a:rPr lang="en-GB" b="0"/>
              <a:t>Jonathan </a:t>
            </a:r>
            <a:r>
              <a:rPr lang="en-GB" b="0" dirty="0"/>
              <a:t>will then provide an overview of Alex Braybrook’s PhD work, which focused on identifying a set of clinically meaningful quality indicators for physiotherapy. This work essentially helps us understand how we define quality in physiotherapy care, and which aspects of care are considered clinically important and meaningful to measure.</a:t>
            </a:r>
          </a:p>
          <a:p>
            <a:endParaRPr lang="en-GB" b="0" dirty="0"/>
          </a:p>
          <a:p>
            <a:r>
              <a:rPr lang="en-GB" b="0" dirty="0"/>
              <a:t>I’ll then talk through how we have mapped those indicators to the DfI dataset, linking them to the variables within the data dictionary and the surveys that are collected through the platform.</a:t>
            </a:r>
          </a:p>
          <a:p>
            <a:endParaRPr lang="en-GB" b="0" dirty="0"/>
          </a:p>
          <a:p>
            <a:r>
              <a:rPr lang="en-GB" b="0" dirty="0"/>
              <a:t>Jonathan will then explain case-mix adjustment, which allows us to account for differences in patient populations and ensure fair comparisons between clinics.</a:t>
            </a:r>
          </a:p>
          <a:p>
            <a:endParaRPr lang="en-GB" b="0" dirty="0"/>
          </a:p>
          <a:p>
            <a:r>
              <a:rPr lang="en-GB" b="0" dirty="0"/>
              <a:t>Finally, we’ll look at how the results will be presented back to clinics, including benchmarking, patient feedback, data quality reporting, and how this will all be explored through the DfI dashboard.</a:t>
            </a:r>
          </a:p>
          <a:p>
            <a:endParaRPr lang="en-GB" b="0" dirty="0"/>
          </a:p>
        </p:txBody>
      </p:sp>
      <p:sp>
        <p:nvSpPr>
          <p:cNvPr id="4" name="Slide Number Placeholder 3"/>
          <p:cNvSpPr>
            <a:spLocks noGrp="1"/>
          </p:cNvSpPr>
          <p:nvPr>
            <p:ph type="sldNum" sz="quarter" idx="5"/>
          </p:nvPr>
        </p:nvSpPr>
        <p:spPr/>
        <p:txBody>
          <a:bodyPr/>
          <a:lstStyle/>
          <a:p>
            <a:fld id="{2162A9FC-9954-4984-8B47-67B40E33889F}" type="slidenum">
              <a:rPr lang="en-GB" smtClean="0"/>
              <a:t>2</a:t>
            </a:fld>
            <a:endParaRPr lang="en-GB"/>
          </a:p>
        </p:txBody>
      </p:sp>
    </p:spTree>
    <p:extLst>
      <p:ext uri="{BB962C8B-B14F-4D97-AF65-F5344CB8AC3E}">
        <p14:creationId xmlns:p14="http://schemas.microsoft.com/office/powerpoint/2010/main" val="1324977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Jonathan to present on the development of the quality metrics. </a:t>
            </a:r>
          </a:p>
        </p:txBody>
      </p:sp>
      <p:sp>
        <p:nvSpPr>
          <p:cNvPr id="4" name="Slide Number Placeholder 3"/>
          <p:cNvSpPr>
            <a:spLocks noGrp="1"/>
          </p:cNvSpPr>
          <p:nvPr>
            <p:ph type="sldNum" sz="quarter" idx="5"/>
          </p:nvPr>
        </p:nvSpPr>
        <p:spPr/>
        <p:txBody>
          <a:bodyPr/>
          <a:lstStyle/>
          <a:p>
            <a:fld id="{2162A9FC-9954-4984-8B47-67B40E33889F}" type="slidenum">
              <a:rPr lang="en-GB" smtClean="0"/>
              <a:t>3</a:t>
            </a:fld>
            <a:endParaRPr lang="en-GB"/>
          </a:p>
        </p:txBody>
      </p:sp>
    </p:spTree>
    <p:extLst>
      <p:ext uri="{BB962C8B-B14F-4D97-AF65-F5344CB8AC3E}">
        <p14:creationId xmlns:p14="http://schemas.microsoft.com/office/powerpoint/2010/main" val="2322116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B1A3A-AC2F-AF05-1525-448D1C75C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C2AE7-31AE-63E7-507E-7D7049CE4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3160E2-C465-6202-1C67-996990492E7F}"/>
              </a:ext>
            </a:extLst>
          </p:cNvPr>
          <p:cNvSpPr>
            <a:spLocks noGrp="1"/>
          </p:cNvSpPr>
          <p:nvPr>
            <p:ph type="body" idx="1"/>
          </p:nvPr>
        </p:nvSpPr>
        <p:spPr/>
        <p:txBody>
          <a:bodyPr/>
          <a:lstStyle/>
          <a:p>
            <a:r>
              <a:rPr lang="en-GB" b="1" dirty="0"/>
              <a:t>Mapping Quality Indicators</a:t>
            </a:r>
          </a:p>
          <a:p>
            <a:endParaRPr lang="en-GB" dirty="0"/>
          </a:p>
          <a:p>
            <a:r>
              <a:rPr lang="en-GB" b="0" dirty="0"/>
              <a:t>Once the set of clinically meaningful quality indicators had been defined, the next step was to determine how these indicators could be measured using the DfI dataset. To do this, we undertook a mapping process, linking each quality indicator to the specific variables collected within the DfI platform.</a:t>
            </a:r>
          </a:p>
          <a:p>
            <a:endParaRPr lang="en-GB" b="0" dirty="0"/>
          </a:p>
          <a:p>
            <a:r>
              <a:rPr lang="en-GB" b="0" dirty="0"/>
              <a:t>The data dictionary plays an important role in this process. The data dictionary is essentially a structured description of all the variables collected within the system — outlining what data are collected, how each variable is defined, and where it appears within the surveys.</a:t>
            </a:r>
          </a:p>
          <a:p>
            <a:endParaRPr lang="en-GB" b="0" dirty="0"/>
          </a:p>
          <a:p>
            <a:r>
              <a:rPr lang="en-GB" b="0" dirty="0"/>
              <a:t>By linking each quality indicator to the relevant data fields within the data dictionary, we are able to translate the quality indictors into measurable metrics that can then be analysed and reported.</a:t>
            </a:r>
          </a:p>
          <a:p>
            <a:endParaRPr lang="en-GB" b="0" dirty="0"/>
          </a:p>
          <a:p>
            <a:r>
              <a:rPr lang="en-GB" b="0" dirty="0"/>
              <a:t>On the next slide, is an overview of what these indicators are and how they are mapped within the Data for Impact dataset.</a:t>
            </a:r>
          </a:p>
          <a:p>
            <a:endParaRPr lang="en-GB" dirty="0"/>
          </a:p>
        </p:txBody>
      </p:sp>
      <p:sp>
        <p:nvSpPr>
          <p:cNvPr id="4" name="Slide Number Placeholder 3">
            <a:extLst>
              <a:ext uri="{FF2B5EF4-FFF2-40B4-BE49-F238E27FC236}">
                <a16:creationId xmlns:a16="http://schemas.microsoft.com/office/drawing/2014/main" id="{47EEB00B-441B-7B52-41BB-095812AD1192}"/>
              </a:ext>
            </a:extLst>
          </p:cNvPr>
          <p:cNvSpPr>
            <a:spLocks noGrp="1"/>
          </p:cNvSpPr>
          <p:nvPr>
            <p:ph type="sldNum" sz="quarter" idx="5"/>
          </p:nvPr>
        </p:nvSpPr>
        <p:spPr/>
        <p:txBody>
          <a:bodyPr/>
          <a:lstStyle/>
          <a:p>
            <a:fld id="{2162A9FC-9954-4984-8B47-67B40E33889F}" type="slidenum">
              <a:rPr lang="en-GB" smtClean="0"/>
              <a:t>4</a:t>
            </a:fld>
            <a:endParaRPr lang="en-GB"/>
          </a:p>
        </p:txBody>
      </p:sp>
    </p:spTree>
    <p:extLst>
      <p:ext uri="{BB962C8B-B14F-4D97-AF65-F5344CB8AC3E}">
        <p14:creationId xmlns:p14="http://schemas.microsoft.com/office/powerpoint/2010/main" val="1076435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quality indicators are organised into six themes, which represent key dimensions of high-quality musculoskeletal physiotherapy care.</a:t>
            </a:r>
          </a:p>
          <a:p>
            <a:r>
              <a:rPr lang="en-GB" b="0" dirty="0"/>
              <a:t>These themes include Access, Education and Self-Management, Personalised Care, Patient Outcomes, Population Health, and treatment (which we haven’t detailed on this slide).</a:t>
            </a:r>
          </a:p>
          <a:p>
            <a:endParaRPr lang="en-GB" b="0" dirty="0"/>
          </a:p>
          <a:p>
            <a:r>
              <a:rPr lang="en-GB" b="0" dirty="0"/>
              <a:t>Within each theme, we have identified a number of specific quality indicators that reflect what good care looks like in practice.</a:t>
            </a:r>
          </a:p>
          <a:p>
            <a:r>
              <a:rPr lang="en-GB" b="0" dirty="0"/>
              <a:t>For example, within the Access theme, we are looking at indicators such as patient satisfaction with waiting time for their first appointment, convenience of appointment scheduling, and the average waiting time to be seen.</a:t>
            </a:r>
          </a:p>
          <a:p>
            <a:endParaRPr lang="en-GB" b="0" dirty="0"/>
          </a:p>
          <a:p>
            <a:r>
              <a:rPr lang="en-GB" b="0" dirty="0"/>
              <a:t>As you can see in the right-hand column, these indicators are linked to specific data points collected within the patient surveys and organisational data within the platform.</a:t>
            </a:r>
          </a:p>
          <a:p>
            <a:r>
              <a:rPr lang="en-GB" b="0" dirty="0"/>
              <a:t>The data for each of these indicators will be analysed at the clinic level, meaning that each clinic will receive a score for each indicator based on the data reported by their patients and services.</a:t>
            </a:r>
          </a:p>
          <a:p>
            <a:endParaRPr lang="en-GB" b="0" dirty="0"/>
          </a:p>
          <a:p>
            <a:r>
              <a:rPr lang="en-GB" b="0" dirty="0"/>
              <a:t>In addition to this, the indicators within each theme will be combined to generate an overall theme score.</a:t>
            </a:r>
          </a:p>
          <a:p>
            <a:r>
              <a:rPr lang="en-GB" b="0" dirty="0"/>
              <a:t>So, continuing with the Access example, a clinic would receive individual scores for satisfaction with waiting time, convenience of scheduling, and average waiting time. These would then be combined to produce an overall Access score for that clinic.</a:t>
            </a:r>
          </a:p>
          <a:p>
            <a:endParaRPr lang="en-GB" b="0" dirty="0"/>
          </a:p>
          <a:p>
            <a:r>
              <a:rPr lang="en-GB" b="0" dirty="0"/>
              <a:t>This allows clinics to see both how they are performing on individual aspects of care, as well as their overall performance within each theme.</a:t>
            </a:r>
          </a:p>
          <a:p>
            <a:r>
              <a:rPr lang="en-GB" b="0" dirty="0"/>
              <a:t>These scores will then be presented alongside national benchmarks and visualised through plots and dashboards, helping clinics understand how their service compares and where there may be opportunities for improvement.</a:t>
            </a:r>
          </a:p>
          <a:p>
            <a:endParaRPr lang="en-GB" dirty="0"/>
          </a:p>
          <a:p>
            <a:endParaRPr lang="en-GB" dirty="0"/>
          </a:p>
        </p:txBody>
      </p:sp>
      <p:sp>
        <p:nvSpPr>
          <p:cNvPr id="4" name="Slide Number Placeholder 3"/>
          <p:cNvSpPr>
            <a:spLocks noGrp="1"/>
          </p:cNvSpPr>
          <p:nvPr>
            <p:ph type="sldNum" sz="quarter" idx="5"/>
          </p:nvPr>
        </p:nvSpPr>
        <p:spPr/>
        <p:txBody>
          <a:bodyPr/>
          <a:lstStyle/>
          <a:p>
            <a:fld id="{2162A9FC-9954-4984-8B47-67B40E33889F}" type="slidenum">
              <a:rPr lang="en-GB" smtClean="0"/>
              <a:t>5</a:t>
            </a:fld>
            <a:endParaRPr lang="en-GB"/>
          </a:p>
        </p:txBody>
      </p:sp>
    </p:spTree>
    <p:extLst>
      <p:ext uri="{BB962C8B-B14F-4D97-AF65-F5344CB8AC3E}">
        <p14:creationId xmlns:p14="http://schemas.microsoft.com/office/powerpoint/2010/main" val="2122413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Hand over to Jonathan, who will talk about case-mix adjustment. Jonathan will explain what case-mix adjustment is, how it is calculated, and why it is important when analysing and comparing clinic-level data.</a:t>
            </a:r>
          </a:p>
          <a:p>
            <a:endParaRPr lang="en-GB" dirty="0"/>
          </a:p>
        </p:txBody>
      </p:sp>
      <p:sp>
        <p:nvSpPr>
          <p:cNvPr id="4" name="Slide Number Placeholder 3"/>
          <p:cNvSpPr>
            <a:spLocks noGrp="1"/>
          </p:cNvSpPr>
          <p:nvPr>
            <p:ph type="sldNum" sz="quarter" idx="5"/>
          </p:nvPr>
        </p:nvSpPr>
        <p:spPr/>
        <p:txBody>
          <a:bodyPr/>
          <a:lstStyle/>
          <a:p>
            <a:fld id="{2162A9FC-9954-4984-8B47-67B40E33889F}" type="slidenum">
              <a:rPr lang="en-GB" smtClean="0"/>
              <a:t>6</a:t>
            </a:fld>
            <a:endParaRPr lang="en-GB"/>
          </a:p>
        </p:txBody>
      </p:sp>
    </p:spTree>
    <p:extLst>
      <p:ext uri="{BB962C8B-B14F-4D97-AF65-F5344CB8AC3E}">
        <p14:creationId xmlns:p14="http://schemas.microsoft.com/office/powerpoint/2010/main" val="366519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62A9FC-9954-4984-8B47-67B40E33889F}" type="slidenum">
              <a:rPr lang="en-GB" smtClean="0"/>
              <a:t>7</a:t>
            </a:fld>
            <a:endParaRPr lang="en-GB"/>
          </a:p>
        </p:txBody>
      </p:sp>
    </p:spTree>
    <p:extLst>
      <p:ext uri="{BB962C8B-B14F-4D97-AF65-F5344CB8AC3E}">
        <p14:creationId xmlns:p14="http://schemas.microsoft.com/office/powerpoint/2010/main" val="277435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Once the indicators have been defined, and once case-mix adjustment has been applied, the next step is to calculate the quality scores for each clinic.</a:t>
            </a:r>
          </a:p>
          <a:p>
            <a:endParaRPr lang="en-GB" b="0" dirty="0"/>
          </a:p>
          <a:p>
            <a:r>
              <a:rPr lang="en-GB" b="0" dirty="0"/>
              <a:t>Each clinic will receive a score for each individual quality indicator, as well as an overall score for each quality theme.</a:t>
            </a:r>
          </a:p>
          <a:p>
            <a:endParaRPr lang="en-GB" b="0" dirty="0"/>
          </a:p>
          <a:p>
            <a:r>
              <a:rPr lang="en-GB" b="0" dirty="0"/>
              <a:t>These scores will be presented in two ways.</a:t>
            </a:r>
          </a:p>
          <a:p>
            <a:r>
              <a:rPr lang="en-GB" b="0" dirty="0"/>
              <a:t>- The first is a raw score, which is the unadjusted result based directly on the data reported by the clinic.</a:t>
            </a:r>
          </a:p>
          <a:p>
            <a:r>
              <a:rPr lang="en-GB" b="0" dirty="0"/>
              <a:t>- The second is a case-mix adjusted score, where the results are adjusted to account for differences in patient populations. For example, differences in age, co-morbidities, baseline severity, or previous episodes of pain.</a:t>
            </a:r>
          </a:p>
          <a:p>
            <a:endParaRPr lang="en-GB" b="0" dirty="0"/>
          </a:p>
          <a:p>
            <a:r>
              <a:rPr lang="en-GB" b="0" dirty="0"/>
              <a:t>Providing both scores is important because it allows clinics to see their results directly, but also to compare their performance more fairly with other services that may be seeing different types of patients.</a:t>
            </a:r>
          </a:p>
          <a:p>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5"/>
          </p:nvPr>
        </p:nvSpPr>
        <p:spPr/>
        <p:txBody>
          <a:bodyPr/>
          <a:lstStyle/>
          <a:p>
            <a:fld id="{2162A9FC-9954-4984-8B47-67B40E33889F}" type="slidenum">
              <a:rPr lang="en-GB" smtClean="0"/>
              <a:t>8</a:t>
            </a:fld>
            <a:endParaRPr lang="en-GB"/>
          </a:p>
        </p:txBody>
      </p:sp>
    </p:spTree>
    <p:extLst>
      <p:ext uri="{BB962C8B-B14F-4D97-AF65-F5344CB8AC3E}">
        <p14:creationId xmlns:p14="http://schemas.microsoft.com/office/powerpoint/2010/main" val="1961860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slide shows an example from the PROMs theme to illustrate how the results will be reported.</a:t>
            </a:r>
          </a:p>
          <a:p>
            <a:endParaRPr lang="en-GB" b="0" dirty="0"/>
          </a:p>
          <a:p>
            <a:r>
              <a:rPr lang="en-GB" b="0" dirty="0"/>
              <a:t>For each indicator, we calculate the percentage of patients who achieve a specific outcome, such as achieving a clinically meaningful improvement in their symptoms.</a:t>
            </a:r>
          </a:p>
          <a:p>
            <a:endParaRPr lang="en-GB" b="0" dirty="0"/>
          </a:p>
          <a:p>
            <a:r>
              <a:rPr lang="en-GB" b="0" dirty="0"/>
              <a:t>In the PROMs theme, the first three indicators relate to MCID — the Minimal Clinically Important Difference.</a:t>
            </a:r>
            <a:br>
              <a:rPr lang="en-GB" b="0" dirty="0"/>
            </a:br>
            <a:endParaRPr lang="en-GB" b="0" dirty="0"/>
          </a:p>
          <a:p>
            <a:r>
              <a:rPr lang="en-GB" b="0" dirty="0"/>
              <a:t>MCID represents the smallest change in a score that patients perceive as a meaningful improvement in their condition.</a:t>
            </a:r>
          </a:p>
          <a:p>
            <a:r>
              <a:rPr lang="en-GB" b="0" dirty="0"/>
              <a:t>For example, in this case, looking at the top three indicators, we are looking at whether patients achieve a clinically meaningful improvement in pain intensity, MSK health using the MSK-HQ, and global health change.</a:t>
            </a:r>
          </a:p>
          <a:p>
            <a:endParaRPr lang="en-GB" b="0" dirty="0"/>
          </a:p>
          <a:p>
            <a:r>
              <a:rPr lang="en-GB" b="0" dirty="0"/>
              <a:t>The table shows three values: the clinic raw score, the case-mix adjusted score, the national average, which provides a benchmark for comparison, and the stretch benchmark. </a:t>
            </a:r>
          </a:p>
          <a:p>
            <a:endParaRPr lang="en-GB" b="0" dirty="0"/>
          </a:p>
          <a:p>
            <a:r>
              <a:rPr lang="en-GB" b="0" dirty="0"/>
              <a:t>You will also see that the results of this example are colour coded. Where scores fall within the expected range, they are shown in amber, and where they are above the expected range, they are shown in green.</a:t>
            </a:r>
          </a:p>
          <a:p>
            <a:endParaRPr lang="en-GB" b="0" dirty="0"/>
          </a:p>
          <a:p>
            <a:r>
              <a:rPr lang="en-GB" b="0" dirty="0"/>
              <a:t>On the far right, we have also included a stretch benchmark, which represents the top 10% of performance across clinics. This helps provide an indication of what high-performing services are achieving.</a:t>
            </a:r>
          </a:p>
          <a:p>
            <a:endParaRPr lang="en-GB" b="0" dirty="0"/>
          </a:p>
          <a:p>
            <a:r>
              <a:rPr lang="en-GB" b="0" dirty="0"/>
              <a:t>These indicators are then combined to produce an overall PROMs theme score for the clinic.</a:t>
            </a:r>
          </a:p>
          <a:p>
            <a:endParaRPr lang="en-GB" b="0" dirty="0"/>
          </a:p>
          <a:p>
            <a:r>
              <a:rPr lang="en-GB" b="0" dirty="0"/>
              <a:t>Rather than presenting this information only in tables, the results will also be visualised using plots, which allow clinics to quickly see how their performance compares with the wider dataset.</a:t>
            </a:r>
          </a:p>
          <a:p>
            <a:endParaRPr lang="en-GB" b="0" dirty="0"/>
          </a:p>
          <a:p>
            <a:r>
              <a:rPr lang="en-GB" b="0" dirty="0"/>
              <a:t>This is where the dashboards come in. On the next slides, I will show two examples of how the data can be visualised — a funnel plot and a caterpillar plot.</a:t>
            </a:r>
          </a:p>
          <a:p>
            <a:r>
              <a:rPr lang="en-GB" b="0" dirty="0"/>
              <a:t>These plots help clinics understand how their results compare with other clinics nationally, and whether the variation we see is within the expected range or something that may warrant further investigation.</a:t>
            </a:r>
          </a:p>
        </p:txBody>
      </p:sp>
      <p:sp>
        <p:nvSpPr>
          <p:cNvPr id="4" name="Slide Number Placeholder 3"/>
          <p:cNvSpPr>
            <a:spLocks noGrp="1"/>
          </p:cNvSpPr>
          <p:nvPr>
            <p:ph type="sldNum" sz="quarter" idx="5"/>
          </p:nvPr>
        </p:nvSpPr>
        <p:spPr/>
        <p:txBody>
          <a:bodyPr/>
          <a:lstStyle/>
          <a:p>
            <a:fld id="{2162A9FC-9954-4984-8B47-67B40E33889F}" type="slidenum">
              <a:rPr lang="en-GB" smtClean="0"/>
              <a:t>9</a:t>
            </a:fld>
            <a:endParaRPr lang="en-GB"/>
          </a:p>
        </p:txBody>
      </p:sp>
    </p:spTree>
    <p:extLst>
      <p:ext uri="{BB962C8B-B14F-4D97-AF65-F5344CB8AC3E}">
        <p14:creationId xmlns:p14="http://schemas.microsoft.com/office/powerpoint/2010/main" val="3167858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olding Slide">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089D90-801E-B141-A0A3-A84A6996DAB6}"/>
              </a:ext>
            </a:extLst>
          </p:cNvPr>
          <p:cNvSpPr/>
          <p:nvPr/>
        </p:nvSpPr>
        <p:spPr>
          <a:xfrm>
            <a:off x="216709" y="279786"/>
            <a:ext cx="8710585" cy="6298430"/>
          </a:xfrm>
          <a:prstGeom prst="rect">
            <a:avLst/>
          </a:prstGeom>
          <a:solidFill>
            <a:srgbClr val="29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Rectangle 1">
            <a:extLst>
              <a:ext uri="{FF2B5EF4-FFF2-40B4-BE49-F238E27FC236}">
                <a16:creationId xmlns:a16="http://schemas.microsoft.com/office/drawing/2014/main" id="{F82C3482-2BA4-6147-A564-E4F7CD799782}"/>
              </a:ext>
            </a:extLst>
          </p:cNvPr>
          <p:cNvSpPr>
            <a:spLocks noChangeAspect="1"/>
          </p:cNvSpPr>
          <p:nvPr/>
        </p:nvSpPr>
        <p:spPr>
          <a:xfrm>
            <a:off x="216708" y="279786"/>
            <a:ext cx="8710585" cy="6298431"/>
          </a:xfrm>
          <a:prstGeom prst="rect">
            <a:avLst/>
          </a:prstGeom>
          <a:blipFill>
            <a:blip r:embed="rId2"/>
            <a:srcRect/>
            <a:stretch>
              <a:fillRect l="-2187" t="-4165" r="-2187" b="-41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12" name="Picture 11">
            <a:extLst>
              <a:ext uri="{FF2B5EF4-FFF2-40B4-BE49-F238E27FC236}">
                <a16:creationId xmlns:a16="http://schemas.microsoft.com/office/drawing/2014/main" id="{7F391026-2197-B04E-86BD-626D78390F99}"/>
              </a:ext>
            </a:extLst>
          </p:cNvPr>
          <p:cNvPicPr>
            <a:picLocks noChangeAspect="1"/>
          </p:cNvPicPr>
          <p:nvPr/>
        </p:nvPicPr>
        <p:blipFill>
          <a:blip r:embed="rId3"/>
          <a:srcRect/>
          <a:stretch/>
        </p:blipFill>
        <p:spPr>
          <a:xfrm>
            <a:off x="3533400" y="2560895"/>
            <a:ext cx="2077200" cy="1736212"/>
          </a:xfrm>
          <a:prstGeom prst="rect">
            <a:avLst/>
          </a:prstGeom>
        </p:spPr>
      </p:pic>
      <p:pic>
        <p:nvPicPr>
          <p:cNvPr id="6" name="Picture 5">
            <a:extLst>
              <a:ext uri="{FF2B5EF4-FFF2-40B4-BE49-F238E27FC236}">
                <a16:creationId xmlns:a16="http://schemas.microsoft.com/office/drawing/2014/main" id="{15C03CE3-CE88-4345-8867-1391EFEC7B2C}"/>
              </a:ext>
            </a:extLst>
          </p:cNvPr>
          <p:cNvPicPr>
            <a:picLocks noChangeAspect="1"/>
          </p:cNvPicPr>
          <p:nvPr/>
        </p:nvPicPr>
        <p:blipFill>
          <a:blip r:embed="rId4"/>
          <a:srcRect/>
          <a:stretch/>
        </p:blipFill>
        <p:spPr>
          <a:xfrm>
            <a:off x="8841843" y="4987548"/>
            <a:ext cx="302158" cy="1257484"/>
          </a:xfrm>
          <a:prstGeom prst="rect">
            <a:avLst/>
          </a:prstGeom>
        </p:spPr>
      </p:pic>
      <p:sp>
        <p:nvSpPr>
          <p:cNvPr id="8" name="Rectangle 7">
            <a:extLst>
              <a:ext uri="{FF2B5EF4-FFF2-40B4-BE49-F238E27FC236}">
                <a16:creationId xmlns:a16="http://schemas.microsoft.com/office/drawing/2014/main" id="{253DB842-3357-EA49-991A-B20660CF4591}"/>
              </a:ext>
            </a:extLst>
          </p:cNvPr>
          <p:cNvSpPr/>
          <p:nvPr/>
        </p:nvSpPr>
        <p:spPr>
          <a:xfrm>
            <a:off x="216709" y="279786"/>
            <a:ext cx="8710585" cy="6298430"/>
          </a:xfrm>
          <a:prstGeom prst="rect">
            <a:avLst/>
          </a:prstGeom>
          <a:solidFill>
            <a:srgbClr val="29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Rectangle 8">
            <a:extLst>
              <a:ext uri="{FF2B5EF4-FFF2-40B4-BE49-F238E27FC236}">
                <a16:creationId xmlns:a16="http://schemas.microsoft.com/office/drawing/2014/main" id="{D6B01999-F347-034C-8F43-D77BDC2B4E55}"/>
              </a:ext>
            </a:extLst>
          </p:cNvPr>
          <p:cNvSpPr>
            <a:spLocks noChangeAspect="1"/>
          </p:cNvSpPr>
          <p:nvPr/>
        </p:nvSpPr>
        <p:spPr>
          <a:xfrm>
            <a:off x="216708" y="279786"/>
            <a:ext cx="8710585" cy="6298431"/>
          </a:xfrm>
          <a:prstGeom prst="rect">
            <a:avLst/>
          </a:prstGeom>
          <a:blipFill>
            <a:blip r:embed="rId2"/>
            <a:srcRect/>
            <a:stretch>
              <a:fillRect l="-2187" t="-4165" r="-2187" b="-41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10" name="Picture 9">
            <a:extLst>
              <a:ext uri="{FF2B5EF4-FFF2-40B4-BE49-F238E27FC236}">
                <a16:creationId xmlns:a16="http://schemas.microsoft.com/office/drawing/2014/main" id="{34C58D84-4C0C-D24B-9108-67C2BE707392}"/>
              </a:ext>
            </a:extLst>
          </p:cNvPr>
          <p:cNvPicPr>
            <a:picLocks noChangeAspect="1"/>
          </p:cNvPicPr>
          <p:nvPr/>
        </p:nvPicPr>
        <p:blipFill>
          <a:blip r:embed="rId3"/>
          <a:srcRect/>
          <a:stretch/>
        </p:blipFill>
        <p:spPr>
          <a:xfrm>
            <a:off x="3533400" y="2560895"/>
            <a:ext cx="2077200" cy="1736212"/>
          </a:xfrm>
          <a:prstGeom prst="rect">
            <a:avLst/>
          </a:prstGeom>
        </p:spPr>
      </p:pic>
      <p:pic>
        <p:nvPicPr>
          <p:cNvPr id="11" name="Picture 10">
            <a:extLst>
              <a:ext uri="{FF2B5EF4-FFF2-40B4-BE49-F238E27FC236}">
                <a16:creationId xmlns:a16="http://schemas.microsoft.com/office/drawing/2014/main" id="{4C4BE721-49A2-704B-BAA1-E4AFB5CEE0DE}"/>
              </a:ext>
            </a:extLst>
          </p:cNvPr>
          <p:cNvPicPr>
            <a:picLocks noChangeAspect="1"/>
          </p:cNvPicPr>
          <p:nvPr/>
        </p:nvPicPr>
        <p:blipFill>
          <a:blip r:embed="rId4"/>
          <a:srcRect/>
          <a:stretch/>
        </p:blipFill>
        <p:spPr>
          <a:xfrm>
            <a:off x="8841843" y="4987548"/>
            <a:ext cx="302158" cy="1257484"/>
          </a:xfrm>
          <a:prstGeom prst="rect">
            <a:avLst/>
          </a:prstGeom>
        </p:spPr>
      </p:pic>
    </p:spTree>
    <p:extLst>
      <p:ext uri="{BB962C8B-B14F-4D97-AF65-F5344CB8AC3E}">
        <p14:creationId xmlns:p14="http://schemas.microsoft.com/office/powerpoint/2010/main" val="775046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lding Slide 2">
    <p:spTree>
      <p:nvGrpSpPr>
        <p:cNvPr id="1" name=""/>
        <p:cNvGrpSpPr/>
        <p:nvPr/>
      </p:nvGrpSpPr>
      <p:grpSpPr>
        <a:xfrm>
          <a:off x="0" y="0"/>
          <a:ext cx="0" cy="0"/>
          <a:chOff x="0" y="0"/>
          <a:chExt cx="0" cy="0"/>
        </a:xfrm>
      </p:grpSpPr>
      <p:pic>
        <p:nvPicPr>
          <p:cNvPr id="6" name="Picture 5" descr="A person walking in front of a building&#10;&#10;Description automatically generated with low confidence">
            <a:extLst>
              <a:ext uri="{FF2B5EF4-FFF2-40B4-BE49-F238E27FC236}">
                <a16:creationId xmlns:a16="http://schemas.microsoft.com/office/drawing/2014/main" id="{624244C9-328C-0145-B4C8-BEF79A8C242C}"/>
              </a:ext>
            </a:extLst>
          </p:cNvPr>
          <p:cNvPicPr>
            <a:picLocks noChangeAspect="1"/>
          </p:cNvPicPr>
          <p:nvPr userDrawn="1"/>
        </p:nvPicPr>
        <p:blipFill rotWithShape="1">
          <a:blip r:embed="rId2"/>
          <a:srcRect t="1795" b="1457"/>
          <a:stretch/>
        </p:blipFill>
        <p:spPr>
          <a:xfrm>
            <a:off x="216707" y="279785"/>
            <a:ext cx="8710585" cy="6320521"/>
          </a:xfrm>
          <a:prstGeom prst="rect">
            <a:avLst/>
          </a:prstGeom>
        </p:spPr>
      </p:pic>
      <p:pic>
        <p:nvPicPr>
          <p:cNvPr id="8" name="Picture 7">
            <a:extLst>
              <a:ext uri="{FF2B5EF4-FFF2-40B4-BE49-F238E27FC236}">
                <a16:creationId xmlns:a16="http://schemas.microsoft.com/office/drawing/2014/main" id="{70ABAF83-3B8E-144A-B59B-C675F3EC552C}"/>
              </a:ext>
            </a:extLst>
          </p:cNvPr>
          <p:cNvPicPr>
            <a:picLocks noChangeAspect="1"/>
          </p:cNvPicPr>
          <p:nvPr userDrawn="1"/>
        </p:nvPicPr>
        <p:blipFill>
          <a:blip r:embed="rId3"/>
          <a:srcRect/>
          <a:stretch/>
        </p:blipFill>
        <p:spPr>
          <a:xfrm>
            <a:off x="8841843" y="4987548"/>
            <a:ext cx="302158" cy="1257484"/>
          </a:xfrm>
          <a:prstGeom prst="rect">
            <a:avLst/>
          </a:prstGeom>
        </p:spPr>
      </p:pic>
      <p:pic>
        <p:nvPicPr>
          <p:cNvPr id="9" name="Picture 8">
            <a:extLst>
              <a:ext uri="{FF2B5EF4-FFF2-40B4-BE49-F238E27FC236}">
                <a16:creationId xmlns:a16="http://schemas.microsoft.com/office/drawing/2014/main" id="{A9502355-FC4E-AE49-8246-CED63CDA9799}"/>
              </a:ext>
            </a:extLst>
          </p:cNvPr>
          <p:cNvPicPr>
            <a:picLocks noChangeAspect="1"/>
          </p:cNvPicPr>
          <p:nvPr userDrawn="1"/>
        </p:nvPicPr>
        <p:blipFill>
          <a:blip r:embed="rId3"/>
          <a:srcRect/>
          <a:stretch/>
        </p:blipFill>
        <p:spPr>
          <a:xfrm>
            <a:off x="8841843" y="4987548"/>
            <a:ext cx="302158" cy="1257484"/>
          </a:xfrm>
          <a:prstGeom prst="rect">
            <a:avLst/>
          </a:prstGeom>
        </p:spPr>
      </p:pic>
      <p:cxnSp>
        <p:nvCxnSpPr>
          <p:cNvPr id="2" name="Straight Connector 1">
            <a:extLst>
              <a:ext uri="{FF2B5EF4-FFF2-40B4-BE49-F238E27FC236}">
                <a16:creationId xmlns:a16="http://schemas.microsoft.com/office/drawing/2014/main" id="{7E4DCB88-9B1C-97F6-CCA4-2C0823FBF9A0}"/>
              </a:ext>
            </a:extLst>
          </p:cNvPr>
          <p:cNvCxnSpPr>
            <a:cxnSpLocks noChangeShapeType="1"/>
          </p:cNvCxnSpPr>
          <p:nvPr userDrawn="1"/>
        </p:nvCxnSpPr>
        <p:spPr bwMode="auto">
          <a:xfrm>
            <a:off x="541862" y="4066649"/>
            <a:ext cx="7837519"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
        <p:nvSpPr>
          <p:cNvPr id="3" name="Title 1">
            <a:extLst>
              <a:ext uri="{FF2B5EF4-FFF2-40B4-BE49-F238E27FC236}">
                <a16:creationId xmlns:a16="http://schemas.microsoft.com/office/drawing/2014/main" id="{8FE97C06-2785-3E75-5042-87D6786B407E}"/>
              </a:ext>
            </a:extLst>
          </p:cNvPr>
          <p:cNvSpPr>
            <a:spLocks noGrp="1"/>
          </p:cNvSpPr>
          <p:nvPr>
            <p:ph type="title" hasCustomPrompt="1"/>
          </p:nvPr>
        </p:nvSpPr>
        <p:spPr>
          <a:xfrm>
            <a:off x="541862" y="2788967"/>
            <a:ext cx="7837518" cy="1280067"/>
          </a:xfrm>
          <a:prstGeom prst="rect">
            <a:avLst/>
          </a:prstGeom>
        </p:spPr>
        <p:txBody>
          <a:bodyPr lIns="0" tIns="0" rIns="0" bIns="0" anchor="ctr" anchorCtr="0">
            <a:normAutofit/>
          </a:bodyPr>
          <a:lstStyle>
            <a:lvl1pPr>
              <a:defRPr sz="3000" baseline="0">
                <a:solidFill>
                  <a:schemeClr val="bg1"/>
                </a:solidFill>
                <a:effectLst>
                  <a:outerShdw blurRad="443160" sx="100096" sy="100096" algn="ctr" rotWithShape="0">
                    <a:srgbClr val="422621"/>
                  </a:outerShdw>
                </a:effectLst>
                <a:latin typeface="Palatino Linotype" panose="02040502050505030304" pitchFamily="18" charset="0"/>
              </a:defRPr>
            </a:lvl1pPr>
          </a:lstStyle>
          <a:p>
            <a:r>
              <a:rPr lang="en-GB" sz="2700" b="0" i="0" dirty="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2700" b="0" i="0" dirty="0">
                <a:solidFill>
                  <a:schemeClr val="bg1"/>
                </a:solidFill>
                <a:latin typeface="Palatino Linotype" panose="02040502050505030304" pitchFamily="18" charset="0"/>
                <a:ea typeface="Palatino" pitchFamily="2" charset="77"/>
                <a:cs typeface="Arial" panose="020B0604020202020204" pitchFamily="34" charset="0"/>
              </a:rPr>
            </a:br>
            <a:r>
              <a:rPr lang="en-GB" sz="2700" b="0" i="0" dirty="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2700" b="0" i="0" dirty="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4" name="Text Placeholder 24">
            <a:extLst>
              <a:ext uri="{FF2B5EF4-FFF2-40B4-BE49-F238E27FC236}">
                <a16:creationId xmlns:a16="http://schemas.microsoft.com/office/drawing/2014/main" id="{4DADF770-162D-4BA7-B8E3-C021FA378B28}"/>
              </a:ext>
            </a:extLst>
          </p:cNvPr>
          <p:cNvSpPr>
            <a:spLocks noGrp="1"/>
          </p:cNvSpPr>
          <p:nvPr>
            <p:ph type="body" sz="quarter" idx="10" hasCustomPrompt="1"/>
          </p:nvPr>
        </p:nvSpPr>
        <p:spPr>
          <a:xfrm>
            <a:off x="540979" y="4184571"/>
            <a:ext cx="7837518" cy="519078"/>
          </a:xfrm>
          <a:prstGeom prst="rect">
            <a:avLst/>
          </a:prstGeom>
        </p:spPr>
        <p:txBody>
          <a:bodyPr lIns="0" tIns="0" rIns="0" bIns="0">
            <a:normAutofit/>
          </a:bodyPr>
          <a:lstStyle>
            <a:lvl1pPr marL="0" indent="0">
              <a:lnSpc>
                <a:spcPct val="150000"/>
              </a:lnSpc>
              <a:spcBef>
                <a:spcPts val="0"/>
              </a:spcBef>
              <a:buNone/>
              <a:defRPr sz="1600" b="0" cap="all" baseline="0">
                <a:solidFill>
                  <a:schemeClr val="bg1"/>
                </a:solidFill>
                <a:effectLst>
                  <a:outerShdw blurRad="443160" sx="100096" sy="100096" algn="ctr" rotWithShape="0">
                    <a:srgbClr val="422621"/>
                  </a:outerShdw>
                </a:effectLst>
                <a:latin typeface="Arial" panose="020B0604020202020204" pitchFamily="34" charset="0"/>
              </a:defRPr>
            </a:lvl1pPr>
            <a:lvl2pPr marL="342883" indent="0">
              <a:buNone/>
              <a:defRPr>
                <a:solidFill>
                  <a:schemeClr val="bg1"/>
                </a:solidFill>
              </a:defRPr>
            </a:lvl2pPr>
            <a:lvl3pPr marL="685764" indent="0">
              <a:buNone/>
              <a:defRPr>
                <a:solidFill>
                  <a:schemeClr val="bg1"/>
                </a:solidFill>
              </a:defRPr>
            </a:lvl3pPr>
            <a:lvl4pPr marL="1028648" indent="0">
              <a:buNone/>
              <a:defRPr>
                <a:solidFill>
                  <a:schemeClr val="bg1"/>
                </a:solidFill>
              </a:defRPr>
            </a:lvl4pPr>
            <a:lvl5pPr marL="1371530" indent="0">
              <a:buNone/>
              <a:defRPr>
                <a:solidFill>
                  <a:schemeClr val="bg1"/>
                </a:solidFill>
              </a:defRPr>
            </a:lvl5pPr>
          </a:lstStyle>
          <a:p>
            <a:pPr>
              <a:lnSpc>
                <a:spcPct val="120000"/>
              </a:lnSpc>
            </a:pPr>
            <a:r>
              <a:rPr lang="en-GB" sz="1799" dirty="0">
                <a:solidFill>
                  <a:schemeClr val="bg1"/>
                </a:solidFill>
                <a:latin typeface="Arial" panose="020B0604020202020204" pitchFamily="34" charset="0"/>
                <a:cs typeface="Arial" panose="020B0604020202020204" pitchFamily="34" charset="0"/>
              </a:rPr>
              <a:t>Presentation sub-title Arial 24 point</a:t>
            </a:r>
          </a:p>
        </p:txBody>
      </p:sp>
    </p:spTree>
    <p:extLst>
      <p:ext uri="{BB962C8B-B14F-4D97-AF65-F5344CB8AC3E}">
        <p14:creationId xmlns:p14="http://schemas.microsoft.com/office/powerpoint/2010/main" val="329492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olding Slide 2">
    <p:spTree>
      <p:nvGrpSpPr>
        <p:cNvPr id="1" name=""/>
        <p:cNvGrpSpPr/>
        <p:nvPr/>
      </p:nvGrpSpPr>
      <p:grpSpPr>
        <a:xfrm>
          <a:off x="0" y="0"/>
          <a:ext cx="0" cy="0"/>
          <a:chOff x="0" y="0"/>
          <a:chExt cx="0" cy="0"/>
        </a:xfrm>
      </p:grpSpPr>
      <p:pic>
        <p:nvPicPr>
          <p:cNvPr id="7" name="Picture 6" descr="A person walking in front of a large building&#10;&#10;Description automatically generated with low confidence">
            <a:extLst>
              <a:ext uri="{FF2B5EF4-FFF2-40B4-BE49-F238E27FC236}">
                <a16:creationId xmlns:a16="http://schemas.microsoft.com/office/drawing/2014/main" id="{96CF5F16-C996-DD3C-8C9B-6B91F416C3BB}"/>
              </a:ext>
            </a:extLst>
          </p:cNvPr>
          <p:cNvPicPr>
            <a:picLocks noChangeAspect="1"/>
          </p:cNvPicPr>
          <p:nvPr userDrawn="1"/>
        </p:nvPicPr>
        <p:blipFill rotWithShape="1">
          <a:blip r:embed="rId2"/>
          <a:srcRect l="9546" t="18207" b="18207"/>
          <a:stretch/>
        </p:blipFill>
        <p:spPr>
          <a:xfrm>
            <a:off x="216705" y="279784"/>
            <a:ext cx="8710585" cy="6298433"/>
          </a:xfrm>
          <a:prstGeom prst="rect">
            <a:avLst/>
          </a:prstGeom>
        </p:spPr>
      </p:pic>
      <p:pic>
        <p:nvPicPr>
          <p:cNvPr id="8" name="Picture 7">
            <a:extLst>
              <a:ext uri="{FF2B5EF4-FFF2-40B4-BE49-F238E27FC236}">
                <a16:creationId xmlns:a16="http://schemas.microsoft.com/office/drawing/2014/main" id="{70ABAF83-3B8E-144A-B59B-C675F3EC552C}"/>
              </a:ext>
            </a:extLst>
          </p:cNvPr>
          <p:cNvPicPr>
            <a:picLocks noChangeAspect="1"/>
          </p:cNvPicPr>
          <p:nvPr userDrawn="1"/>
        </p:nvPicPr>
        <p:blipFill>
          <a:blip r:embed="rId3"/>
          <a:srcRect/>
          <a:stretch/>
        </p:blipFill>
        <p:spPr>
          <a:xfrm>
            <a:off x="8841843" y="4987548"/>
            <a:ext cx="302158" cy="1257484"/>
          </a:xfrm>
          <a:prstGeom prst="rect">
            <a:avLst/>
          </a:prstGeom>
        </p:spPr>
      </p:pic>
      <p:pic>
        <p:nvPicPr>
          <p:cNvPr id="9" name="Picture 8">
            <a:extLst>
              <a:ext uri="{FF2B5EF4-FFF2-40B4-BE49-F238E27FC236}">
                <a16:creationId xmlns:a16="http://schemas.microsoft.com/office/drawing/2014/main" id="{A9502355-FC4E-AE49-8246-CED63CDA9799}"/>
              </a:ext>
            </a:extLst>
          </p:cNvPr>
          <p:cNvPicPr>
            <a:picLocks noChangeAspect="1"/>
          </p:cNvPicPr>
          <p:nvPr userDrawn="1"/>
        </p:nvPicPr>
        <p:blipFill>
          <a:blip r:embed="rId3"/>
          <a:srcRect/>
          <a:stretch/>
        </p:blipFill>
        <p:spPr>
          <a:xfrm>
            <a:off x="8841843" y="4987548"/>
            <a:ext cx="302158" cy="1257484"/>
          </a:xfrm>
          <a:prstGeom prst="rect">
            <a:avLst/>
          </a:prstGeom>
        </p:spPr>
      </p:pic>
      <p:cxnSp>
        <p:nvCxnSpPr>
          <p:cNvPr id="10" name="Straight Connector 9">
            <a:extLst>
              <a:ext uri="{FF2B5EF4-FFF2-40B4-BE49-F238E27FC236}">
                <a16:creationId xmlns:a16="http://schemas.microsoft.com/office/drawing/2014/main" id="{F361B7B1-B7DE-7367-7631-5E15842FCA1E}"/>
              </a:ext>
            </a:extLst>
          </p:cNvPr>
          <p:cNvCxnSpPr>
            <a:cxnSpLocks noChangeShapeType="1"/>
          </p:cNvCxnSpPr>
          <p:nvPr userDrawn="1"/>
        </p:nvCxnSpPr>
        <p:spPr bwMode="auto">
          <a:xfrm>
            <a:off x="541862" y="1914464"/>
            <a:ext cx="7837519"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
        <p:nvSpPr>
          <p:cNvPr id="11" name="Title 1">
            <a:extLst>
              <a:ext uri="{FF2B5EF4-FFF2-40B4-BE49-F238E27FC236}">
                <a16:creationId xmlns:a16="http://schemas.microsoft.com/office/drawing/2014/main" id="{F7DC1609-9D77-2857-6242-5E3B644FB7DB}"/>
              </a:ext>
            </a:extLst>
          </p:cNvPr>
          <p:cNvSpPr>
            <a:spLocks noGrp="1"/>
          </p:cNvSpPr>
          <p:nvPr>
            <p:ph type="title" hasCustomPrompt="1"/>
          </p:nvPr>
        </p:nvSpPr>
        <p:spPr>
          <a:xfrm>
            <a:off x="541862" y="636782"/>
            <a:ext cx="7837518" cy="1280067"/>
          </a:xfrm>
          <a:prstGeom prst="rect">
            <a:avLst/>
          </a:prstGeom>
        </p:spPr>
        <p:txBody>
          <a:bodyPr lIns="0" tIns="0" rIns="0" bIns="0" anchor="ctr" anchorCtr="0">
            <a:normAutofit/>
          </a:bodyPr>
          <a:lstStyle>
            <a:lvl1pPr>
              <a:defRPr sz="3000" baseline="0">
                <a:solidFill>
                  <a:schemeClr val="bg1"/>
                </a:solidFill>
                <a:effectLst>
                  <a:outerShdw blurRad="870495" algn="ctr" rotWithShape="0">
                    <a:srgbClr val="DE6E71"/>
                  </a:outerShdw>
                </a:effectLst>
                <a:latin typeface="Palatino Linotype" panose="02040502050505030304" pitchFamily="18" charset="0"/>
              </a:defRPr>
            </a:lvl1pPr>
          </a:lstStyle>
          <a:p>
            <a:r>
              <a:rPr lang="en-GB" sz="2700" b="0" i="0" dirty="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2700" b="0" i="0" dirty="0">
                <a:solidFill>
                  <a:schemeClr val="bg1"/>
                </a:solidFill>
                <a:latin typeface="Palatino Linotype" panose="02040502050505030304" pitchFamily="18" charset="0"/>
                <a:ea typeface="Palatino" pitchFamily="2" charset="77"/>
                <a:cs typeface="Arial" panose="020B0604020202020204" pitchFamily="34" charset="0"/>
              </a:rPr>
            </a:br>
            <a:r>
              <a:rPr lang="en-GB" sz="2700" b="0" i="0" dirty="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2700" b="0" i="0" dirty="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12" name="Text Placeholder 24">
            <a:extLst>
              <a:ext uri="{FF2B5EF4-FFF2-40B4-BE49-F238E27FC236}">
                <a16:creationId xmlns:a16="http://schemas.microsoft.com/office/drawing/2014/main" id="{60786079-AB3E-F99D-97E5-A2DF91998D26}"/>
              </a:ext>
            </a:extLst>
          </p:cNvPr>
          <p:cNvSpPr>
            <a:spLocks noGrp="1"/>
          </p:cNvSpPr>
          <p:nvPr>
            <p:ph type="body" sz="quarter" idx="10" hasCustomPrompt="1"/>
          </p:nvPr>
        </p:nvSpPr>
        <p:spPr>
          <a:xfrm>
            <a:off x="540979" y="2032386"/>
            <a:ext cx="7837518" cy="519078"/>
          </a:xfrm>
          <a:prstGeom prst="rect">
            <a:avLst/>
          </a:prstGeom>
        </p:spPr>
        <p:txBody>
          <a:bodyPr lIns="0" tIns="0" rIns="0" bIns="0">
            <a:normAutofit/>
          </a:bodyPr>
          <a:lstStyle>
            <a:lvl1pPr marL="0" indent="0">
              <a:lnSpc>
                <a:spcPct val="150000"/>
              </a:lnSpc>
              <a:spcBef>
                <a:spcPts val="0"/>
              </a:spcBef>
              <a:buNone/>
              <a:defRPr sz="1600" b="0" cap="all" baseline="0">
                <a:solidFill>
                  <a:schemeClr val="bg1"/>
                </a:solidFill>
                <a:effectLst>
                  <a:outerShdw blurRad="870495" algn="ctr" rotWithShape="0">
                    <a:srgbClr val="DE6E71"/>
                  </a:outerShdw>
                </a:effectLst>
                <a:latin typeface="Arial" panose="020B0604020202020204" pitchFamily="34" charset="0"/>
              </a:defRPr>
            </a:lvl1pPr>
            <a:lvl2pPr marL="342883" indent="0">
              <a:buNone/>
              <a:defRPr>
                <a:solidFill>
                  <a:schemeClr val="bg1"/>
                </a:solidFill>
              </a:defRPr>
            </a:lvl2pPr>
            <a:lvl3pPr marL="685764" indent="0">
              <a:buNone/>
              <a:defRPr>
                <a:solidFill>
                  <a:schemeClr val="bg1"/>
                </a:solidFill>
              </a:defRPr>
            </a:lvl3pPr>
            <a:lvl4pPr marL="1028648" indent="0">
              <a:buNone/>
              <a:defRPr>
                <a:solidFill>
                  <a:schemeClr val="bg1"/>
                </a:solidFill>
              </a:defRPr>
            </a:lvl4pPr>
            <a:lvl5pPr marL="1371530" indent="0">
              <a:buNone/>
              <a:defRPr>
                <a:solidFill>
                  <a:schemeClr val="bg1"/>
                </a:solidFill>
              </a:defRPr>
            </a:lvl5pPr>
          </a:lstStyle>
          <a:p>
            <a:pPr>
              <a:lnSpc>
                <a:spcPct val="120000"/>
              </a:lnSpc>
            </a:pPr>
            <a:r>
              <a:rPr lang="en-GB" sz="1799" dirty="0">
                <a:solidFill>
                  <a:schemeClr val="bg1"/>
                </a:solidFill>
                <a:latin typeface="Arial" panose="020B0604020202020204" pitchFamily="34" charset="0"/>
                <a:cs typeface="Arial" panose="020B0604020202020204" pitchFamily="34" charset="0"/>
              </a:rPr>
              <a:t>Presentation sub-title Arial 24 point</a:t>
            </a:r>
          </a:p>
        </p:txBody>
      </p:sp>
    </p:spTree>
    <p:extLst>
      <p:ext uri="{BB962C8B-B14F-4D97-AF65-F5344CB8AC3E}">
        <p14:creationId xmlns:p14="http://schemas.microsoft.com/office/powerpoint/2010/main" val="2439943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Keele Hall">
    <p:bg>
      <p:bgPr>
        <a:solidFill>
          <a:schemeClr val="bg2"/>
        </a:solidFill>
        <a:effectLst/>
      </p:bgPr>
    </p:bg>
    <p:spTree>
      <p:nvGrpSpPr>
        <p:cNvPr id="1" name=""/>
        <p:cNvGrpSpPr/>
        <p:nvPr/>
      </p:nvGrpSpPr>
      <p:grpSpPr>
        <a:xfrm>
          <a:off x="0" y="0"/>
          <a:ext cx="0" cy="0"/>
          <a:chOff x="0" y="0"/>
          <a:chExt cx="0" cy="0"/>
        </a:xfrm>
      </p:grpSpPr>
      <p:pic>
        <p:nvPicPr>
          <p:cNvPr id="13" name="Picture 12" descr="A lake with trees and a castle in the background&#10;&#10;Description automatically generated with low confidence">
            <a:extLst>
              <a:ext uri="{FF2B5EF4-FFF2-40B4-BE49-F238E27FC236}">
                <a16:creationId xmlns:a16="http://schemas.microsoft.com/office/drawing/2014/main" id="{D882BF6A-28CF-1C4B-8430-998F1BAE7BC1}"/>
              </a:ext>
            </a:extLst>
          </p:cNvPr>
          <p:cNvPicPr>
            <a:picLocks noChangeAspect="1"/>
          </p:cNvPicPr>
          <p:nvPr userDrawn="1"/>
        </p:nvPicPr>
        <p:blipFill rotWithShape="1">
          <a:blip r:embed="rId2"/>
          <a:srcRect l="54"/>
          <a:stretch/>
        </p:blipFill>
        <p:spPr>
          <a:xfrm>
            <a:off x="221441" y="326465"/>
            <a:ext cx="8701118" cy="6286500"/>
          </a:xfrm>
          <a:prstGeom prst="rect">
            <a:avLst/>
          </a:prstGeom>
        </p:spPr>
      </p:pic>
      <p:sp>
        <p:nvSpPr>
          <p:cNvPr id="11" name="Rectangle 10">
            <a:extLst>
              <a:ext uri="{FF2B5EF4-FFF2-40B4-BE49-F238E27FC236}">
                <a16:creationId xmlns:a16="http://schemas.microsoft.com/office/drawing/2014/main" id="{2E9C0202-972B-794A-A34A-2FF0A264195D}"/>
              </a:ext>
            </a:extLst>
          </p:cNvPr>
          <p:cNvSpPr/>
          <p:nvPr/>
        </p:nvSpPr>
        <p:spPr>
          <a:xfrm>
            <a:off x="216708" y="3476065"/>
            <a:ext cx="8710586" cy="3149600"/>
          </a:xfrm>
          <a:prstGeom prst="rect">
            <a:avLst/>
          </a:prstGeom>
          <a:gradFill flip="none" rotWithShape="1">
            <a:gsLst>
              <a:gs pos="96000">
                <a:srgbClr val="1F1D5B">
                  <a:alpha val="0"/>
                  <a:lumMod val="0"/>
                  <a:lumOff val="100000"/>
                </a:srgbClr>
              </a:gs>
              <a:gs pos="22000">
                <a:schemeClr val="tx1">
                  <a:alpha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itle 1">
            <a:extLst>
              <a:ext uri="{FF2B5EF4-FFF2-40B4-BE49-F238E27FC236}">
                <a16:creationId xmlns:a16="http://schemas.microsoft.com/office/drawing/2014/main" id="{5F250CBB-0541-8545-BD11-05958549B1C1}"/>
              </a:ext>
            </a:extLst>
          </p:cNvPr>
          <p:cNvSpPr>
            <a:spLocks noGrp="1"/>
          </p:cNvSpPr>
          <p:nvPr>
            <p:ph type="title" hasCustomPrompt="1"/>
          </p:nvPr>
        </p:nvSpPr>
        <p:spPr>
          <a:xfrm>
            <a:off x="541862" y="4305571"/>
            <a:ext cx="7935708" cy="1280067"/>
          </a:xfrm>
          <a:prstGeom prst="rect">
            <a:avLst/>
          </a:prstGeom>
        </p:spPr>
        <p:txBody>
          <a:bodyPr lIns="0" tIns="0" rIns="0" bIns="0" anchor="ctr" anchorCtr="0">
            <a:normAutofit/>
          </a:bodyPr>
          <a:lstStyle>
            <a:lvl1pPr>
              <a:defRPr sz="3000" baseline="0">
                <a:solidFill>
                  <a:schemeClr val="bg2"/>
                </a:solidFill>
                <a:latin typeface="Palatino Linotype" panose="02040502050505030304" pitchFamily="18" charset="0"/>
              </a:defRPr>
            </a:lvl1pPr>
          </a:lstStyle>
          <a:p>
            <a:r>
              <a:rPr lang="en-GB" sz="2700" b="0" i="0" dirty="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2700" b="0" i="0" dirty="0">
                <a:solidFill>
                  <a:schemeClr val="bg1"/>
                </a:solidFill>
                <a:latin typeface="Palatino Linotype" panose="02040502050505030304" pitchFamily="18" charset="0"/>
                <a:ea typeface="Palatino" pitchFamily="2" charset="77"/>
                <a:cs typeface="Arial" panose="020B0604020202020204" pitchFamily="34" charset="0"/>
              </a:rPr>
            </a:br>
            <a:r>
              <a:rPr lang="en-GB" sz="2700" b="0" i="0" dirty="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2700" b="0" i="0" dirty="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5" name="Text Placeholder 24">
            <a:extLst>
              <a:ext uri="{FF2B5EF4-FFF2-40B4-BE49-F238E27FC236}">
                <a16:creationId xmlns:a16="http://schemas.microsoft.com/office/drawing/2014/main" id="{BD1C5539-4607-A549-B9DA-5F0E429AACA9}"/>
              </a:ext>
            </a:extLst>
          </p:cNvPr>
          <p:cNvSpPr>
            <a:spLocks noGrp="1"/>
          </p:cNvSpPr>
          <p:nvPr>
            <p:ph type="body" sz="quarter" idx="10" hasCustomPrompt="1"/>
          </p:nvPr>
        </p:nvSpPr>
        <p:spPr>
          <a:xfrm>
            <a:off x="540979" y="5701175"/>
            <a:ext cx="7936592" cy="519078"/>
          </a:xfrm>
          <a:prstGeom prst="rect">
            <a:avLst/>
          </a:prstGeom>
        </p:spPr>
        <p:txBody>
          <a:bodyPr lIns="0" tIns="0" rIns="0" bIns="0">
            <a:normAutofit/>
          </a:bodyPr>
          <a:lstStyle>
            <a:lvl1pPr marL="0" indent="0">
              <a:lnSpc>
                <a:spcPct val="150000"/>
              </a:lnSpc>
              <a:spcBef>
                <a:spcPts val="0"/>
              </a:spcBef>
              <a:buNone/>
              <a:defRPr sz="1600" b="0" cap="all" baseline="0">
                <a:solidFill>
                  <a:schemeClr val="bg2"/>
                </a:solidFill>
                <a:latin typeface="Arial" panose="020B0604020202020204" pitchFamily="34" charset="0"/>
              </a:defRPr>
            </a:lvl1pPr>
            <a:lvl2pPr marL="342883" indent="0">
              <a:buNone/>
              <a:defRPr>
                <a:solidFill>
                  <a:schemeClr val="bg1"/>
                </a:solidFill>
              </a:defRPr>
            </a:lvl2pPr>
            <a:lvl3pPr marL="685764" indent="0">
              <a:buNone/>
              <a:defRPr>
                <a:solidFill>
                  <a:schemeClr val="bg1"/>
                </a:solidFill>
              </a:defRPr>
            </a:lvl3pPr>
            <a:lvl4pPr marL="1028648" indent="0">
              <a:buNone/>
              <a:defRPr>
                <a:solidFill>
                  <a:schemeClr val="bg1"/>
                </a:solidFill>
              </a:defRPr>
            </a:lvl4pPr>
            <a:lvl5pPr marL="1371530" indent="0">
              <a:buNone/>
              <a:defRPr>
                <a:solidFill>
                  <a:schemeClr val="bg1"/>
                </a:solidFill>
              </a:defRPr>
            </a:lvl5pPr>
          </a:lstStyle>
          <a:p>
            <a:pPr>
              <a:lnSpc>
                <a:spcPct val="120000"/>
              </a:lnSpc>
            </a:pPr>
            <a:r>
              <a:rPr lang="en-GB" sz="1799" dirty="0">
                <a:solidFill>
                  <a:schemeClr val="bg1"/>
                </a:solidFill>
                <a:latin typeface="Arial" panose="020B0604020202020204" pitchFamily="34" charset="0"/>
                <a:cs typeface="Arial" panose="020B0604020202020204" pitchFamily="34" charset="0"/>
              </a:rPr>
              <a:t>Presentation sub-title Arial 24 point</a:t>
            </a:r>
          </a:p>
        </p:txBody>
      </p:sp>
      <p:cxnSp>
        <p:nvCxnSpPr>
          <p:cNvPr id="6" name="Straight Connector 5">
            <a:extLst>
              <a:ext uri="{FF2B5EF4-FFF2-40B4-BE49-F238E27FC236}">
                <a16:creationId xmlns:a16="http://schemas.microsoft.com/office/drawing/2014/main" id="{E32F6982-3E3B-914D-BF1B-980CA334B33B}"/>
              </a:ext>
            </a:extLst>
          </p:cNvPr>
          <p:cNvCxnSpPr>
            <a:cxnSpLocks noChangeShapeType="1"/>
          </p:cNvCxnSpPr>
          <p:nvPr/>
        </p:nvCxnSpPr>
        <p:spPr bwMode="auto">
          <a:xfrm>
            <a:off x="541861" y="5588235"/>
            <a:ext cx="7954439"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CC40B1E3-BACD-1D4D-8D29-268B1BB556AD}"/>
              </a:ext>
            </a:extLst>
          </p:cNvPr>
          <p:cNvPicPr>
            <a:picLocks noChangeAspect="1"/>
          </p:cNvPicPr>
          <p:nvPr/>
        </p:nvPicPr>
        <p:blipFill>
          <a:blip r:embed="rId3"/>
          <a:srcRect/>
          <a:stretch/>
        </p:blipFill>
        <p:spPr>
          <a:xfrm>
            <a:off x="8841843" y="4987548"/>
            <a:ext cx="302158" cy="1257484"/>
          </a:xfrm>
          <a:prstGeom prst="rect">
            <a:avLst/>
          </a:prstGeom>
        </p:spPr>
      </p:pic>
    </p:spTree>
    <p:extLst>
      <p:ext uri="{BB962C8B-B14F-4D97-AF65-F5344CB8AC3E}">
        <p14:creationId xmlns:p14="http://schemas.microsoft.com/office/powerpoint/2010/main" val="1286752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Union Square">
    <p:bg>
      <p:bgPr>
        <a:solidFill>
          <a:schemeClr val="bg2"/>
        </a:solidFill>
        <a:effectLst/>
      </p:bgPr>
    </p:bg>
    <p:spTree>
      <p:nvGrpSpPr>
        <p:cNvPr id="1" name=""/>
        <p:cNvGrpSpPr/>
        <p:nvPr/>
      </p:nvGrpSpPr>
      <p:grpSpPr>
        <a:xfrm>
          <a:off x="0" y="0"/>
          <a:ext cx="0" cy="0"/>
          <a:chOff x="0" y="0"/>
          <a:chExt cx="0" cy="0"/>
        </a:xfrm>
      </p:grpSpPr>
      <p:pic>
        <p:nvPicPr>
          <p:cNvPr id="12" name="Picture 11" descr="A picture containing road, outdoor, street, city&#10;&#10;Description automatically generated">
            <a:extLst>
              <a:ext uri="{FF2B5EF4-FFF2-40B4-BE49-F238E27FC236}">
                <a16:creationId xmlns:a16="http://schemas.microsoft.com/office/drawing/2014/main" id="{8767F0BC-8145-5C4B-8349-B63C3A59B20D}"/>
              </a:ext>
            </a:extLst>
          </p:cNvPr>
          <p:cNvPicPr>
            <a:picLocks noChangeAspect="1"/>
          </p:cNvPicPr>
          <p:nvPr userDrawn="1"/>
        </p:nvPicPr>
        <p:blipFill rotWithShape="1">
          <a:blip r:embed="rId2"/>
          <a:srcRect b="202"/>
          <a:stretch/>
        </p:blipFill>
        <p:spPr>
          <a:xfrm>
            <a:off x="219075" y="279401"/>
            <a:ext cx="8705850" cy="6273791"/>
          </a:xfrm>
          <a:prstGeom prst="rect">
            <a:avLst/>
          </a:prstGeom>
        </p:spPr>
      </p:pic>
      <p:cxnSp>
        <p:nvCxnSpPr>
          <p:cNvPr id="4" name="Straight Connector 3">
            <a:extLst>
              <a:ext uri="{FF2B5EF4-FFF2-40B4-BE49-F238E27FC236}">
                <a16:creationId xmlns:a16="http://schemas.microsoft.com/office/drawing/2014/main" id="{9E79B0C3-2F9F-3B4E-AE12-82EDB882ED24}"/>
              </a:ext>
            </a:extLst>
          </p:cNvPr>
          <p:cNvCxnSpPr>
            <a:cxnSpLocks noChangeShapeType="1"/>
          </p:cNvCxnSpPr>
          <p:nvPr userDrawn="1"/>
        </p:nvCxnSpPr>
        <p:spPr bwMode="auto">
          <a:xfrm>
            <a:off x="541862" y="2325216"/>
            <a:ext cx="7837519"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998F6E76-A0CF-2849-B934-D1C9699B45D8}"/>
              </a:ext>
            </a:extLst>
          </p:cNvPr>
          <p:cNvSpPr>
            <a:spLocks noGrp="1"/>
          </p:cNvSpPr>
          <p:nvPr>
            <p:ph type="title" hasCustomPrompt="1"/>
          </p:nvPr>
        </p:nvSpPr>
        <p:spPr>
          <a:xfrm>
            <a:off x="541862" y="1047534"/>
            <a:ext cx="7837518" cy="1280067"/>
          </a:xfrm>
          <a:prstGeom prst="rect">
            <a:avLst/>
          </a:prstGeom>
        </p:spPr>
        <p:txBody>
          <a:bodyPr lIns="0" tIns="0" rIns="0" bIns="0" anchor="ctr" anchorCtr="0">
            <a:normAutofit/>
          </a:bodyPr>
          <a:lstStyle>
            <a:lvl1pPr>
              <a:defRPr sz="3000" baseline="0">
                <a:solidFill>
                  <a:schemeClr val="bg1"/>
                </a:solidFill>
                <a:latin typeface="Palatino Linotype" panose="02040502050505030304" pitchFamily="18" charset="0"/>
              </a:defRPr>
            </a:lvl1pPr>
          </a:lstStyle>
          <a:p>
            <a:r>
              <a:rPr lang="en-GB" sz="2700" b="0" i="0" dirty="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2700" b="0" i="0" dirty="0">
                <a:solidFill>
                  <a:schemeClr val="bg1"/>
                </a:solidFill>
                <a:latin typeface="Palatino Linotype" panose="02040502050505030304" pitchFamily="18" charset="0"/>
                <a:ea typeface="Palatino" pitchFamily="2" charset="77"/>
                <a:cs typeface="Arial" panose="020B0604020202020204" pitchFamily="34" charset="0"/>
              </a:rPr>
            </a:br>
            <a:r>
              <a:rPr lang="en-GB" sz="2700" b="0" i="0" dirty="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2700" b="0" i="0" dirty="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6" name="Text Placeholder 24">
            <a:extLst>
              <a:ext uri="{FF2B5EF4-FFF2-40B4-BE49-F238E27FC236}">
                <a16:creationId xmlns:a16="http://schemas.microsoft.com/office/drawing/2014/main" id="{C38BDE3E-CDD7-0848-B272-A0E35C78705B}"/>
              </a:ext>
            </a:extLst>
          </p:cNvPr>
          <p:cNvSpPr>
            <a:spLocks noGrp="1"/>
          </p:cNvSpPr>
          <p:nvPr>
            <p:ph type="body" sz="quarter" idx="10" hasCustomPrompt="1"/>
          </p:nvPr>
        </p:nvSpPr>
        <p:spPr>
          <a:xfrm>
            <a:off x="540979" y="2443138"/>
            <a:ext cx="7837518" cy="519078"/>
          </a:xfrm>
          <a:prstGeom prst="rect">
            <a:avLst/>
          </a:prstGeom>
        </p:spPr>
        <p:txBody>
          <a:bodyPr lIns="0" tIns="0" rIns="0" bIns="0">
            <a:normAutofit/>
          </a:bodyPr>
          <a:lstStyle>
            <a:lvl1pPr marL="0" indent="0">
              <a:lnSpc>
                <a:spcPct val="150000"/>
              </a:lnSpc>
              <a:spcBef>
                <a:spcPts val="0"/>
              </a:spcBef>
              <a:buNone/>
              <a:defRPr sz="1600" b="0" cap="all" baseline="0">
                <a:solidFill>
                  <a:schemeClr val="bg1"/>
                </a:solidFill>
                <a:latin typeface="Arial" panose="020B0604020202020204" pitchFamily="34" charset="0"/>
              </a:defRPr>
            </a:lvl1pPr>
            <a:lvl2pPr marL="342883" indent="0">
              <a:buNone/>
              <a:defRPr>
                <a:solidFill>
                  <a:schemeClr val="bg1"/>
                </a:solidFill>
              </a:defRPr>
            </a:lvl2pPr>
            <a:lvl3pPr marL="685764" indent="0">
              <a:buNone/>
              <a:defRPr>
                <a:solidFill>
                  <a:schemeClr val="bg1"/>
                </a:solidFill>
              </a:defRPr>
            </a:lvl3pPr>
            <a:lvl4pPr marL="1028648" indent="0">
              <a:buNone/>
              <a:defRPr>
                <a:solidFill>
                  <a:schemeClr val="bg1"/>
                </a:solidFill>
              </a:defRPr>
            </a:lvl4pPr>
            <a:lvl5pPr marL="1371530" indent="0">
              <a:buNone/>
              <a:defRPr>
                <a:solidFill>
                  <a:schemeClr val="bg1"/>
                </a:solidFill>
              </a:defRPr>
            </a:lvl5pPr>
          </a:lstStyle>
          <a:p>
            <a:pPr>
              <a:lnSpc>
                <a:spcPct val="120000"/>
              </a:lnSpc>
            </a:pPr>
            <a:r>
              <a:rPr lang="en-GB" sz="1799" dirty="0">
                <a:solidFill>
                  <a:schemeClr val="bg1"/>
                </a:solidFill>
                <a:latin typeface="Arial" panose="020B0604020202020204" pitchFamily="34" charset="0"/>
                <a:cs typeface="Arial" panose="020B0604020202020204" pitchFamily="34" charset="0"/>
              </a:rPr>
              <a:t>Presentation sub-title Arial 24 point</a:t>
            </a:r>
          </a:p>
        </p:txBody>
      </p:sp>
      <p:pic>
        <p:nvPicPr>
          <p:cNvPr id="7" name="Picture 6">
            <a:extLst>
              <a:ext uri="{FF2B5EF4-FFF2-40B4-BE49-F238E27FC236}">
                <a16:creationId xmlns:a16="http://schemas.microsoft.com/office/drawing/2014/main" id="{66AC80B7-B12B-DD4C-B1A9-0DC00793BB20}"/>
              </a:ext>
            </a:extLst>
          </p:cNvPr>
          <p:cNvPicPr>
            <a:picLocks noChangeAspect="1"/>
          </p:cNvPicPr>
          <p:nvPr/>
        </p:nvPicPr>
        <p:blipFill>
          <a:blip r:embed="rId3"/>
          <a:srcRect/>
          <a:stretch/>
        </p:blipFill>
        <p:spPr>
          <a:xfrm>
            <a:off x="8841843" y="4987548"/>
            <a:ext cx="302158" cy="1257484"/>
          </a:xfrm>
          <a:prstGeom prst="rect">
            <a:avLst/>
          </a:prstGeom>
        </p:spPr>
      </p:pic>
    </p:spTree>
    <p:extLst>
      <p:ext uri="{BB962C8B-B14F-4D97-AF65-F5344CB8AC3E}">
        <p14:creationId xmlns:p14="http://schemas.microsoft.com/office/powerpoint/2010/main" val="449647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White">
    <p:bg>
      <p:bgPr>
        <a:solidFill>
          <a:schemeClr val="bg2"/>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9CD7673-E6F3-684C-BB74-DE489F343372}"/>
              </a:ext>
            </a:extLst>
          </p:cNvPr>
          <p:cNvSpPr>
            <a:spLocks noGrp="1"/>
          </p:cNvSpPr>
          <p:nvPr>
            <p:ph type="body" sz="quarter" idx="10" hasCustomPrompt="1"/>
          </p:nvPr>
        </p:nvSpPr>
        <p:spPr>
          <a:xfrm>
            <a:off x="544743" y="2756904"/>
            <a:ext cx="6375700" cy="1622191"/>
          </a:xfrm>
          <a:prstGeom prst="rect">
            <a:avLst/>
          </a:prstGeom>
        </p:spPr>
        <p:txBody>
          <a:bodyPr lIns="0" tIns="0" rIns="0" bIns="0">
            <a:noAutofit/>
          </a:bodyPr>
          <a:lstStyle>
            <a:lvl1pPr marL="0" indent="0">
              <a:buNone/>
              <a:defRPr sz="4799">
                <a:solidFill>
                  <a:srgbClr val="271E3D"/>
                </a:solidFill>
                <a:latin typeface="Palatino Linotype" panose="02040502050505030304" pitchFamily="18" charset="0"/>
              </a:defRPr>
            </a:lvl1pPr>
          </a:lstStyle>
          <a:p>
            <a:pPr lvl="0"/>
            <a:r>
              <a:rPr lang="en-GB" dirty="0"/>
              <a:t>Click to edit title Palatino 48pt</a:t>
            </a:r>
            <a:endParaRPr lang="en-US" dirty="0"/>
          </a:p>
        </p:txBody>
      </p:sp>
      <p:pic>
        <p:nvPicPr>
          <p:cNvPr id="10" name="Picture 9">
            <a:extLst>
              <a:ext uri="{FF2B5EF4-FFF2-40B4-BE49-F238E27FC236}">
                <a16:creationId xmlns:a16="http://schemas.microsoft.com/office/drawing/2014/main" id="{EDC50D8D-3F1B-734A-A6E3-12F63F442F2D}"/>
              </a:ext>
            </a:extLst>
          </p:cNvPr>
          <p:cNvPicPr>
            <a:picLocks noChangeAspect="1"/>
          </p:cNvPicPr>
          <p:nvPr/>
        </p:nvPicPr>
        <p:blipFill>
          <a:blip r:embed="rId2"/>
          <a:srcRect/>
          <a:stretch/>
        </p:blipFill>
        <p:spPr>
          <a:xfrm>
            <a:off x="6585288" y="630607"/>
            <a:ext cx="2077198" cy="1405614"/>
          </a:xfrm>
          <a:prstGeom prst="rect">
            <a:avLst/>
          </a:prstGeom>
        </p:spPr>
      </p:pic>
      <p:pic>
        <p:nvPicPr>
          <p:cNvPr id="6" name="Picture 5">
            <a:extLst>
              <a:ext uri="{FF2B5EF4-FFF2-40B4-BE49-F238E27FC236}">
                <a16:creationId xmlns:a16="http://schemas.microsoft.com/office/drawing/2014/main" id="{7F7A2C4E-681B-FE41-8A69-7D2A88F678DB}"/>
              </a:ext>
            </a:extLst>
          </p:cNvPr>
          <p:cNvPicPr>
            <a:picLocks noChangeAspect="1"/>
          </p:cNvPicPr>
          <p:nvPr/>
        </p:nvPicPr>
        <p:blipFill>
          <a:blip r:embed="rId3"/>
          <a:srcRect/>
          <a:stretch/>
        </p:blipFill>
        <p:spPr>
          <a:xfrm>
            <a:off x="8841843" y="4987548"/>
            <a:ext cx="302158" cy="1257484"/>
          </a:xfrm>
          <a:prstGeom prst="rect">
            <a:avLst/>
          </a:prstGeom>
        </p:spPr>
      </p:pic>
    </p:spTree>
    <p:extLst>
      <p:ext uri="{BB962C8B-B14F-4D97-AF65-F5344CB8AC3E}">
        <p14:creationId xmlns:p14="http://schemas.microsoft.com/office/powerpoint/2010/main" val="303421942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Slide Whit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EC77FC-07C7-3043-B02A-E8F927F6C338}"/>
              </a:ext>
            </a:extLst>
          </p:cNvPr>
          <p:cNvPicPr>
            <a:picLocks noChangeAspect="1"/>
          </p:cNvPicPr>
          <p:nvPr/>
        </p:nvPicPr>
        <p:blipFill>
          <a:blip r:embed="rId2"/>
          <a:srcRect/>
          <a:stretch/>
        </p:blipFill>
        <p:spPr>
          <a:xfrm>
            <a:off x="8841843" y="4987548"/>
            <a:ext cx="302158" cy="1257484"/>
          </a:xfrm>
          <a:prstGeom prst="rect">
            <a:avLst/>
          </a:prstGeom>
        </p:spPr>
      </p:pic>
      <p:sp>
        <p:nvSpPr>
          <p:cNvPr id="11" name="Text Placeholder 2">
            <a:extLst>
              <a:ext uri="{FF2B5EF4-FFF2-40B4-BE49-F238E27FC236}">
                <a16:creationId xmlns:a16="http://schemas.microsoft.com/office/drawing/2014/main" id="{7341B751-31A5-2D46-AB18-7DA30E7035EE}"/>
              </a:ext>
            </a:extLst>
          </p:cNvPr>
          <p:cNvSpPr>
            <a:spLocks noGrp="1"/>
          </p:cNvSpPr>
          <p:nvPr>
            <p:ph type="body" sz="quarter" idx="11" hasCustomPrompt="1"/>
          </p:nvPr>
        </p:nvSpPr>
        <p:spPr>
          <a:xfrm>
            <a:off x="544743" y="644976"/>
            <a:ext cx="7968636" cy="710442"/>
          </a:xfrm>
          <a:prstGeom prst="rect">
            <a:avLst/>
          </a:prstGeom>
        </p:spPr>
        <p:txBody>
          <a:bodyPr lIns="0" tIns="0" rIns="0" bIns="0">
            <a:noAutofit/>
          </a:bodyPr>
          <a:lstStyle>
            <a:lvl1pPr marL="0" indent="0">
              <a:buNone/>
              <a:defRPr sz="3999" baseline="0">
                <a:solidFill>
                  <a:srgbClr val="271E3D"/>
                </a:solidFill>
                <a:latin typeface="Palatino Linotype" panose="02040502050505030304" pitchFamily="18" charset="0"/>
              </a:defRPr>
            </a:lvl1pPr>
          </a:lstStyle>
          <a:p>
            <a:pPr lvl="0"/>
            <a:r>
              <a:rPr lang="en-GB" dirty="0"/>
              <a:t>Main title</a:t>
            </a:r>
            <a:endParaRPr lang="en-US" dirty="0"/>
          </a:p>
        </p:txBody>
      </p:sp>
      <p:sp>
        <p:nvSpPr>
          <p:cNvPr id="12" name="Content Placeholder 2">
            <a:extLst>
              <a:ext uri="{FF2B5EF4-FFF2-40B4-BE49-F238E27FC236}">
                <a16:creationId xmlns:a16="http://schemas.microsoft.com/office/drawing/2014/main" id="{34F1DD2A-3E86-FE47-A747-084EF0DB4A68}"/>
              </a:ext>
            </a:extLst>
          </p:cNvPr>
          <p:cNvSpPr>
            <a:spLocks noGrp="1"/>
          </p:cNvSpPr>
          <p:nvPr>
            <p:ph idx="12"/>
          </p:nvPr>
        </p:nvSpPr>
        <p:spPr>
          <a:xfrm>
            <a:off x="539750" y="1559480"/>
            <a:ext cx="7981512"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2782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Slide White Two Columns">
    <p:bg>
      <p:bgPr>
        <a:solidFill>
          <a:schemeClr val="bg2"/>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730E6B-0BE0-C34D-9A82-0B1F684E2B9E}"/>
              </a:ext>
            </a:extLst>
          </p:cNvPr>
          <p:cNvSpPr>
            <a:spLocks noGrp="1"/>
          </p:cNvSpPr>
          <p:nvPr>
            <p:ph type="body" sz="quarter" idx="10" hasCustomPrompt="1"/>
          </p:nvPr>
        </p:nvSpPr>
        <p:spPr>
          <a:xfrm>
            <a:off x="544743" y="644976"/>
            <a:ext cx="7968636" cy="710442"/>
          </a:xfrm>
          <a:prstGeom prst="rect">
            <a:avLst/>
          </a:prstGeom>
        </p:spPr>
        <p:txBody>
          <a:bodyPr lIns="0" tIns="0" rIns="0" bIns="0">
            <a:noAutofit/>
          </a:bodyPr>
          <a:lstStyle>
            <a:lvl1pPr marL="0" indent="0">
              <a:buNone/>
              <a:defRPr sz="3999" baseline="0">
                <a:solidFill>
                  <a:srgbClr val="271E3D"/>
                </a:solidFill>
                <a:latin typeface="Palatino Linotype" panose="02040502050505030304" pitchFamily="18" charset="0"/>
              </a:defRPr>
            </a:lvl1pPr>
          </a:lstStyle>
          <a:p>
            <a:pPr lvl="0"/>
            <a:r>
              <a:rPr lang="en-GB" dirty="0"/>
              <a:t>Main title</a:t>
            </a:r>
            <a:endParaRPr lang="en-US" dirty="0"/>
          </a:p>
        </p:txBody>
      </p:sp>
      <p:sp>
        <p:nvSpPr>
          <p:cNvPr id="7" name="Content Placeholder 2">
            <a:extLst>
              <a:ext uri="{FF2B5EF4-FFF2-40B4-BE49-F238E27FC236}">
                <a16:creationId xmlns:a16="http://schemas.microsoft.com/office/drawing/2014/main" id="{D1F606B4-B1AB-1A48-83B4-D259FC37D486}"/>
              </a:ext>
            </a:extLst>
          </p:cNvPr>
          <p:cNvSpPr>
            <a:spLocks noGrp="1"/>
          </p:cNvSpPr>
          <p:nvPr>
            <p:ph idx="11"/>
          </p:nvPr>
        </p:nvSpPr>
        <p:spPr>
          <a:xfrm>
            <a:off x="539750" y="1559480"/>
            <a:ext cx="3939408"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Placeholder 2">
            <a:extLst>
              <a:ext uri="{FF2B5EF4-FFF2-40B4-BE49-F238E27FC236}">
                <a16:creationId xmlns:a16="http://schemas.microsoft.com/office/drawing/2014/main" id="{14BF7C0D-D7F2-D04F-B9CE-07863D6090F8}"/>
              </a:ext>
            </a:extLst>
          </p:cNvPr>
          <p:cNvSpPr>
            <a:spLocks noGrp="1"/>
          </p:cNvSpPr>
          <p:nvPr>
            <p:ph idx="12"/>
          </p:nvPr>
        </p:nvSpPr>
        <p:spPr>
          <a:xfrm>
            <a:off x="4572000" y="1556279"/>
            <a:ext cx="3939408"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a:extLst>
              <a:ext uri="{FF2B5EF4-FFF2-40B4-BE49-F238E27FC236}">
                <a16:creationId xmlns:a16="http://schemas.microsoft.com/office/drawing/2014/main" id="{74B2D808-FEEB-824A-A2E0-76087F40927C}"/>
              </a:ext>
            </a:extLst>
          </p:cNvPr>
          <p:cNvPicPr>
            <a:picLocks noChangeAspect="1"/>
          </p:cNvPicPr>
          <p:nvPr/>
        </p:nvPicPr>
        <p:blipFill>
          <a:blip r:embed="rId2"/>
          <a:srcRect/>
          <a:stretch/>
        </p:blipFill>
        <p:spPr>
          <a:xfrm>
            <a:off x="8841843" y="4987548"/>
            <a:ext cx="302158" cy="1257484"/>
          </a:xfrm>
          <a:prstGeom prst="rect">
            <a:avLst/>
          </a:prstGeom>
        </p:spPr>
      </p:pic>
    </p:spTree>
    <p:extLst>
      <p:ext uri="{BB962C8B-B14F-4D97-AF65-F5344CB8AC3E}">
        <p14:creationId xmlns:p14="http://schemas.microsoft.com/office/powerpoint/2010/main" val="4130911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Off White">
    <p:bg>
      <p:bgPr>
        <a:solidFill>
          <a:srgbClr val="FFFEF0"/>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9CD7673-E6F3-684C-BB74-DE489F343372}"/>
              </a:ext>
            </a:extLst>
          </p:cNvPr>
          <p:cNvSpPr>
            <a:spLocks noGrp="1"/>
          </p:cNvSpPr>
          <p:nvPr>
            <p:ph type="body" sz="quarter" idx="10" hasCustomPrompt="1"/>
          </p:nvPr>
        </p:nvSpPr>
        <p:spPr>
          <a:xfrm>
            <a:off x="544743" y="2756904"/>
            <a:ext cx="6375700" cy="1622191"/>
          </a:xfrm>
          <a:prstGeom prst="rect">
            <a:avLst/>
          </a:prstGeom>
        </p:spPr>
        <p:txBody>
          <a:bodyPr lIns="0" tIns="0" rIns="0" bIns="0">
            <a:noAutofit/>
          </a:bodyPr>
          <a:lstStyle>
            <a:lvl1pPr marL="0" indent="0">
              <a:buNone/>
              <a:defRPr sz="4799">
                <a:solidFill>
                  <a:srgbClr val="271E3D"/>
                </a:solidFill>
                <a:latin typeface="Palatino Linotype" panose="02040502050505030304" pitchFamily="18" charset="0"/>
              </a:defRPr>
            </a:lvl1pPr>
          </a:lstStyle>
          <a:p>
            <a:pPr lvl="0"/>
            <a:r>
              <a:rPr lang="en-GB" dirty="0"/>
              <a:t>Click to edit title Palatino 48pt</a:t>
            </a:r>
            <a:endParaRPr lang="en-US" dirty="0"/>
          </a:p>
        </p:txBody>
      </p:sp>
      <p:pic>
        <p:nvPicPr>
          <p:cNvPr id="10" name="Picture 9">
            <a:extLst>
              <a:ext uri="{FF2B5EF4-FFF2-40B4-BE49-F238E27FC236}">
                <a16:creationId xmlns:a16="http://schemas.microsoft.com/office/drawing/2014/main" id="{EDC50D8D-3F1B-734A-A6E3-12F63F442F2D}"/>
              </a:ext>
            </a:extLst>
          </p:cNvPr>
          <p:cNvPicPr>
            <a:picLocks noChangeAspect="1"/>
          </p:cNvPicPr>
          <p:nvPr/>
        </p:nvPicPr>
        <p:blipFill>
          <a:blip r:embed="rId2"/>
          <a:srcRect/>
          <a:stretch/>
        </p:blipFill>
        <p:spPr>
          <a:xfrm>
            <a:off x="6585288" y="630607"/>
            <a:ext cx="2077198" cy="1405614"/>
          </a:xfrm>
          <a:prstGeom prst="rect">
            <a:avLst/>
          </a:prstGeom>
        </p:spPr>
      </p:pic>
      <p:pic>
        <p:nvPicPr>
          <p:cNvPr id="6" name="Picture 5">
            <a:extLst>
              <a:ext uri="{FF2B5EF4-FFF2-40B4-BE49-F238E27FC236}">
                <a16:creationId xmlns:a16="http://schemas.microsoft.com/office/drawing/2014/main" id="{7F7A2C4E-681B-FE41-8A69-7D2A88F678DB}"/>
              </a:ext>
            </a:extLst>
          </p:cNvPr>
          <p:cNvPicPr>
            <a:picLocks noChangeAspect="1"/>
          </p:cNvPicPr>
          <p:nvPr/>
        </p:nvPicPr>
        <p:blipFill>
          <a:blip r:embed="rId3"/>
          <a:srcRect/>
          <a:stretch/>
        </p:blipFill>
        <p:spPr>
          <a:xfrm>
            <a:off x="8841843" y="4987548"/>
            <a:ext cx="302158" cy="1257484"/>
          </a:xfrm>
          <a:prstGeom prst="rect">
            <a:avLst/>
          </a:prstGeom>
        </p:spPr>
      </p:pic>
    </p:spTree>
    <p:extLst>
      <p:ext uri="{BB962C8B-B14F-4D97-AF65-F5344CB8AC3E}">
        <p14:creationId xmlns:p14="http://schemas.microsoft.com/office/powerpoint/2010/main" val="80103171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Slide Off White">
    <p:bg>
      <p:bgPr>
        <a:solidFill>
          <a:srgbClr val="FFFEF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EC77FC-07C7-3043-B02A-E8F927F6C338}"/>
              </a:ext>
            </a:extLst>
          </p:cNvPr>
          <p:cNvPicPr>
            <a:picLocks noChangeAspect="1"/>
          </p:cNvPicPr>
          <p:nvPr/>
        </p:nvPicPr>
        <p:blipFill>
          <a:blip r:embed="rId2"/>
          <a:srcRect/>
          <a:stretch/>
        </p:blipFill>
        <p:spPr>
          <a:xfrm>
            <a:off x="8841843" y="4987548"/>
            <a:ext cx="302158" cy="1257484"/>
          </a:xfrm>
          <a:prstGeom prst="rect">
            <a:avLst/>
          </a:prstGeom>
        </p:spPr>
      </p:pic>
      <p:sp>
        <p:nvSpPr>
          <p:cNvPr id="11" name="Text Placeholder 2">
            <a:extLst>
              <a:ext uri="{FF2B5EF4-FFF2-40B4-BE49-F238E27FC236}">
                <a16:creationId xmlns:a16="http://schemas.microsoft.com/office/drawing/2014/main" id="{7341B751-31A5-2D46-AB18-7DA30E7035EE}"/>
              </a:ext>
            </a:extLst>
          </p:cNvPr>
          <p:cNvSpPr>
            <a:spLocks noGrp="1"/>
          </p:cNvSpPr>
          <p:nvPr>
            <p:ph type="body" sz="quarter" idx="11" hasCustomPrompt="1"/>
          </p:nvPr>
        </p:nvSpPr>
        <p:spPr>
          <a:xfrm>
            <a:off x="544743" y="644976"/>
            <a:ext cx="7968636" cy="710442"/>
          </a:xfrm>
          <a:prstGeom prst="rect">
            <a:avLst/>
          </a:prstGeom>
        </p:spPr>
        <p:txBody>
          <a:bodyPr lIns="0" tIns="0" rIns="0" bIns="0">
            <a:noAutofit/>
          </a:bodyPr>
          <a:lstStyle>
            <a:lvl1pPr marL="0" indent="0">
              <a:buNone/>
              <a:defRPr sz="3999" baseline="0">
                <a:solidFill>
                  <a:srgbClr val="271E3D"/>
                </a:solidFill>
                <a:latin typeface="Palatino Linotype" panose="02040502050505030304" pitchFamily="18" charset="0"/>
              </a:defRPr>
            </a:lvl1pPr>
          </a:lstStyle>
          <a:p>
            <a:pPr lvl="0"/>
            <a:r>
              <a:rPr lang="en-GB" dirty="0"/>
              <a:t>Main title</a:t>
            </a:r>
            <a:endParaRPr lang="en-US" dirty="0"/>
          </a:p>
        </p:txBody>
      </p:sp>
      <p:sp>
        <p:nvSpPr>
          <p:cNvPr id="12" name="Content Placeholder 2">
            <a:extLst>
              <a:ext uri="{FF2B5EF4-FFF2-40B4-BE49-F238E27FC236}">
                <a16:creationId xmlns:a16="http://schemas.microsoft.com/office/drawing/2014/main" id="{34F1DD2A-3E86-FE47-A747-084EF0DB4A68}"/>
              </a:ext>
            </a:extLst>
          </p:cNvPr>
          <p:cNvSpPr>
            <a:spLocks noGrp="1"/>
          </p:cNvSpPr>
          <p:nvPr>
            <p:ph idx="12"/>
          </p:nvPr>
        </p:nvSpPr>
        <p:spPr>
          <a:xfrm>
            <a:off x="539750" y="1559480"/>
            <a:ext cx="7981512"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33262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Slide Off White Two Columns">
    <p:bg>
      <p:bgPr>
        <a:solidFill>
          <a:srgbClr val="FFFEF0"/>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730E6B-0BE0-C34D-9A82-0B1F684E2B9E}"/>
              </a:ext>
            </a:extLst>
          </p:cNvPr>
          <p:cNvSpPr>
            <a:spLocks noGrp="1"/>
          </p:cNvSpPr>
          <p:nvPr>
            <p:ph type="body" sz="quarter" idx="10" hasCustomPrompt="1"/>
          </p:nvPr>
        </p:nvSpPr>
        <p:spPr>
          <a:xfrm>
            <a:off x="544743" y="644976"/>
            <a:ext cx="7968636" cy="710442"/>
          </a:xfrm>
          <a:prstGeom prst="rect">
            <a:avLst/>
          </a:prstGeom>
        </p:spPr>
        <p:txBody>
          <a:bodyPr lIns="0" tIns="0" rIns="0" bIns="0">
            <a:noAutofit/>
          </a:bodyPr>
          <a:lstStyle>
            <a:lvl1pPr marL="0" indent="0">
              <a:buNone/>
              <a:defRPr sz="3999" baseline="0">
                <a:solidFill>
                  <a:srgbClr val="271E3D"/>
                </a:solidFill>
                <a:latin typeface="Palatino Linotype" panose="02040502050505030304" pitchFamily="18" charset="0"/>
              </a:defRPr>
            </a:lvl1pPr>
          </a:lstStyle>
          <a:p>
            <a:pPr lvl="0"/>
            <a:r>
              <a:rPr lang="en-GB" dirty="0"/>
              <a:t>Main title</a:t>
            </a:r>
            <a:endParaRPr lang="en-US" dirty="0"/>
          </a:p>
        </p:txBody>
      </p:sp>
      <p:sp>
        <p:nvSpPr>
          <p:cNvPr id="7" name="Content Placeholder 2">
            <a:extLst>
              <a:ext uri="{FF2B5EF4-FFF2-40B4-BE49-F238E27FC236}">
                <a16:creationId xmlns:a16="http://schemas.microsoft.com/office/drawing/2014/main" id="{D1F606B4-B1AB-1A48-83B4-D259FC37D486}"/>
              </a:ext>
            </a:extLst>
          </p:cNvPr>
          <p:cNvSpPr>
            <a:spLocks noGrp="1"/>
          </p:cNvSpPr>
          <p:nvPr>
            <p:ph idx="11"/>
          </p:nvPr>
        </p:nvSpPr>
        <p:spPr>
          <a:xfrm>
            <a:off x="539750" y="1559480"/>
            <a:ext cx="3939408"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Placeholder 2">
            <a:extLst>
              <a:ext uri="{FF2B5EF4-FFF2-40B4-BE49-F238E27FC236}">
                <a16:creationId xmlns:a16="http://schemas.microsoft.com/office/drawing/2014/main" id="{14BF7C0D-D7F2-D04F-B9CE-07863D6090F8}"/>
              </a:ext>
            </a:extLst>
          </p:cNvPr>
          <p:cNvSpPr>
            <a:spLocks noGrp="1"/>
          </p:cNvSpPr>
          <p:nvPr>
            <p:ph idx="12"/>
          </p:nvPr>
        </p:nvSpPr>
        <p:spPr>
          <a:xfrm>
            <a:off x="4572000" y="1556279"/>
            <a:ext cx="3939408"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a:extLst>
              <a:ext uri="{FF2B5EF4-FFF2-40B4-BE49-F238E27FC236}">
                <a16:creationId xmlns:a16="http://schemas.microsoft.com/office/drawing/2014/main" id="{74B2D808-FEEB-824A-A2E0-76087F40927C}"/>
              </a:ext>
            </a:extLst>
          </p:cNvPr>
          <p:cNvPicPr>
            <a:picLocks noChangeAspect="1"/>
          </p:cNvPicPr>
          <p:nvPr/>
        </p:nvPicPr>
        <p:blipFill>
          <a:blip r:embed="rId2"/>
          <a:srcRect/>
          <a:stretch/>
        </p:blipFill>
        <p:spPr>
          <a:xfrm>
            <a:off x="8841843" y="4987548"/>
            <a:ext cx="302158" cy="1257484"/>
          </a:xfrm>
          <a:prstGeom prst="rect">
            <a:avLst/>
          </a:prstGeom>
        </p:spPr>
      </p:pic>
    </p:spTree>
    <p:extLst>
      <p:ext uri="{BB962C8B-B14F-4D97-AF65-F5344CB8AC3E}">
        <p14:creationId xmlns:p14="http://schemas.microsoft.com/office/powerpoint/2010/main" val="612819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ank You Slide">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0982CA-A379-5E4A-8DC2-CA81314270EA}"/>
              </a:ext>
            </a:extLst>
          </p:cNvPr>
          <p:cNvSpPr/>
          <p:nvPr/>
        </p:nvSpPr>
        <p:spPr>
          <a:xfrm>
            <a:off x="216709" y="279786"/>
            <a:ext cx="8710585" cy="6298430"/>
          </a:xfrm>
          <a:prstGeom prst="rect">
            <a:avLst/>
          </a:prstGeom>
          <a:solidFill>
            <a:srgbClr val="271E3D">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271E3D"/>
              </a:solidFill>
            </a:endParaRPr>
          </a:p>
        </p:txBody>
      </p:sp>
      <p:pic>
        <p:nvPicPr>
          <p:cNvPr id="9" name="Picture 8">
            <a:extLst>
              <a:ext uri="{FF2B5EF4-FFF2-40B4-BE49-F238E27FC236}">
                <a16:creationId xmlns:a16="http://schemas.microsoft.com/office/drawing/2014/main" id="{41F43CE7-88E9-F348-8A8D-192FC75AF8F1}"/>
              </a:ext>
            </a:extLst>
          </p:cNvPr>
          <p:cNvPicPr>
            <a:picLocks noChangeAspect="1"/>
          </p:cNvPicPr>
          <p:nvPr/>
        </p:nvPicPr>
        <p:blipFill>
          <a:blip r:embed="rId2"/>
          <a:srcRect/>
          <a:stretch/>
        </p:blipFill>
        <p:spPr>
          <a:xfrm>
            <a:off x="6585286" y="630606"/>
            <a:ext cx="2077200" cy="1407356"/>
          </a:xfrm>
          <a:prstGeom prst="rect">
            <a:avLst/>
          </a:prstGeom>
        </p:spPr>
      </p:pic>
      <p:sp>
        <p:nvSpPr>
          <p:cNvPr id="13" name="TextBox 12">
            <a:extLst>
              <a:ext uri="{FF2B5EF4-FFF2-40B4-BE49-F238E27FC236}">
                <a16:creationId xmlns:a16="http://schemas.microsoft.com/office/drawing/2014/main" id="{09DA286B-5D0B-8F44-8BD0-0CF55D88956E}"/>
              </a:ext>
            </a:extLst>
          </p:cNvPr>
          <p:cNvSpPr txBox="1">
            <a:spLocks noChangeArrowheads="1"/>
          </p:cNvSpPr>
          <p:nvPr/>
        </p:nvSpPr>
        <p:spPr bwMode="auto">
          <a:xfrm>
            <a:off x="766348" y="4954373"/>
            <a:ext cx="2649537" cy="687496"/>
          </a:xfrm>
          <a:prstGeom prst="rect">
            <a:avLst/>
          </a:prstGeom>
          <a:noFill/>
          <a:ln>
            <a:noFill/>
          </a:ln>
          <a:extLst>
            <a:ext uri="{909E8E84-426E-40dd-AFC4-6F175D3DCCD1}"/>
            <a:ext uri="{91240B29-F687-4f45-9708-019B960494DF}"/>
          </a:extLst>
        </p:spPr>
        <p:txBody>
          <a:bodyPr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lnSpc>
                <a:spcPct val="110000"/>
              </a:lnSpc>
              <a:defRPr/>
            </a:pPr>
            <a:r>
              <a:rPr lang="en-GB" sz="825" b="1" dirty="0" err="1">
                <a:solidFill>
                  <a:schemeClr val="bg2"/>
                </a:solidFill>
              </a:rPr>
              <a:t>Keele</a:t>
            </a:r>
            <a:r>
              <a:rPr lang="en-GB" sz="825" b="1" dirty="0">
                <a:solidFill>
                  <a:schemeClr val="bg2"/>
                </a:solidFill>
              </a:rPr>
              <a:t> University</a:t>
            </a:r>
          </a:p>
          <a:p>
            <a:pPr eaLnBrk="1" hangingPunct="1">
              <a:lnSpc>
                <a:spcPct val="110000"/>
              </a:lnSpc>
              <a:defRPr/>
            </a:pPr>
            <a:r>
              <a:rPr lang="en-GB" sz="825" dirty="0">
                <a:solidFill>
                  <a:schemeClr val="bg2"/>
                </a:solidFill>
              </a:rPr>
              <a:t>Newcastle-under-Lyme</a:t>
            </a:r>
          </a:p>
          <a:p>
            <a:pPr eaLnBrk="1" hangingPunct="1">
              <a:lnSpc>
                <a:spcPct val="110000"/>
              </a:lnSpc>
              <a:defRPr/>
            </a:pPr>
            <a:r>
              <a:rPr lang="en-GB" sz="825" dirty="0">
                <a:solidFill>
                  <a:schemeClr val="bg2"/>
                </a:solidFill>
              </a:rPr>
              <a:t>Staffordshire</a:t>
            </a:r>
          </a:p>
          <a:p>
            <a:pPr eaLnBrk="1" hangingPunct="1">
              <a:lnSpc>
                <a:spcPct val="110000"/>
              </a:lnSpc>
              <a:defRPr/>
            </a:pPr>
            <a:r>
              <a:rPr lang="en-GB" sz="825" dirty="0">
                <a:solidFill>
                  <a:schemeClr val="bg2"/>
                </a:solidFill>
              </a:rPr>
              <a:t>ST5 5BG</a:t>
            </a:r>
          </a:p>
          <a:p>
            <a:pPr eaLnBrk="1" hangingPunct="1">
              <a:lnSpc>
                <a:spcPct val="110000"/>
              </a:lnSpc>
              <a:defRPr/>
            </a:pPr>
            <a:r>
              <a:rPr lang="en-GB" sz="825" dirty="0">
                <a:solidFill>
                  <a:schemeClr val="bg2"/>
                </a:solidFill>
              </a:rPr>
              <a:t>+44 (0)1782 732000</a:t>
            </a:r>
          </a:p>
        </p:txBody>
      </p:sp>
      <p:sp>
        <p:nvSpPr>
          <p:cNvPr id="16" name="TextBox 15">
            <a:extLst>
              <a:ext uri="{FF2B5EF4-FFF2-40B4-BE49-F238E27FC236}">
                <a16:creationId xmlns:a16="http://schemas.microsoft.com/office/drawing/2014/main" id="{FE0BE2FF-041F-C240-9E7C-A20C83F486F9}"/>
              </a:ext>
            </a:extLst>
          </p:cNvPr>
          <p:cNvSpPr txBox="1">
            <a:spLocks noChangeArrowheads="1"/>
          </p:cNvSpPr>
          <p:nvPr/>
        </p:nvSpPr>
        <p:spPr bwMode="auto">
          <a:xfrm>
            <a:off x="768937" y="2936612"/>
            <a:ext cx="4733308" cy="888705"/>
          </a:xfrm>
          <a:prstGeom prst="rect">
            <a:avLst/>
          </a:prstGeom>
          <a:noFill/>
          <a:ln>
            <a:noFill/>
          </a:ln>
          <a:extLst>
            <a:ext uri="{909E8E84-426E-40dd-AFC4-6F175D3DCCD1}"/>
            <a:ext uri="{91240B29-F687-4f45-9708-019B960494DF}"/>
          </a:extLst>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l" eaLnBrk="1" hangingPunct="1">
              <a:defRPr/>
            </a:pPr>
            <a:r>
              <a:rPr lang="en-US" sz="5775" dirty="0">
                <a:solidFill>
                  <a:schemeClr val="bg2"/>
                </a:solidFill>
                <a:latin typeface="Palatino Linotype" charset="0"/>
                <a:cs typeface="Palatino Linotype" charset="0"/>
              </a:rPr>
              <a:t>Thank </a:t>
            </a:r>
            <a:r>
              <a:rPr lang="en-US" sz="5775" b="0" i="0" baseline="0" dirty="0">
                <a:solidFill>
                  <a:schemeClr val="bg2"/>
                </a:solidFill>
                <a:latin typeface="Palatino Linotype" charset="0"/>
                <a:cs typeface="Palatino Linotype" charset="0"/>
              </a:rPr>
              <a:t>you</a:t>
            </a:r>
          </a:p>
        </p:txBody>
      </p:sp>
      <p:pic>
        <p:nvPicPr>
          <p:cNvPr id="8" name="Picture 7">
            <a:extLst>
              <a:ext uri="{FF2B5EF4-FFF2-40B4-BE49-F238E27FC236}">
                <a16:creationId xmlns:a16="http://schemas.microsoft.com/office/drawing/2014/main" id="{771E2412-7F6D-0F49-BCE1-E4A9BB303CCB}"/>
              </a:ext>
            </a:extLst>
          </p:cNvPr>
          <p:cNvPicPr>
            <a:picLocks noChangeAspect="1"/>
          </p:cNvPicPr>
          <p:nvPr/>
        </p:nvPicPr>
        <p:blipFill>
          <a:blip r:embed="rId3"/>
          <a:srcRect/>
          <a:stretch/>
        </p:blipFill>
        <p:spPr>
          <a:xfrm>
            <a:off x="8841843" y="4987548"/>
            <a:ext cx="302158" cy="1257484"/>
          </a:xfrm>
          <a:prstGeom prst="rect">
            <a:avLst/>
          </a:prstGeom>
        </p:spPr>
      </p:pic>
    </p:spTree>
    <p:extLst>
      <p:ext uri="{BB962C8B-B14F-4D97-AF65-F5344CB8AC3E}">
        <p14:creationId xmlns:p14="http://schemas.microsoft.com/office/powerpoint/2010/main" val="400139057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23EB-6E7F-FC5A-0FDB-434CE6F71F7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4AA754-B881-0D96-AE08-3DF467C1796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2710B4-0D76-2B4C-1FE0-ABA3D78ABE6E}"/>
              </a:ext>
            </a:extLst>
          </p:cNvPr>
          <p:cNvSpPr>
            <a:spLocks noGrp="1"/>
          </p:cNvSpPr>
          <p:nvPr>
            <p:ph type="dt" sz="half" idx="10"/>
          </p:nvPr>
        </p:nvSpPr>
        <p:spPr/>
        <p:txBody>
          <a:bodyPr/>
          <a:lstStyle/>
          <a:p>
            <a:fld id="{3ACBA9EC-F445-1C4F-94DC-3627B88B9846}" type="datetimeFigureOut">
              <a:rPr lang="en-US" smtClean="0"/>
              <a:t>3/20/2026</a:t>
            </a:fld>
            <a:endParaRPr lang="en-US"/>
          </a:p>
        </p:txBody>
      </p:sp>
      <p:sp>
        <p:nvSpPr>
          <p:cNvPr id="5" name="Footer Placeholder 4">
            <a:extLst>
              <a:ext uri="{FF2B5EF4-FFF2-40B4-BE49-F238E27FC236}">
                <a16:creationId xmlns:a16="http://schemas.microsoft.com/office/drawing/2014/main" id="{93764D88-136A-45FF-30F4-C052F6B33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EC6CB-5C44-0587-F74A-8ED108CA575B}"/>
              </a:ext>
            </a:extLst>
          </p:cNvPr>
          <p:cNvSpPr>
            <a:spLocks noGrp="1"/>
          </p:cNvSpPr>
          <p:nvPr>
            <p:ph type="sldNum" sz="quarter" idx="12"/>
          </p:nvPr>
        </p:nvSpPr>
        <p:spPr/>
        <p:txBody>
          <a:bodyPr/>
          <a:lstStyle/>
          <a:p>
            <a:fld id="{BE5B8268-1A35-F143-91F0-94DD671A8AE6}" type="slidenum">
              <a:rPr lang="en-US" smtClean="0"/>
              <a:t>‹#›</a:t>
            </a:fld>
            <a:endParaRPr lang="en-US"/>
          </a:p>
        </p:txBody>
      </p:sp>
    </p:spTree>
    <p:extLst>
      <p:ext uri="{BB962C8B-B14F-4D97-AF65-F5344CB8AC3E}">
        <p14:creationId xmlns:p14="http://schemas.microsoft.com/office/powerpoint/2010/main" val="2776275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1"/>
        <p:cNvGrpSpPr/>
        <p:nvPr/>
      </p:nvGrpSpPr>
      <p:grpSpPr>
        <a:xfrm>
          <a:off x="0" y="0"/>
          <a:ext cx="0" cy="0"/>
          <a:chOff x="0" y="0"/>
          <a:chExt cx="0" cy="0"/>
        </a:xfrm>
      </p:grpSpPr>
      <p:grpSp>
        <p:nvGrpSpPr>
          <p:cNvPr id="92" name="Google Shape;92;p5"/>
          <p:cNvGrpSpPr/>
          <p:nvPr/>
        </p:nvGrpSpPr>
        <p:grpSpPr>
          <a:xfrm>
            <a:off x="625966" y="399168"/>
            <a:ext cx="999312" cy="1332416"/>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5" name="Google Shape;95;p5"/>
          <p:cNvSpPr txBox="1">
            <a:spLocks noGrp="1"/>
          </p:cNvSpPr>
          <p:nvPr>
            <p:ph type="title"/>
          </p:nvPr>
        </p:nvSpPr>
        <p:spPr>
          <a:xfrm>
            <a:off x="1303800" y="798100"/>
            <a:ext cx="7030500" cy="13324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GB"/>
              <a:t>Click to edit Master title style</a:t>
            </a:r>
            <a:endParaRPr/>
          </a:p>
        </p:txBody>
      </p:sp>
      <p:sp>
        <p:nvSpPr>
          <p:cNvPr id="96" name="Google Shape;96;p5"/>
          <p:cNvSpPr txBox="1">
            <a:spLocks noGrp="1"/>
          </p:cNvSpPr>
          <p:nvPr>
            <p:ph type="body" idx="1"/>
          </p:nvPr>
        </p:nvSpPr>
        <p:spPr>
          <a:xfrm>
            <a:off x="1303800" y="2653400"/>
            <a:ext cx="3430500" cy="3388800"/>
          </a:xfrm>
          <a:prstGeom prst="rect">
            <a:avLst/>
          </a:prstGeom>
        </p:spPr>
        <p:txBody>
          <a:bodyPr spcFirstLastPara="1" wrap="square" lIns="91425" tIns="91425" rIns="91425" bIns="91425" anchor="t" anchorCtr="0">
            <a:normAutofit/>
          </a:bodyPr>
          <a:lstStyle>
            <a:lvl1pPr marL="457189" lvl="0" indent="-311142" rtl="0">
              <a:spcBef>
                <a:spcPts val="0"/>
              </a:spcBef>
              <a:spcAft>
                <a:spcPts val="0"/>
              </a:spcAft>
              <a:buSzPts val="1300"/>
              <a:buChar char="●"/>
              <a:defRPr/>
            </a:lvl1pPr>
            <a:lvl2pPr marL="914378" lvl="1" indent="-298442" rtl="0">
              <a:spcBef>
                <a:spcPts val="0"/>
              </a:spcBef>
              <a:spcAft>
                <a:spcPts val="0"/>
              </a:spcAft>
              <a:buSzPts val="1100"/>
              <a:buChar char="○"/>
              <a:defRPr/>
            </a:lvl2pPr>
            <a:lvl3pPr marL="1371566" lvl="2" indent="-298442" rtl="0">
              <a:spcBef>
                <a:spcPts val="0"/>
              </a:spcBef>
              <a:spcAft>
                <a:spcPts val="0"/>
              </a:spcAft>
              <a:buSzPts val="1100"/>
              <a:buChar char="■"/>
              <a:defRPr/>
            </a:lvl3pPr>
            <a:lvl4pPr marL="1828754" lvl="3" indent="-298442" rtl="0">
              <a:spcBef>
                <a:spcPts val="0"/>
              </a:spcBef>
              <a:spcAft>
                <a:spcPts val="0"/>
              </a:spcAft>
              <a:buSzPts val="1100"/>
              <a:buChar char="●"/>
              <a:defRPr/>
            </a:lvl4pPr>
            <a:lvl5pPr marL="2285943" lvl="4" indent="-298442" rtl="0">
              <a:spcBef>
                <a:spcPts val="0"/>
              </a:spcBef>
              <a:spcAft>
                <a:spcPts val="0"/>
              </a:spcAft>
              <a:buSzPts val="1100"/>
              <a:buChar char="○"/>
              <a:defRPr/>
            </a:lvl5pPr>
            <a:lvl6pPr marL="2743132" lvl="5" indent="-298442" rtl="0">
              <a:spcBef>
                <a:spcPts val="0"/>
              </a:spcBef>
              <a:spcAft>
                <a:spcPts val="0"/>
              </a:spcAft>
              <a:buSzPts val="1100"/>
              <a:buChar char="■"/>
              <a:defRPr/>
            </a:lvl6pPr>
            <a:lvl7pPr marL="3200320" lvl="6" indent="-298442" rtl="0">
              <a:spcBef>
                <a:spcPts val="0"/>
              </a:spcBef>
              <a:spcAft>
                <a:spcPts val="0"/>
              </a:spcAft>
              <a:buSzPts val="1100"/>
              <a:buChar char="●"/>
              <a:defRPr/>
            </a:lvl7pPr>
            <a:lvl8pPr marL="3657509" lvl="7" indent="-298442" rtl="0">
              <a:spcBef>
                <a:spcPts val="0"/>
              </a:spcBef>
              <a:spcAft>
                <a:spcPts val="0"/>
              </a:spcAft>
              <a:buSzPts val="1100"/>
              <a:buChar char="○"/>
              <a:defRPr/>
            </a:lvl8pPr>
            <a:lvl9pPr marL="4114697" lvl="8" indent="-298442" rtl="0">
              <a:spcBef>
                <a:spcPts val="0"/>
              </a:spcBef>
              <a:spcAft>
                <a:spcPts val="0"/>
              </a:spcAft>
              <a:buSzPts val="1100"/>
              <a:buChar char="■"/>
              <a:defRPr/>
            </a:lvl9pPr>
          </a:lstStyle>
          <a:p>
            <a:pPr lvl="0"/>
            <a:r>
              <a:rPr lang="en-GB"/>
              <a:t>Click to edit Master text styles</a:t>
            </a:r>
          </a:p>
        </p:txBody>
      </p:sp>
      <p:sp>
        <p:nvSpPr>
          <p:cNvPr id="97" name="Google Shape;97;p5"/>
          <p:cNvSpPr txBox="1">
            <a:spLocks noGrp="1"/>
          </p:cNvSpPr>
          <p:nvPr>
            <p:ph type="body" idx="2"/>
          </p:nvPr>
        </p:nvSpPr>
        <p:spPr>
          <a:xfrm>
            <a:off x="4903650" y="2653400"/>
            <a:ext cx="3430500" cy="3388800"/>
          </a:xfrm>
          <a:prstGeom prst="rect">
            <a:avLst/>
          </a:prstGeom>
        </p:spPr>
        <p:txBody>
          <a:bodyPr spcFirstLastPara="1" wrap="square" lIns="91425" tIns="91425" rIns="91425" bIns="91425" anchor="t" anchorCtr="0">
            <a:normAutofit/>
          </a:bodyPr>
          <a:lstStyle>
            <a:lvl1pPr marL="457189" lvl="0" indent="-311142" rtl="0">
              <a:spcBef>
                <a:spcPts val="0"/>
              </a:spcBef>
              <a:spcAft>
                <a:spcPts val="0"/>
              </a:spcAft>
              <a:buSzPts val="1300"/>
              <a:buChar char="●"/>
              <a:defRPr/>
            </a:lvl1pPr>
            <a:lvl2pPr marL="914378" lvl="1" indent="-298442" rtl="0">
              <a:spcBef>
                <a:spcPts val="0"/>
              </a:spcBef>
              <a:spcAft>
                <a:spcPts val="0"/>
              </a:spcAft>
              <a:buSzPts val="1100"/>
              <a:buChar char="○"/>
              <a:defRPr/>
            </a:lvl2pPr>
            <a:lvl3pPr marL="1371566" lvl="2" indent="-298442" rtl="0">
              <a:spcBef>
                <a:spcPts val="0"/>
              </a:spcBef>
              <a:spcAft>
                <a:spcPts val="0"/>
              </a:spcAft>
              <a:buSzPts val="1100"/>
              <a:buChar char="■"/>
              <a:defRPr/>
            </a:lvl3pPr>
            <a:lvl4pPr marL="1828754" lvl="3" indent="-298442" rtl="0">
              <a:spcBef>
                <a:spcPts val="0"/>
              </a:spcBef>
              <a:spcAft>
                <a:spcPts val="0"/>
              </a:spcAft>
              <a:buSzPts val="1100"/>
              <a:buChar char="●"/>
              <a:defRPr/>
            </a:lvl4pPr>
            <a:lvl5pPr marL="2285943" lvl="4" indent="-298442" rtl="0">
              <a:spcBef>
                <a:spcPts val="0"/>
              </a:spcBef>
              <a:spcAft>
                <a:spcPts val="0"/>
              </a:spcAft>
              <a:buSzPts val="1100"/>
              <a:buChar char="○"/>
              <a:defRPr/>
            </a:lvl5pPr>
            <a:lvl6pPr marL="2743132" lvl="5" indent="-298442" rtl="0">
              <a:spcBef>
                <a:spcPts val="0"/>
              </a:spcBef>
              <a:spcAft>
                <a:spcPts val="0"/>
              </a:spcAft>
              <a:buSzPts val="1100"/>
              <a:buChar char="■"/>
              <a:defRPr/>
            </a:lvl6pPr>
            <a:lvl7pPr marL="3200320" lvl="6" indent="-298442" rtl="0">
              <a:spcBef>
                <a:spcPts val="0"/>
              </a:spcBef>
              <a:spcAft>
                <a:spcPts val="0"/>
              </a:spcAft>
              <a:buSzPts val="1100"/>
              <a:buChar char="●"/>
              <a:defRPr/>
            </a:lvl7pPr>
            <a:lvl8pPr marL="3657509" lvl="7" indent="-298442" rtl="0">
              <a:spcBef>
                <a:spcPts val="0"/>
              </a:spcBef>
              <a:spcAft>
                <a:spcPts val="0"/>
              </a:spcAft>
              <a:buSzPts val="1100"/>
              <a:buChar char="○"/>
              <a:defRPr/>
            </a:lvl8pPr>
            <a:lvl9pPr marL="4114697" lvl="8" indent="-298442" rtl="0">
              <a:spcBef>
                <a:spcPts val="0"/>
              </a:spcBef>
              <a:spcAft>
                <a:spcPts val="0"/>
              </a:spcAft>
              <a:buSzPts val="1100"/>
              <a:buChar char="■"/>
              <a:defRPr/>
            </a:lvl9pPr>
          </a:lstStyle>
          <a:p>
            <a:pPr lvl="0"/>
            <a:r>
              <a:rPr lang="en-GB"/>
              <a:t>Click to edit Master text styles</a:t>
            </a:r>
          </a:p>
        </p:txBody>
      </p:sp>
      <p:sp>
        <p:nvSpPr>
          <p:cNvPr id="98" name="Google Shape;98;p5"/>
          <p:cNvSpPr txBox="1">
            <a:spLocks noGrp="1"/>
          </p:cNvSpPr>
          <p:nvPr>
            <p:ph type="sldNum" idx="12"/>
          </p:nvPr>
        </p:nvSpPr>
        <p:spPr>
          <a:xfrm>
            <a:off x="8451046" y="6315968"/>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31323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b="0" i="0">
                <a:solidFill>
                  <a:srgbClr val="8D8C93"/>
                </a:solidFill>
                <a:latin typeface="Palatino Linotype" panose="02040502050505030304" pitchFamily="18" charset="0"/>
              </a:defRPr>
            </a:lvl1pPr>
          </a:lstStyle>
          <a:p>
            <a:fld id="{E54BFB26-65E8-0746-AE1F-BB6A120F4B8F}" type="datetimeFigureOut">
              <a:rPr lang="en-US" smtClean="0"/>
              <a:pPr/>
              <a:t>3/20/2026</a:t>
            </a:fld>
            <a:endParaRPr lang="en-US"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Palatino Linotype" panose="02040502050505030304" pitchFamily="18" charset="0"/>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Palatino Linotype" panose="02040502050505030304" pitchFamily="18" charset="0"/>
              </a:defRPr>
            </a:lvl1pPr>
          </a:lstStyle>
          <a:p>
            <a:fld id="{F6579A09-310B-C44E-BCE0-1A21A05AF25F}" type="slidenum">
              <a:rPr lang="en-US" smtClean="0"/>
              <a:t>‹#›</a:t>
            </a:fld>
            <a:endParaRPr lang="en-US"/>
          </a:p>
        </p:txBody>
      </p:sp>
    </p:spTree>
    <p:extLst>
      <p:ext uri="{BB962C8B-B14F-4D97-AF65-F5344CB8AC3E}">
        <p14:creationId xmlns:p14="http://schemas.microsoft.com/office/powerpoint/2010/main" val="1068659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685577" rtl="0" eaLnBrk="1" latinLnBrk="0" hangingPunct="1">
        <a:lnSpc>
          <a:spcPct val="90000"/>
        </a:lnSpc>
        <a:spcBef>
          <a:spcPct val="0"/>
        </a:spcBef>
        <a:buNone/>
        <a:defRPr sz="3299" b="0" i="0" kern="1200">
          <a:solidFill>
            <a:schemeClr val="tx1"/>
          </a:solidFill>
          <a:latin typeface="Palatino Linotype" panose="02040502050505030304" pitchFamily="18" charset="0"/>
          <a:ea typeface="Palatino" pitchFamily="2" charset="77"/>
          <a:cs typeface="+mj-cs"/>
        </a:defRPr>
      </a:lvl1pPr>
    </p:titleStyle>
    <p:bodyStyle>
      <a:lvl1pPr marL="171395" indent="-171395" algn="l" defTabSz="685577" rtl="0" eaLnBrk="1" latinLnBrk="0" hangingPunct="1">
        <a:lnSpc>
          <a:spcPct val="90000"/>
        </a:lnSpc>
        <a:spcBef>
          <a:spcPts val="750"/>
        </a:spcBef>
        <a:buFont typeface="Arial" panose="020B0604020202020204" pitchFamily="34" charset="0"/>
        <a:buChar char="•"/>
        <a:defRPr sz="2099" b="0" i="0" kern="1200">
          <a:solidFill>
            <a:schemeClr val="tx1"/>
          </a:solidFill>
          <a:latin typeface="+mn-lt"/>
          <a:ea typeface="+mn-ea"/>
          <a:cs typeface="+mn-cs"/>
        </a:defRPr>
      </a:lvl1pPr>
      <a:lvl2pPr marL="514183" indent="-171395" algn="l" defTabSz="685577" rtl="0" eaLnBrk="1" latinLnBrk="0" hangingPunct="1">
        <a:lnSpc>
          <a:spcPct val="90000"/>
        </a:lnSpc>
        <a:spcBef>
          <a:spcPts val="375"/>
        </a:spcBef>
        <a:buFont typeface="Arial" panose="020B0604020202020204" pitchFamily="34" charset="0"/>
        <a:buChar char="•"/>
        <a:defRPr sz="1799" b="0" i="0" kern="1200">
          <a:solidFill>
            <a:schemeClr val="tx1"/>
          </a:solidFill>
          <a:latin typeface="+mn-lt"/>
          <a:ea typeface="+mn-ea"/>
          <a:cs typeface="+mn-cs"/>
        </a:defRPr>
      </a:lvl2pPr>
      <a:lvl3pPr marL="856972" indent="-171395" algn="l" defTabSz="685577" rtl="0" eaLnBrk="1" latinLnBrk="0" hangingPunct="1">
        <a:lnSpc>
          <a:spcPct val="90000"/>
        </a:lnSpc>
        <a:spcBef>
          <a:spcPts val="375"/>
        </a:spcBef>
        <a:buFont typeface="Arial" panose="020B0604020202020204" pitchFamily="34" charset="0"/>
        <a:buChar char="•"/>
        <a:defRPr sz="1499" b="0" i="0" kern="1200">
          <a:solidFill>
            <a:schemeClr val="tx1"/>
          </a:solidFill>
          <a:latin typeface="+mn-lt"/>
          <a:ea typeface="+mn-ea"/>
          <a:cs typeface="+mn-cs"/>
        </a:defRPr>
      </a:lvl3pPr>
      <a:lvl4pPr marL="1199760" indent="-171395" algn="l" defTabSz="685577" rtl="0" eaLnBrk="1" latinLnBrk="0" hangingPunct="1">
        <a:lnSpc>
          <a:spcPct val="90000"/>
        </a:lnSpc>
        <a:spcBef>
          <a:spcPts val="375"/>
        </a:spcBef>
        <a:buFont typeface="Arial" panose="020B0604020202020204" pitchFamily="34" charset="0"/>
        <a:buChar char="•"/>
        <a:defRPr sz="1349" b="0" i="0" kern="1200">
          <a:solidFill>
            <a:schemeClr val="tx1"/>
          </a:solidFill>
          <a:latin typeface="+mn-lt"/>
          <a:ea typeface="+mn-ea"/>
          <a:cs typeface="+mn-cs"/>
        </a:defRPr>
      </a:lvl4pPr>
      <a:lvl5pPr marL="1542548" indent="-171395" algn="l" defTabSz="685577" rtl="0" eaLnBrk="1" latinLnBrk="0" hangingPunct="1">
        <a:lnSpc>
          <a:spcPct val="90000"/>
        </a:lnSpc>
        <a:spcBef>
          <a:spcPts val="375"/>
        </a:spcBef>
        <a:buFont typeface="Arial" panose="020B0604020202020204" pitchFamily="34" charset="0"/>
        <a:buChar char="•"/>
        <a:defRPr sz="1349" b="0" i="0" kern="1200">
          <a:solidFill>
            <a:schemeClr val="tx1"/>
          </a:solidFill>
          <a:latin typeface="+mn-lt"/>
          <a:ea typeface="+mn-ea"/>
          <a:cs typeface="+mn-cs"/>
        </a:defRPr>
      </a:lvl5pPr>
      <a:lvl6pPr marL="1885337"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26"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15"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03" indent="-171395" algn="l" defTabSz="685577"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77" rtl="0" eaLnBrk="1" latinLnBrk="0" hangingPunct="1">
        <a:defRPr sz="1349" kern="1200">
          <a:solidFill>
            <a:schemeClr val="tx1"/>
          </a:solidFill>
          <a:latin typeface="+mn-lt"/>
          <a:ea typeface="+mn-ea"/>
          <a:cs typeface="+mn-cs"/>
        </a:defRPr>
      </a:lvl1pPr>
      <a:lvl2pPr marL="342788" algn="l" defTabSz="685577" rtl="0" eaLnBrk="1" latinLnBrk="0" hangingPunct="1">
        <a:defRPr sz="1349" kern="1200">
          <a:solidFill>
            <a:schemeClr val="tx1"/>
          </a:solidFill>
          <a:latin typeface="+mn-lt"/>
          <a:ea typeface="+mn-ea"/>
          <a:cs typeface="+mn-cs"/>
        </a:defRPr>
      </a:lvl2pPr>
      <a:lvl3pPr marL="685577" algn="l" defTabSz="685577" rtl="0" eaLnBrk="1" latinLnBrk="0" hangingPunct="1">
        <a:defRPr sz="1349" kern="1200">
          <a:solidFill>
            <a:schemeClr val="tx1"/>
          </a:solidFill>
          <a:latin typeface="+mn-lt"/>
          <a:ea typeface="+mn-ea"/>
          <a:cs typeface="+mn-cs"/>
        </a:defRPr>
      </a:lvl3pPr>
      <a:lvl4pPr marL="1028366" algn="l" defTabSz="685577" rtl="0" eaLnBrk="1" latinLnBrk="0" hangingPunct="1">
        <a:defRPr sz="1349" kern="1200">
          <a:solidFill>
            <a:schemeClr val="tx1"/>
          </a:solidFill>
          <a:latin typeface="+mn-lt"/>
          <a:ea typeface="+mn-ea"/>
          <a:cs typeface="+mn-cs"/>
        </a:defRPr>
      </a:lvl4pPr>
      <a:lvl5pPr marL="1371155" algn="l" defTabSz="685577" rtl="0" eaLnBrk="1" latinLnBrk="0" hangingPunct="1">
        <a:defRPr sz="1349" kern="1200">
          <a:solidFill>
            <a:schemeClr val="tx1"/>
          </a:solidFill>
          <a:latin typeface="+mn-lt"/>
          <a:ea typeface="+mn-ea"/>
          <a:cs typeface="+mn-cs"/>
        </a:defRPr>
      </a:lvl5pPr>
      <a:lvl6pPr marL="1713943" algn="l" defTabSz="685577" rtl="0" eaLnBrk="1" latinLnBrk="0" hangingPunct="1">
        <a:defRPr sz="1349" kern="1200">
          <a:solidFill>
            <a:schemeClr val="tx1"/>
          </a:solidFill>
          <a:latin typeface="+mn-lt"/>
          <a:ea typeface="+mn-ea"/>
          <a:cs typeface="+mn-cs"/>
        </a:defRPr>
      </a:lvl6pPr>
      <a:lvl7pPr marL="2056731" algn="l" defTabSz="685577" rtl="0" eaLnBrk="1" latinLnBrk="0" hangingPunct="1">
        <a:defRPr sz="1349" kern="1200">
          <a:solidFill>
            <a:schemeClr val="tx1"/>
          </a:solidFill>
          <a:latin typeface="+mn-lt"/>
          <a:ea typeface="+mn-ea"/>
          <a:cs typeface="+mn-cs"/>
        </a:defRPr>
      </a:lvl7pPr>
      <a:lvl8pPr marL="2399520" algn="l" defTabSz="685577" rtl="0" eaLnBrk="1" latinLnBrk="0" hangingPunct="1">
        <a:defRPr sz="1349" kern="1200">
          <a:solidFill>
            <a:schemeClr val="tx1"/>
          </a:solidFill>
          <a:latin typeface="+mn-lt"/>
          <a:ea typeface="+mn-ea"/>
          <a:cs typeface="+mn-cs"/>
        </a:defRPr>
      </a:lvl8pPr>
      <a:lvl9pPr marL="2742308" algn="l" defTabSz="685577"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mailto:s.murtagh@keele.ac.u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8B9E71F5-5D4E-7D12-5F60-0B222A00EF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9559" y="5049051"/>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FI logo">
            <a:extLst>
              <a:ext uri="{FF2B5EF4-FFF2-40B4-BE49-F238E27FC236}">
                <a16:creationId xmlns:a16="http://schemas.microsoft.com/office/drawing/2014/main" id="{589B9F5A-6F11-2E9F-7728-21DE1014336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1328" y="1206652"/>
            <a:ext cx="2857384" cy="7143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6EE53D-10D3-DCB3-EDC4-51CCF8ADE18B}"/>
              </a:ext>
            </a:extLst>
          </p:cNvPr>
          <p:cNvSpPr/>
          <p:nvPr/>
        </p:nvSpPr>
        <p:spPr>
          <a:xfrm>
            <a:off x="3459480" y="0"/>
            <a:ext cx="5684519" cy="6858000"/>
          </a:xfrm>
          <a:prstGeom prst="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dirty="0"/>
          </a:p>
        </p:txBody>
      </p:sp>
      <p:sp>
        <p:nvSpPr>
          <p:cNvPr id="6" name="Title 1">
            <a:extLst>
              <a:ext uri="{FF2B5EF4-FFF2-40B4-BE49-F238E27FC236}">
                <a16:creationId xmlns:a16="http://schemas.microsoft.com/office/drawing/2014/main" id="{8DE6B7D7-7A0F-511F-B61B-1571026FCAA4}"/>
              </a:ext>
            </a:extLst>
          </p:cNvPr>
          <p:cNvSpPr txBox="1">
            <a:spLocks/>
          </p:cNvSpPr>
          <p:nvPr/>
        </p:nvSpPr>
        <p:spPr>
          <a:xfrm>
            <a:off x="3412365" y="930778"/>
            <a:ext cx="5684518" cy="1508002"/>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200" dirty="0">
              <a:latin typeface="Aptos" panose="020B0004020202020204" pitchFamily="34" charset="0"/>
            </a:endParaRPr>
          </a:p>
        </p:txBody>
      </p:sp>
      <p:pic>
        <p:nvPicPr>
          <p:cNvPr id="1028" name="Picture 4" descr="Home - PPEF">
            <a:extLst>
              <a:ext uri="{FF2B5EF4-FFF2-40B4-BE49-F238E27FC236}">
                <a16:creationId xmlns:a16="http://schemas.microsoft.com/office/drawing/2014/main" id="{FF316027-9010-A633-C01F-2EF638D11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675" y="2378649"/>
            <a:ext cx="1206690" cy="6614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3206B43-CB5E-A622-3D19-EC7816A78FAF}"/>
              </a:ext>
            </a:extLst>
          </p:cNvPr>
          <p:cNvPicPr>
            <a:picLocks noChangeAspect="1"/>
          </p:cNvPicPr>
          <p:nvPr/>
        </p:nvPicPr>
        <p:blipFill>
          <a:blip r:embed="rId6"/>
          <a:stretch>
            <a:fillRect/>
          </a:stretch>
        </p:blipFill>
        <p:spPr>
          <a:xfrm>
            <a:off x="1104386" y="3634163"/>
            <a:ext cx="1464164" cy="820819"/>
          </a:xfrm>
          <a:prstGeom prst="rect">
            <a:avLst/>
          </a:prstGeom>
        </p:spPr>
      </p:pic>
      <p:sp>
        <p:nvSpPr>
          <p:cNvPr id="8" name="TextBox 7">
            <a:extLst>
              <a:ext uri="{FF2B5EF4-FFF2-40B4-BE49-F238E27FC236}">
                <a16:creationId xmlns:a16="http://schemas.microsoft.com/office/drawing/2014/main" id="{AA1EBA4B-FB10-5A0E-78C0-3646574392B0}"/>
              </a:ext>
            </a:extLst>
          </p:cNvPr>
          <p:cNvSpPr txBox="1"/>
          <p:nvPr/>
        </p:nvSpPr>
        <p:spPr>
          <a:xfrm>
            <a:off x="3523724" y="2844284"/>
            <a:ext cx="5620275" cy="3323987"/>
          </a:xfrm>
          <a:prstGeom prst="rect">
            <a:avLst/>
          </a:prstGeom>
          <a:noFill/>
        </p:spPr>
        <p:txBody>
          <a:bodyPr wrap="square">
            <a:spAutoFit/>
          </a:bodyPr>
          <a:lstStyle/>
          <a:p>
            <a:pPr algn="l" rtl="0" fontAlgn="base">
              <a:lnSpc>
                <a:spcPts val="2025"/>
              </a:lnSpc>
              <a:spcAft>
                <a:spcPts val="1200"/>
              </a:spcAft>
              <a:buNone/>
            </a:pPr>
            <a:r>
              <a:rPr lang="en-GB" sz="1800" b="1" i="0" u="none" strike="noStrike" dirty="0">
                <a:solidFill>
                  <a:srgbClr val="000000"/>
                </a:solidFill>
                <a:effectLst/>
                <a:latin typeface="Aptos" panose="020B0004020202020204" pitchFamily="34" charset="0"/>
              </a:rPr>
              <a:t>Dr Shemane Murtagh, </a:t>
            </a:r>
            <a:r>
              <a:rPr lang="en-GB" b="1" dirty="0">
                <a:solidFill>
                  <a:srgbClr val="000000"/>
                </a:solidFill>
                <a:latin typeface="Aptos" panose="020B0004020202020204" pitchFamily="34" charset="0"/>
              </a:rPr>
              <a:t>Principal Investigator </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Segoe UI" panose="020B0502040204020203" pitchFamily="34" charset="0"/>
            </a:endParaRPr>
          </a:p>
          <a:p>
            <a:pPr algn="l" rtl="0" fontAlgn="base">
              <a:lnSpc>
                <a:spcPts val="2025"/>
              </a:lnSpc>
              <a:spcAft>
                <a:spcPts val="1200"/>
              </a:spcAft>
              <a:buNone/>
            </a:pPr>
            <a:r>
              <a:rPr lang="en-GB" sz="1800" b="0" i="0" u="none" strike="noStrike" dirty="0">
                <a:solidFill>
                  <a:srgbClr val="000000"/>
                </a:solidFill>
                <a:effectLst/>
                <a:latin typeface="Aptos" panose="020B0004020202020204" pitchFamily="34" charset="0"/>
              </a:rPr>
              <a:t>Prof Jonathan Hill, Chief investigator </a:t>
            </a:r>
          </a:p>
          <a:p>
            <a:pPr fontAlgn="base">
              <a:lnSpc>
                <a:spcPts val="2025"/>
              </a:lnSpc>
              <a:spcAft>
                <a:spcPts val="1200"/>
              </a:spcAft>
            </a:pPr>
            <a:r>
              <a:rPr lang="en-GB" sz="1800" b="0" i="0" u="none" strike="noStrike" dirty="0">
                <a:solidFill>
                  <a:srgbClr val="000000"/>
                </a:solidFill>
                <a:effectLst/>
                <a:latin typeface="Aptos" panose="020B0004020202020204" pitchFamily="34" charset="0"/>
              </a:rPr>
              <a:t>Dr Roanna Burgess, C</a:t>
            </a:r>
            <a:r>
              <a:rPr lang="en-GB" dirty="0"/>
              <a:t>linical academic and lead of the MSK National Audit </a:t>
            </a:r>
            <a:endParaRPr lang="en-GB" dirty="0">
              <a:solidFill>
                <a:srgbClr val="000000"/>
              </a:solidFill>
              <a:latin typeface="Aptos" panose="020B0004020202020204" pitchFamily="34" charset="0"/>
            </a:endParaRPr>
          </a:p>
          <a:p>
            <a:pPr fontAlgn="base">
              <a:lnSpc>
                <a:spcPts val="2025"/>
              </a:lnSpc>
              <a:spcAft>
                <a:spcPts val="1200"/>
              </a:spcAft>
            </a:pPr>
            <a:r>
              <a:rPr lang="en-GB" sz="1800" b="0" i="0" u="none" strike="noStrike" dirty="0">
                <a:solidFill>
                  <a:srgbClr val="000000"/>
                </a:solidFill>
                <a:effectLst/>
                <a:latin typeface="Aptos" panose="020B0004020202020204" pitchFamily="34" charset="0"/>
              </a:rPr>
              <a:t>Prof Kelvin Jordan, Biostatistician                       </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Segoe UI" panose="020B0502040204020203" pitchFamily="34" charset="0"/>
            </a:endParaRPr>
          </a:p>
          <a:p>
            <a:pPr algn="l" rtl="0" fontAlgn="base">
              <a:lnSpc>
                <a:spcPts val="2025"/>
              </a:lnSpc>
              <a:spcAft>
                <a:spcPts val="1200"/>
              </a:spcAft>
              <a:buNone/>
            </a:pPr>
            <a:r>
              <a:rPr lang="en-GB" sz="1800" b="0" i="0" u="none" strike="noStrike" dirty="0">
                <a:solidFill>
                  <a:srgbClr val="000000"/>
                </a:solidFill>
                <a:effectLst/>
                <a:latin typeface="Aptos" panose="020B0004020202020204" pitchFamily="34" charset="0"/>
              </a:rPr>
              <a:t>James Bailey, Data Manager  </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Segoe UI" panose="020B0502040204020203" pitchFamily="34" charset="0"/>
            </a:endParaRPr>
          </a:p>
          <a:p>
            <a:pPr algn="l" rtl="0" fontAlgn="base">
              <a:lnSpc>
                <a:spcPts val="2025"/>
              </a:lnSpc>
              <a:spcAft>
                <a:spcPts val="1200"/>
              </a:spcAft>
              <a:buNone/>
            </a:pPr>
            <a:r>
              <a:rPr lang="en-GB" sz="1800" b="0" i="0" u="none" strike="noStrike" dirty="0">
                <a:solidFill>
                  <a:srgbClr val="000000"/>
                </a:solidFill>
                <a:effectLst/>
                <a:latin typeface="Aptos" panose="020B0004020202020204" pitchFamily="34" charset="0"/>
              </a:rPr>
              <a:t>Alex Braybrooke, Physiotherapist and Post Graduate Researcher</a:t>
            </a:r>
          </a:p>
          <a:p>
            <a:pPr algn="l" rtl="0" fontAlgn="base">
              <a:lnSpc>
                <a:spcPts val="2025"/>
              </a:lnSpc>
              <a:spcAft>
                <a:spcPts val="1200"/>
              </a:spcAft>
              <a:buNone/>
            </a:pPr>
            <a:r>
              <a:rPr lang="en-GB" sz="1800" b="0" i="0" u="none" strike="noStrike" dirty="0">
                <a:solidFill>
                  <a:srgbClr val="000000"/>
                </a:solidFill>
                <a:effectLst/>
                <a:latin typeface="Aptos" panose="020B0004020202020204" pitchFamily="34" charset="0"/>
              </a:rPr>
              <a:t>Dr Sara Winter, Student research lead</a:t>
            </a:r>
            <a:r>
              <a:rPr lang="en-US" sz="1800" b="0" i="0" dirty="0">
                <a:solidFill>
                  <a:srgbClr val="000000"/>
                </a:solidFill>
                <a:effectLst/>
                <a:latin typeface="Aptos" panose="020B0004020202020204" pitchFamily="34" charset="0"/>
              </a:rPr>
              <a:t>​</a:t>
            </a:r>
            <a:endParaRPr lang="en-US" b="0" i="0" dirty="0">
              <a:solidFill>
                <a:srgbClr val="000000"/>
              </a:solidFill>
              <a:effectLst/>
              <a:latin typeface="Segoe UI" panose="020B0502040204020203" pitchFamily="34" charset="0"/>
            </a:endParaRPr>
          </a:p>
        </p:txBody>
      </p:sp>
      <p:sp>
        <p:nvSpPr>
          <p:cNvPr id="7" name="TextBox 6">
            <a:extLst>
              <a:ext uri="{FF2B5EF4-FFF2-40B4-BE49-F238E27FC236}">
                <a16:creationId xmlns:a16="http://schemas.microsoft.com/office/drawing/2014/main" id="{F4AB06E0-062D-61FB-5930-227D048F36AF}"/>
              </a:ext>
            </a:extLst>
          </p:cNvPr>
          <p:cNvSpPr txBox="1"/>
          <p:nvPr/>
        </p:nvSpPr>
        <p:spPr>
          <a:xfrm>
            <a:off x="3444486" y="1261178"/>
            <a:ext cx="5620275" cy="605294"/>
          </a:xfrm>
          <a:prstGeom prst="rect">
            <a:avLst/>
          </a:prstGeom>
          <a:noFill/>
        </p:spPr>
        <p:txBody>
          <a:bodyPr wrap="square">
            <a:spAutoFit/>
          </a:bodyPr>
          <a:lstStyle/>
          <a:p>
            <a:pPr algn="ctr" rtl="0" fontAlgn="base">
              <a:lnSpc>
                <a:spcPts val="2025"/>
              </a:lnSpc>
              <a:spcAft>
                <a:spcPts val="1200"/>
              </a:spcAft>
              <a:buNone/>
            </a:pPr>
            <a:r>
              <a:rPr lang="en-GB" sz="1800" b="1" i="0" u="none" strike="noStrike" dirty="0">
                <a:solidFill>
                  <a:srgbClr val="000000"/>
                </a:solidFill>
                <a:effectLst/>
                <a:latin typeface="Aptos" panose="020B0004020202020204" pitchFamily="34" charset="0"/>
              </a:rPr>
              <a:t>Workshop 2 – Development of a National Quality Framework </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456285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Download the funnel plot example">
            <a:extLst>
              <a:ext uri="{FF2B5EF4-FFF2-40B4-BE49-F238E27FC236}">
                <a16:creationId xmlns:a16="http://schemas.microsoft.com/office/drawing/2014/main" id="{E95965B9-AD15-19CC-4A2C-CE441D001F7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Download the funnel plot example">
            <a:extLst>
              <a:ext uri="{FF2B5EF4-FFF2-40B4-BE49-F238E27FC236}">
                <a16:creationId xmlns:a16="http://schemas.microsoft.com/office/drawing/2014/main" id="{F68335AB-0483-6A82-9D17-F554755F2E1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90AD5F9E-9769-1525-EA99-0B53D9D3075A}"/>
              </a:ext>
            </a:extLst>
          </p:cNvPr>
          <p:cNvPicPr>
            <a:picLocks noChangeAspect="1"/>
          </p:cNvPicPr>
          <p:nvPr/>
        </p:nvPicPr>
        <p:blipFill>
          <a:blip r:embed="rId3"/>
          <a:stretch>
            <a:fillRect/>
          </a:stretch>
        </p:blipFill>
        <p:spPr>
          <a:xfrm>
            <a:off x="0" y="407169"/>
            <a:ext cx="9144000" cy="5434061"/>
          </a:xfrm>
          <a:prstGeom prst="rect">
            <a:avLst/>
          </a:prstGeom>
        </p:spPr>
      </p:pic>
      <p:sp>
        <p:nvSpPr>
          <p:cNvPr id="9" name="AutoShape 8" descr="Download the caterpillar plot">
            <a:extLst>
              <a:ext uri="{FF2B5EF4-FFF2-40B4-BE49-F238E27FC236}">
                <a16:creationId xmlns:a16="http://schemas.microsoft.com/office/drawing/2014/main" id="{EC9EBA6B-B35E-D8DD-B068-41EE7C87FD40}"/>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0" descr="Download the caterpillar plot">
            <a:extLst>
              <a:ext uri="{FF2B5EF4-FFF2-40B4-BE49-F238E27FC236}">
                <a16:creationId xmlns:a16="http://schemas.microsoft.com/office/drawing/2014/main" id="{CCFDB553-A505-727F-A4A8-EFD1A6B5A51F}"/>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6BF4EB87-008E-F8DC-D817-778A7B7C6C9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78477" y="5860637"/>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FI logo">
            <a:extLst>
              <a:ext uri="{FF2B5EF4-FFF2-40B4-BE49-F238E27FC236}">
                <a16:creationId xmlns:a16="http://schemas.microsoft.com/office/drawing/2014/main" id="{AB76EFCD-C690-134F-DEAC-50C78235D67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5523" y="5967110"/>
            <a:ext cx="2857384" cy="71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8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Download the caterpillar plot">
            <a:extLst>
              <a:ext uri="{FF2B5EF4-FFF2-40B4-BE49-F238E27FC236}">
                <a16:creationId xmlns:a16="http://schemas.microsoft.com/office/drawing/2014/main" id="{3938E418-E2F7-1BD7-B10D-CD6D3CEE1C3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Download the caterpillar plot">
            <a:extLst>
              <a:ext uri="{FF2B5EF4-FFF2-40B4-BE49-F238E27FC236}">
                <a16:creationId xmlns:a16="http://schemas.microsoft.com/office/drawing/2014/main" id="{32246243-AA54-8566-8FE9-29C23D60B81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Download the caterpillar plot">
            <a:extLst>
              <a:ext uri="{FF2B5EF4-FFF2-40B4-BE49-F238E27FC236}">
                <a16:creationId xmlns:a16="http://schemas.microsoft.com/office/drawing/2014/main" id="{81813754-F444-F45D-4D20-F7DC8A00B40B}"/>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10" descr="Download the 50-clinic caterpillar plot">
            <a:extLst>
              <a:ext uri="{FF2B5EF4-FFF2-40B4-BE49-F238E27FC236}">
                <a16:creationId xmlns:a16="http://schemas.microsoft.com/office/drawing/2014/main" id="{4DD12B0F-98C2-16F2-4180-986E46B91C5A}"/>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12" descr="Download the 50-clinic caterpillar plot">
            <a:extLst>
              <a:ext uri="{FF2B5EF4-FFF2-40B4-BE49-F238E27FC236}">
                <a16:creationId xmlns:a16="http://schemas.microsoft.com/office/drawing/2014/main" id="{80D6AFE6-445B-91BC-C436-623A2BE58F8C}"/>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D869624D-6C47-6742-3FA4-C2E6B745A334}"/>
              </a:ext>
            </a:extLst>
          </p:cNvPr>
          <p:cNvPicPr>
            <a:picLocks noChangeAspect="1"/>
          </p:cNvPicPr>
          <p:nvPr/>
        </p:nvPicPr>
        <p:blipFill>
          <a:blip r:embed="rId3"/>
          <a:stretch>
            <a:fillRect/>
          </a:stretch>
        </p:blipFill>
        <p:spPr>
          <a:xfrm>
            <a:off x="0" y="990600"/>
            <a:ext cx="9144000" cy="4572000"/>
          </a:xfrm>
          <a:prstGeom prst="rect">
            <a:avLst/>
          </a:prstGeom>
        </p:spPr>
      </p:pic>
      <p:pic>
        <p:nvPicPr>
          <p:cNvPr id="12" name="Picture 11">
            <a:extLst>
              <a:ext uri="{FF2B5EF4-FFF2-40B4-BE49-F238E27FC236}">
                <a16:creationId xmlns:a16="http://schemas.microsoft.com/office/drawing/2014/main" id="{5825CD92-8DF4-CC54-4CA6-B92C17C59DC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78477" y="5830157"/>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FI logo">
            <a:extLst>
              <a:ext uri="{FF2B5EF4-FFF2-40B4-BE49-F238E27FC236}">
                <a16:creationId xmlns:a16="http://schemas.microsoft.com/office/drawing/2014/main" id="{D37212B0-B9F8-5948-AA7D-2659E1A0DEF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5523" y="5936630"/>
            <a:ext cx="2857384" cy="71434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A3AA65C7-68EC-A542-DD8D-60ED322A703F}"/>
              </a:ext>
            </a:extLst>
          </p:cNvPr>
          <p:cNvCxnSpPr>
            <a:cxnSpLocks/>
          </p:cNvCxnSpPr>
          <p:nvPr/>
        </p:nvCxnSpPr>
        <p:spPr>
          <a:xfrm>
            <a:off x="6917635" y="2319130"/>
            <a:ext cx="0" cy="7959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551F2E6-E180-DFDB-41F0-0668FAB899AA}"/>
              </a:ext>
            </a:extLst>
          </p:cNvPr>
          <p:cNvCxnSpPr>
            <a:cxnSpLocks/>
          </p:cNvCxnSpPr>
          <p:nvPr/>
        </p:nvCxnSpPr>
        <p:spPr>
          <a:xfrm flipH="1">
            <a:off x="6873240" y="3115056"/>
            <a:ext cx="883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B8B303A-C127-E2A2-CBDC-5759F179BAB0}"/>
              </a:ext>
            </a:extLst>
          </p:cNvPr>
          <p:cNvCxnSpPr>
            <a:cxnSpLocks/>
          </p:cNvCxnSpPr>
          <p:nvPr/>
        </p:nvCxnSpPr>
        <p:spPr>
          <a:xfrm flipH="1">
            <a:off x="6876487" y="2315320"/>
            <a:ext cx="8839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43AA9D90-E487-7FDC-26CC-DDBB12EF7F1A}"/>
              </a:ext>
            </a:extLst>
          </p:cNvPr>
          <p:cNvSpPr/>
          <p:nvPr/>
        </p:nvSpPr>
        <p:spPr>
          <a:xfrm>
            <a:off x="6885940" y="2682240"/>
            <a:ext cx="65527" cy="6349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2" name="Straight Arrow Connector 31">
            <a:extLst>
              <a:ext uri="{FF2B5EF4-FFF2-40B4-BE49-F238E27FC236}">
                <a16:creationId xmlns:a16="http://schemas.microsoft.com/office/drawing/2014/main" id="{CE5DAED4-1F77-E011-0DC2-2C7423C69D8B}"/>
              </a:ext>
            </a:extLst>
          </p:cNvPr>
          <p:cNvCxnSpPr/>
          <p:nvPr/>
        </p:nvCxnSpPr>
        <p:spPr>
          <a:xfrm flipV="1">
            <a:off x="6917635" y="5370652"/>
            <a:ext cx="0" cy="5196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135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F42E6-E16F-5D93-BA9B-1DDB60374D42}"/>
              </a:ext>
            </a:extLst>
          </p:cNvPr>
          <p:cNvSpPr>
            <a:spLocks noGrp="1"/>
          </p:cNvSpPr>
          <p:nvPr>
            <p:ph type="title"/>
          </p:nvPr>
        </p:nvSpPr>
        <p:spPr/>
        <p:txBody>
          <a:bodyPr>
            <a:normAutofit fontScale="90000"/>
          </a:bodyPr>
          <a:lstStyle/>
          <a:p>
            <a:r>
              <a:rPr lang="en-GB" b="1" dirty="0"/>
              <a:t>Data Quality Reporting</a:t>
            </a:r>
            <a:br>
              <a:rPr lang="en-GB" dirty="0"/>
            </a:br>
            <a:endParaRPr lang="en-GB" dirty="0"/>
          </a:p>
        </p:txBody>
      </p:sp>
      <p:sp>
        <p:nvSpPr>
          <p:cNvPr id="3" name="Content Placeholder 2">
            <a:extLst>
              <a:ext uri="{FF2B5EF4-FFF2-40B4-BE49-F238E27FC236}">
                <a16:creationId xmlns:a16="http://schemas.microsoft.com/office/drawing/2014/main" id="{96344913-A788-7BB7-A76E-AA487824501B}"/>
              </a:ext>
            </a:extLst>
          </p:cNvPr>
          <p:cNvSpPr>
            <a:spLocks noGrp="1"/>
          </p:cNvSpPr>
          <p:nvPr>
            <p:ph idx="1"/>
          </p:nvPr>
        </p:nvSpPr>
        <p:spPr>
          <a:xfrm>
            <a:off x="334103" y="1308992"/>
            <a:ext cx="8229600" cy="4525963"/>
          </a:xfrm>
        </p:spPr>
        <p:txBody>
          <a:bodyPr>
            <a:normAutofit/>
          </a:bodyPr>
          <a:lstStyle/>
          <a:p>
            <a:pPr marL="0" indent="0">
              <a:buNone/>
            </a:pPr>
            <a:r>
              <a:rPr lang="en-GB" sz="2600" b="1" dirty="0">
                <a:latin typeface="Aptos" panose="020B0004020202020204" pitchFamily="34" charset="0"/>
              </a:rPr>
              <a:t>Key data quality indicators monitored</a:t>
            </a:r>
          </a:p>
          <a:p>
            <a:r>
              <a:rPr lang="en-GB" sz="2600" dirty="0">
                <a:latin typeface="Aptos" panose="020B0004020202020204" pitchFamily="34" charset="0"/>
              </a:rPr>
              <a:t>Number of patients enrolled</a:t>
            </a:r>
          </a:p>
          <a:p>
            <a:r>
              <a:rPr lang="en-GB" sz="2600" dirty="0">
                <a:latin typeface="Aptos" panose="020B0004020202020204" pitchFamily="34" charset="0"/>
              </a:rPr>
              <a:t>Baseline survey completion rate</a:t>
            </a:r>
          </a:p>
          <a:p>
            <a:r>
              <a:rPr lang="en-GB" sz="2600" dirty="0">
                <a:latin typeface="Aptos" panose="020B0004020202020204" pitchFamily="34" charset="0"/>
              </a:rPr>
              <a:t>Consent to data sharing</a:t>
            </a:r>
          </a:p>
          <a:p>
            <a:r>
              <a:rPr lang="en-GB" sz="2600" dirty="0">
                <a:latin typeface="Aptos" panose="020B0004020202020204" pitchFamily="34" charset="0"/>
              </a:rPr>
              <a:t>Three-month follow-up completion rate</a:t>
            </a:r>
          </a:p>
          <a:p>
            <a:pPr marL="0" indent="0">
              <a:buNone/>
            </a:pPr>
            <a:r>
              <a:rPr lang="en-GB" sz="2600" b="1" dirty="0">
                <a:latin typeface="Aptos" panose="020B0004020202020204" pitchFamily="34" charset="0"/>
              </a:rPr>
              <a:t>Example clinic</a:t>
            </a:r>
            <a:endParaRPr lang="en-GB" sz="2600" dirty="0">
              <a:latin typeface="Aptos" panose="020B0004020202020204" pitchFamily="34" charset="0"/>
            </a:endParaRPr>
          </a:p>
          <a:p>
            <a:pPr marL="0" indent="0">
              <a:buNone/>
            </a:pPr>
            <a:endParaRPr lang="en-GB" sz="2600" dirty="0">
              <a:latin typeface="Aptos" panose="020B0004020202020204" pitchFamily="34" charset="0"/>
            </a:endParaRPr>
          </a:p>
        </p:txBody>
      </p:sp>
      <p:sp>
        <p:nvSpPr>
          <p:cNvPr id="7" name="TextBox 6">
            <a:extLst>
              <a:ext uri="{FF2B5EF4-FFF2-40B4-BE49-F238E27FC236}">
                <a16:creationId xmlns:a16="http://schemas.microsoft.com/office/drawing/2014/main" id="{04B15B68-ECBA-C174-8D00-7D51C4DD4C48}"/>
              </a:ext>
            </a:extLst>
          </p:cNvPr>
          <p:cNvSpPr txBox="1"/>
          <p:nvPr/>
        </p:nvSpPr>
        <p:spPr>
          <a:xfrm>
            <a:off x="345817" y="4247842"/>
            <a:ext cx="1606061" cy="129266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dirty="0"/>
              <a:t>Patients enrolled</a:t>
            </a:r>
          </a:p>
          <a:p>
            <a:pPr algn="ctr"/>
            <a:r>
              <a:rPr lang="en-GB" dirty="0"/>
              <a:t>= </a:t>
            </a:r>
            <a:r>
              <a:rPr lang="en-GB" sz="2400" b="1" dirty="0"/>
              <a:t>120</a:t>
            </a:r>
          </a:p>
          <a:p>
            <a:pPr algn="ctr"/>
            <a:endParaRPr lang="en-GB" dirty="0"/>
          </a:p>
        </p:txBody>
      </p:sp>
      <p:sp>
        <p:nvSpPr>
          <p:cNvPr id="8" name="TextBox 7">
            <a:extLst>
              <a:ext uri="{FF2B5EF4-FFF2-40B4-BE49-F238E27FC236}">
                <a16:creationId xmlns:a16="http://schemas.microsoft.com/office/drawing/2014/main" id="{DEC1C216-6380-73B9-8E75-9979F7E2EA48}"/>
              </a:ext>
            </a:extLst>
          </p:cNvPr>
          <p:cNvSpPr txBox="1"/>
          <p:nvPr/>
        </p:nvSpPr>
        <p:spPr>
          <a:xfrm>
            <a:off x="2409074" y="4247842"/>
            <a:ext cx="1875689" cy="129266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dirty="0"/>
              <a:t>Patients completing initial survey</a:t>
            </a:r>
          </a:p>
          <a:p>
            <a:pPr algn="ctr"/>
            <a:r>
              <a:rPr lang="en-GB" dirty="0"/>
              <a:t>= </a:t>
            </a:r>
            <a:r>
              <a:rPr lang="en-GB" sz="2400" b="1" dirty="0"/>
              <a:t>95</a:t>
            </a:r>
            <a:r>
              <a:rPr lang="en-GB" dirty="0"/>
              <a:t> (79%)</a:t>
            </a:r>
          </a:p>
        </p:txBody>
      </p:sp>
      <p:sp>
        <p:nvSpPr>
          <p:cNvPr id="9" name="TextBox 8">
            <a:extLst>
              <a:ext uri="{FF2B5EF4-FFF2-40B4-BE49-F238E27FC236}">
                <a16:creationId xmlns:a16="http://schemas.microsoft.com/office/drawing/2014/main" id="{9B92D28A-EBBB-20BA-9CA6-D67D5C92D249}"/>
              </a:ext>
            </a:extLst>
          </p:cNvPr>
          <p:cNvSpPr txBox="1"/>
          <p:nvPr/>
        </p:nvSpPr>
        <p:spPr>
          <a:xfrm>
            <a:off x="4730245" y="4245627"/>
            <a:ext cx="1875689" cy="129266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dirty="0"/>
              <a:t>Patients consenting to data sharing</a:t>
            </a:r>
          </a:p>
          <a:p>
            <a:pPr algn="ctr"/>
            <a:r>
              <a:rPr lang="en-GB" dirty="0"/>
              <a:t>= </a:t>
            </a:r>
            <a:r>
              <a:rPr lang="en-GB" sz="2400" b="1" dirty="0"/>
              <a:t>88</a:t>
            </a:r>
            <a:r>
              <a:rPr lang="en-GB" dirty="0"/>
              <a:t> (92%)</a:t>
            </a:r>
          </a:p>
        </p:txBody>
      </p:sp>
      <p:sp>
        <p:nvSpPr>
          <p:cNvPr id="10" name="TextBox 9">
            <a:extLst>
              <a:ext uri="{FF2B5EF4-FFF2-40B4-BE49-F238E27FC236}">
                <a16:creationId xmlns:a16="http://schemas.microsoft.com/office/drawing/2014/main" id="{DC60CC80-5DEF-1B24-557F-33970E5F4F7B}"/>
              </a:ext>
            </a:extLst>
          </p:cNvPr>
          <p:cNvSpPr txBox="1"/>
          <p:nvPr/>
        </p:nvSpPr>
        <p:spPr>
          <a:xfrm>
            <a:off x="7051416" y="4256346"/>
            <a:ext cx="1957752" cy="129266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dirty="0"/>
              <a:t>Patients completing 3-month FU</a:t>
            </a:r>
          </a:p>
          <a:p>
            <a:pPr algn="ctr"/>
            <a:r>
              <a:rPr lang="en-GB" dirty="0"/>
              <a:t>= </a:t>
            </a:r>
            <a:r>
              <a:rPr lang="en-GB" sz="2400" b="1" dirty="0"/>
              <a:t>66</a:t>
            </a:r>
            <a:r>
              <a:rPr lang="en-GB" dirty="0"/>
              <a:t> (70%)</a:t>
            </a:r>
          </a:p>
        </p:txBody>
      </p:sp>
      <p:cxnSp>
        <p:nvCxnSpPr>
          <p:cNvPr id="12" name="Straight Arrow Connector 11">
            <a:extLst>
              <a:ext uri="{FF2B5EF4-FFF2-40B4-BE49-F238E27FC236}">
                <a16:creationId xmlns:a16="http://schemas.microsoft.com/office/drawing/2014/main" id="{BFA16EBE-1759-317D-4A1F-22F5542F344C}"/>
              </a:ext>
            </a:extLst>
          </p:cNvPr>
          <p:cNvCxnSpPr>
            <a:stCxn id="7" idx="3"/>
            <a:endCxn id="8" idx="1"/>
          </p:cNvCxnSpPr>
          <p:nvPr/>
        </p:nvCxnSpPr>
        <p:spPr>
          <a:xfrm>
            <a:off x="1951878" y="4894173"/>
            <a:ext cx="45719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1F7BF91-94B0-63FB-16F4-4118CECCFED4}"/>
              </a:ext>
            </a:extLst>
          </p:cNvPr>
          <p:cNvCxnSpPr/>
          <p:nvPr/>
        </p:nvCxnSpPr>
        <p:spPr>
          <a:xfrm>
            <a:off x="4273048" y="4855785"/>
            <a:ext cx="45719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641BA31-89DD-666F-E53D-261138A04AB2}"/>
              </a:ext>
            </a:extLst>
          </p:cNvPr>
          <p:cNvCxnSpPr/>
          <p:nvPr/>
        </p:nvCxnSpPr>
        <p:spPr>
          <a:xfrm>
            <a:off x="6605934" y="4855785"/>
            <a:ext cx="45719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E695F5B5-4CC7-5FFF-B16B-75AD9861A65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8477" y="5830157"/>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FI logo">
            <a:extLst>
              <a:ext uri="{FF2B5EF4-FFF2-40B4-BE49-F238E27FC236}">
                <a16:creationId xmlns:a16="http://schemas.microsoft.com/office/drawing/2014/main" id="{2B2A9D09-8D6B-C857-FF69-EE5EFCE85D4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5523" y="5936630"/>
            <a:ext cx="2857384" cy="71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076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6322-D104-98C4-C41C-2B2BD8B0360A}"/>
              </a:ext>
            </a:extLst>
          </p:cNvPr>
          <p:cNvSpPr>
            <a:spLocks noGrp="1"/>
          </p:cNvSpPr>
          <p:nvPr>
            <p:ph type="title"/>
          </p:nvPr>
        </p:nvSpPr>
        <p:spPr/>
        <p:txBody>
          <a:bodyPr>
            <a:normAutofit fontScale="90000"/>
          </a:bodyPr>
          <a:lstStyle/>
          <a:p>
            <a:r>
              <a:rPr lang="en-GB" b="1" dirty="0"/>
              <a:t>Qualitative data: Patient feedback </a:t>
            </a:r>
            <a:br>
              <a:rPr lang="en-GB" dirty="0"/>
            </a:br>
            <a:endParaRPr lang="en-GB" dirty="0"/>
          </a:p>
        </p:txBody>
      </p:sp>
      <p:sp>
        <p:nvSpPr>
          <p:cNvPr id="3" name="Content Placeholder 2">
            <a:extLst>
              <a:ext uri="{FF2B5EF4-FFF2-40B4-BE49-F238E27FC236}">
                <a16:creationId xmlns:a16="http://schemas.microsoft.com/office/drawing/2014/main" id="{6ADE62B8-FCC4-6928-4C8F-7CB51FA43BC2}"/>
              </a:ext>
            </a:extLst>
          </p:cNvPr>
          <p:cNvSpPr>
            <a:spLocks noGrp="1"/>
          </p:cNvSpPr>
          <p:nvPr>
            <p:ph idx="1"/>
          </p:nvPr>
        </p:nvSpPr>
        <p:spPr>
          <a:xfrm>
            <a:off x="199292" y="975836"/>
            <a:ext cx="8944708" cy="4525963"/>
          </a:xfrm>
        </p:spPr>
        <p:txBody>
          <a:bodyPr>
            <a:noAutofit/>
          </a:bodyPr>
          <a:lstStyle/>
          <a:p>
            <a:pPr marL="0" indent="0">
              <a:buNone/>
            </a:pPr>
            <a:r>
              <a:rPr lang="en-GB" sz="2000" b="1" dirty="0">
                <a:latin typeface="Aptos" panose="020B0004020202020204" pitchFamily="34" charset="0"/>
              </a:rPr>
              <a:t>Example feedback: </a:t>
            </a:r>
          </a:p>
          <a:p>
            <a:pPr marL="0" indent="0">
              <a:buNone/>
            </a:pPr>
            <a:r>
              <a:rPr lang="en-GB" sz="2000" b="1" dirty="0">
                <a:latin typeface="Aptos" panose="020B0004020202020204" pitchFamily="34" charset="0"/>
              </a:rPr>
              <a:t>Understanding and self-management</a:t>
            </a:r>
            <a:endParaRPr lang="en-GB" sz="2000" dirty="0">
              <a:latin typeface="Aptos" panose="020B0004020202020204" pitchFamily="34" charset="0"/>
            </a:endParaRPr>
          </a:p>
          <a:p>
            <a:pPr marL="0" indent="0">
              <a:buNone/>
            </a:pPr>
            <a:r>
              <a:rPr lang="en-GB" sz="2000" i="1" dirty="0">
                <a:latin typeface="Aptos" panose="020B0004020202020204" pitchFamily="34" charset="0"/>
              </a:rPr>
              <a:t>“Before physio I was worried I’d done permanent damage to my back. My physio explained what was actually happening and showed me how to manage it myself. I feel much more confident now and I’m back to walking every day.”</a:t>
            </a:r>
            <a:br>
              <a:rPr lang="en-GB" sz="2000" i="1" dirty="0">
                <a:latin typeface="Aptos" panose="020B0004020202020204" pitchFamily="34" charset="0"/>
              </a:rPr>
            </a:br>
            <a:endParaRPr lang="en-GB" sz="2000" i="1" dirty="0">
              <a:latin typeface="Aptos" panose="020B0004020202020204" pitchFamily="34" charset="0"/>
            </a:endParaRPr>
          </a:p>
          <a:p>
            <a:pPr marL="0" indent="0">
              <a:buNone/>
            </a:pPr>
            <a:r>
              <a:rPr lang="en-GB" sz="2000" b="1" dirty="0">
                <a:latin typeface="Aptos" panose="020B0004020202020204" pitchFamily="34" charset="0"/>
              </a:rPr>
              <a:t>Access and early treatment</a:t>
            </a:r>
            <a:endParaRPr lang="en-GB" sz="2000" dirty="0">
              <a:latin typeface="Aptos" panose="020B0004020202020204" pitchFamily="34" charset="0"/>
            </a:endParaRPr>
          </a:p>
          <a:p>
            <a:pPr marL="0" indent="0">
              <a:buNone/>
            </a:pPr>
            <a:r>
              <a:rPr lang="en-GB" sz="2000" i="1" dirty="0">
                <a:latin typeface="Aptos" panose="020B0004020202020204" pitchFamily="34" charset="0"/>
              </a:rPr>
              <a:t>“I was really relieved to get an appointment quickly. The advice and exercises I was given straight away stopped things getting worse and meant I didn’t need to take time off work.”</a:t>
            </a:r>
          </a:p>
          <a:p>
            <a:pPr marL="0" indent="0">
              <a:buNone/>
            </a:pPr>
            <a:endParaRPr lang="en-GB" sz="2000" b="1" dirty="0">
              <a:latin typeface="Aptos" panose="020B0004020202020204" pitchFamily="34" charset="0"/>
            </a:endParaRPr>
          </a:p>
          <a:p>
            <a:pPr marL="0" indent="0">
              <a:buNone/>
            </a:pPr>
            <a:r>
              <a:rPr lang="en-GB" sz="2000" b="1" dirty="0">
                <a:latin typeface="Aptos" panose="020B0004020202020204" pitchFamily="34" charset="0"/>
              </a:rPr>
              <a:t>Impact of treatment</a:t>
            </a:r>
            <a:endParaRPr lang="en-GB" sz="2000" dirty="0">
              <a:latin typeface="Aptos" panose="020B0004020202020204" pitchFamily="34" charset="0"/>
            </a:endParaRPr>
          </a:p>
          <a:p>
            <a:pPr marL="0" indent="0">
              <a:buNone/>
            </a:pPr>
            <a:r>
              <a:rPr lang="en-GB" sz="2000" i="1" dirty="0">
                <a:latin typeface="Aptos" panose="020B0004020202020204" pitchFamily="34" charset="0"/>
              </a:rPr>
              <a:t>Three months ago I struggled to get through a full day at work because of the pain. Now I’m back to normal activities and barely think about it.”</a:t>
            </a:r>
          </a:p>
        </p:txBody>
      </p:sp>
      <p:pic>
        <p:nvPicPr>
          <p:cNvPr id="4" name="Picture 4">
            <a:extLst>
              <a:ext uri="{FF2B5EF4-FFF2-40B4-BE49-F238E27FC236}">
                <a16:creationId xmlns:a16="http://schemas.microsoft.com/office/drawing/2014/main" id="{71E39C0F-D322-486A-3D38-D2545E0986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8477" y="5784437"/>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FI logo">
            <a:extLst>
              <a:ext uri="{FF2B5EF4-FFF2-40B4-BE49-F238E27FC236}">
                <a16:creationId xmlns:a16="http://schemas.microsoft.com/office/drawing/2014/main" id="{C9F21CD0-09F7-928B-917B-2C7180A8103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5523" y="5890910"/>
            <a:ext cx="2857384" cy="71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08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BBD7-7F12-3D1B-C541-6834FBD0E221}"/>
              </a:ext>
            </a:extLst>
          </p:cNvPr>
          <p:cNvSpPr>
            <a:spLocks noGrp="1"/>
          </p:cNvSpPr>
          <p:nvPr>
            <p:ph type="title"/>
          </p:nvPr>
        </p:nvSpPr>
        <p:spPr>
          <a:xfrm>
            <a:off x="457200" y="1256554"/>
            <a:ext cx="8686800" cy="1143000"/>
          </a:xfrm>
        </p:spPr>
        <p:txBody>
          <a:bodyPr>
            <a:normAutofit fontScale="90000"/>
          </a:bodyPr>
          <a:lstStyle/>
          <a:p>
            <a:r>
              <a:rPr lang="en-GB" dirty="0"/>
              <a:t>Discussion: </a:t>
            </a:r>
            <a:br>
              <a:rPr lang="en-GB" dirty="0"/>
            </a:br>
            <a:r>
              <a:rPr lang="en-GB" dirty="0"/>
              <a:t>Quality assurance kitemarking</a:t>
            </a:r>
          </a:p>
        </p:txBody>
      </p:sp>
      <p:pic>
        <p:nvPicPr>
          <p:cNvPr id="11266" name="Picture 2">
            <a:extLst>
              <a:ext uri="{FF2B5EF4-FFF2-40B4-BE49-F238E27FC236}">
                <a16:creationId xmlns:a16="http://schemas.microsoft.com/office/drawing/2014/main" id="{CA8FA45C-2ECB-19C7-D358-9C929E785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3133725"/>
            <a:ext cx="42862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48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C277F-BCC0-90C6-240D-5E5C17737EFB}"/>
              </a:ext>
            </a:extLst>
          </p:cNvPr>
          <p:cNvSpPr>
            <a:spLocks noGrp="1"/>
          </p:cNvSpPr>
          <p:nvPr>
            <p:ph type="title"/>
          </p:nvPr>
        </p:nvSpPr>
        <p:spPr/>
        <p:txBody>
          <a:bodyPr>
            <a:normAutofit fontScale="90000"/>
          </a:bodyPr>
          <a:lstStyle/>
          <a:p>
            <a:r>
              <a:rPr lang="en-GB" b="1" dirty="0"/>
              <a:t>Dashboard and Data Exploration</a:t>
            </a:r>
            <a:br>
              <a:rPr lang="en-GB" dirty="0"/>
            </a:br>
            <a:endParaRPr lang="en-GB" dirty="0"/>
          </a:p>
        </p:txBody>
      </p:sp>
      <p:pic>
        <p:nvPicPr>
          <p:cNvPr id="9218" name="Picture 2">
            <a:extLst>
              <a:ext uri="{FF2B5EF4-FFF2-40B4-BE49-F238E27FC236}">
                <a16:creationId xmlns:a16="http://schemas.microsoft.com/office/drawing/2014/main" id="{016DC694-179C-E03D-DE4D-A88258FDA9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49" r="2011" b="6978"/>
          <a:stretch>
            <a:fillRect/>
          </a:stretch>
        </p:blipFill>
        <p:spPr bwMode="auto">
          <a:xfrm>
            <a:off x="0" y="1158239"/>
            <a:ext cx="9006840" cy="43738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D2F74A1F-4A31-4CCF-7722-18F50DECA75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78477" y="5873261"/>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FI logo">
            <a:extLst>
              <a:ext uri="{FF2B5EF4-FFF2-40B4-BE49-F238E27FC236}">
                <a16:creationId xmlns:a16="http://schemas.microsoft.com/office/drawing/2014/main" id="{E35CB30F-61B3-D4E7-CF34-0E06F477C1D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5523" y="5979734"/>
            <a:ext cx="2857384" cy="71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271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B30F-D171-321F-81FF-59F097B3076B}"/>
              </a:ext>
            </a:extLst>
          </p:cNvPr>
          <p:cNvSpPr>
            <a:spLocks noGrp="1"/>
          </p:cNvSpPr>
          <p:nvPr>
            <p:ph type="title"/>
          </p:nvPr>
        </p:nvSpPr>
        <p:spPr/>
        <p:txBody>
          <a:bodyPr/>
          <a:lstStyle/>
          <a:p>
            <a:r>
              <a:rPr lang="en-GB" b="1" dirty="0"/>
              <a:t>Project Updates and Next Steps</a:t>
            </a:r>
            <a:endParaRPr lang="en-GB" dirty="0"/>
          </a:p>
        </p:txBody>
      </p:sp>
      <p:sp>
        <p:nvSpPr>
          <p:cNvPr id="3" name="Content Placeholder 2">
            <a:extLst>
              <a:ext uri="{FF2B5EF4-FFF2-40B4-BE49-F238E27FC236}">
                <a16:creationId xmlns:a16="http://schemas.microsoft.com/office/drawing/2014/main" id="{E25BEF77-1896-7034-10AB-69C194F66676}"/>
              </a:ext>
            </a:extLst>
          </p:cNvPr>
          <p:cNvSpPr>
            <a:spLocks noGrp="1"/>
          </p:cNvSpPr>
          <p:nvPr>
            <p:ph idx="1"/>
          </p:nvPr>
        </p:nvSpPr>
        <p:spPr/>
        <p:txBody>
          <a:bodyPr>
            <a:normAutofit fontScale="62500" lnSpcReduction="20000"/>
          </a:bodyPr>
          <a:lstStyle/>
          <a:p>
            <a:pPr marL="0" indent="0">
              <a:buNone/>
            </a:pPr>
            <a:r>
              <a:rPr lang="en-GB" b="1" dirty="0">
                <a:latin typeface="Aptos" panose="020B0004020202020204" pitchFamily="34" charset="0"/>
              </a:rPr>
              <a:t>Platform updates</a:t>
            </a:r>
          </a:p>
          <a:p>
            <a:r>
              <a:rPr lang="en-GB" dirty="0">
                <a:latin typeface="Aptos" panose="020B0004020202020204" pitchFamily="34" charset="0"/>
              </a:rPr>
              <a:t>3-month patient surveys are now operational</a:t>
            </a:r>
          </a:p>
          <a:p>
            <a:r>
              <a:rPr lang="en-GB" dirty="0">
                <a:latin typeface="Aptos" panose="020B0004020202020204" pitchFamily="34" charset="0"/>
              </a:rPr>
              <a:t>PMS integrations are being finalised</a:t>
            </a:r>
          </a:p>
          <a:p>
            <a:pPr marL="0" indent="0">
              <a:buNone/>
            </a:pPr>
            <a:endParaRPr lang="en-GB" dirty="0">
              <a:latin typeface="Aptos" panose="020B0004020202020204" pitchFamily="34" charset="0"/>
            </a:endParaRPr>
          </a:p>
          <a:p>
            <a:pPr marL="0" indent="0">
              <a:buNone/>
            </a:pPr>
            <a:r>
              <a:rPr lang="en-GB" b="1" dirty="0">
                <a:latin typeface="Aptos" panose="020B0004020202020204" pitchFamily="34" charset="0"/>
              </a:rPr>
              <a:t>New study</a:t>
            </a:r>
          </a:p>
          <a:p>
            <a:r>
              <a:rPr lang="en-GB" dirty="0">
                <a:latin typeface="Aptos" panose="020B0004020202020204" pitchFamily="34" charset="0"/>
              </a:rPr>
              <a:t>The paediatric feasibility study will begin in the next few weeks</a:t>
            </a:r>
          </a:p>
          <a:p>
            <a:pPr marL="0" indent="0">
              <a:buNone/>
            </a:pPr>
            <a:endParaRPr lang="en-GB" dirty="0">
              <a:latin typeface="Aptos" panose="020B0004020202020204" pitchFamily="34" charset="0"/>
            </a:endParaRPr>
          </a:p>
          <a:p>
            <a:pPr marL="0" indent="0">
              <a:buNone/>
            </a:pPr>
            <a:r>
              <a:rPr lang="en-GB" b="1" dirty="0">
                <a:latin typeface="Aptos" panose="020B0004020202020204" pitchFamily="34" charset="0"/>
              </a:rPr>
              <a:t>Data and analytics</a:t>
            </a:r>
          </a:p>
          <a:p>
            <a:r>
              <a:rPr lang="en-GB" dirty="0">
                <a:latin typeface="Aptos" panose="020B0004020202020204" pitchFamily="34" charset="0"/>
              </a:rPr>
              <a:t>Data is now being received through the platform, allowing us to move forward with the development of:</a:t>
            </a:r>
            <a:br>
              <a:rPr lang="en-GB" dirty="0">
                <a:latin typeface="Aptos" panose="020B0004020202020204" pitchFamily="34" charset="0"/>
              </a:rPr>
            </a:br>
            <a:r>
              <a:rPr lang="en-GB" dirty="0">
                <a:latin typeface="Aptos" panose="020B0004020202020204" pitchFamily="34" charset="0"/>
              </a:rPr>
              <a:t>the </a:t>
            </a:r>
            <a:r>
              <a:rPr lang="en-GB" dirty="0" err="1">
                <a:latin typeface="Aptos" panose="020B0004020202020204" pitchFamily="34" charset="0"/>
              </a:rPr>
              <a:t>DfI</a:t>
            </a:r>
            <a:r>
              <a:rPr lang="en-GB" dirty="0">
                <a:latin typeface="Aptos" panose="020B0004020202020204" pitchFamily="34" charset="0"/>
              </a:rPr>
              <a:t> Quality Framework in development</a:t>
            </a:r>
            <a:br>
              <a:rPr lang="en-GB" dirty="0">
                <a:latin typeface="Aptos" panose="020B0004020202020204" pitchFamily="34" charset="0"/>
              </a:rPr>
            </a:br>
            <a:r>
              <a:rPr lang="en-GB" dirty="0">
                <a:latin typeface="Aptos" panose="020B0004020202020204" pitchFamily="34" charset="0"/>
              </a:rPr>
              <a:t>the interactive dashboards for clinics in development</a:t>
            </a:r>
          </a:p>
          <a:p>
            <a:pPr marL="0" indent="0">
              <a:buNone/>
            </a:pPr>
            <a:endParaRPr lang="en-GB" dirty="0">
              <a:latin typeface="Aptos" panose="020B0004020202020204" pitchFamily="34" charset="0"/>
            </a:endParaRPr>
          </a:p>
          <a:p>
            <a:pPr marL="0" indent="0">
              <a:buNone/>
            </a:pPr>
            <a:r>
              <a:rPr lang="en-GB" b="1" dirty="0">
                <a:latin typeface="Aptos" panose="020B0004020202020204" pitchFamily="34" charset="0"/>
              </a:rPr>
              <a:t>Next workshop – Friday 17</a:t>
            </a:r>
            <a:r>
              <a:rPr lang="en-GB" b="1" baseline="30000" dirty="0">
                <a:latin typeface="Aptos" panose="020B0004020202020204" pitchFamily="34" charset="0"/>
              </a:rPr>
              <a:t>th</a:t>
            </a:r>
            <a:r>
              <a:rPr lang="en-GB" b="1" dirty="0">
                <a:latin typeface="Aptos" panose="020B0004020202020204" pitchFamily="34" charset="0"/>
              </a:rPr>
              <a:t> April (1pm) </a:t>
            </a:r>
            <a:br>
              <a:rPr lang="en-GB" dirty="0">
                <a:latin typeface="Aptos" panose="020B0004020202020204" pitchFamily="34" charset="0"/>
              </a:rPr>
            </a:br>
            <a:endParaRPr lang="en-GB" dirty="0">
              <a:latin typeface="Aptos" panose="020B0004020202020204" pitchFamily="34" charset="0"/>
            </a:endParaRPr>
          </a:p>
          <a:p>
            <a:endParaRPr lang="en-GB" dirty="0">
              <a:latin typeface="Aptos" panose="020B0004020202020204" pitchFamily="34" charset="0"/>
            </a:endParaRPr>
          </a:p>
          <a:p>
            <a:endParaRPr lang="en-GB" dirty="0">
              <a:latin typeface="Aptos" panose="020B0004020202020204" pitchFamily="34" charset="0"/>
            </a:endParaRPr>
          </a:p>
        </p:txBody>
      </p:sp>
      <p:pic>
        <p:nvPicPr>
          <p:cNvPr id="4" name="Picture 4">
            <a:extLst>
              <a:ext uri="{FF2B5EF4-FFF2-40B4-BE49-F238E27FC236}">
                <a16:creationId xmlns:a16="http://schemas.microsoft.com/office/drawing/2014/main" id="{C0368D14-940A-B88C-98A5-6A1842A8D00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8477" y="5662517"/>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FI logo">
            <a:extLst>
              <a:ext uri="{FF2B5EF4-FFF2-40B4-BE49-F238E27FC236}">
                <a16:creationId xmlns:a16="http://schemas.microsoft.com/office/drawing/2014/main" id="{70DFA7ED-33A3-202F-862A-1130102BB3E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5523" y="5768990"/>
            <a:ext cx="2857384" cy="71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370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358C3F-C66C-6121-7B04-A58398DA1EF2}"/>
              </a:ext>
            </a:extLst>
          </p:cNvPr>
          <p:cNvSpPr>
            <a:spLocks noGrp="1"/>
          </p:cNvSpPr>
          <p:nvPr>
            <p:ph idx="1"/>
          </p:nvPr>
        </p:nvSpPr>
        <p:spPr>
          <a:xfrm>
            <a:off x="364602" y="1243027"/>
            <a:ext cx="8229600" cy="4525963"/>
          </a:xfrm>
        </p:spPr>
        <p:txBody>
          <a:bodyPr>
            <a:normAutofit/>
          </a:bodyPr>
          <a:lstStyle/>
          <a:p>
            <a:pPr>
              <a:buNone/>
            </a:pPr>
            <a:r>
              <a:rPr lang="en-GB" sz="2200" kern="100" dirty="0">
                <a:effectLst/>
                <a:latin typeface="Aptos" panose="020B0004020202020204" pitchFamily="34" charset="0"/>
                <a:ea typeface="Aptos" panose="020B0004020202020204" pitchFamily="34" charset="0"/>
                <a:cs typeface="Times New Roman" panose="02020603050405020304" pitchFamily="18" charset="0"/>
              </a:rPr>
              <a:t> </a:t>
            </a:r>
          </a:p>
          <a:p>
            <a:pPr algn="ctr">
              <a:spcAft>
                <a:spcPts val="1680"/>
              </a:spcAft>
              <a:buNone/>
            </a:pPr>
            <a:endParaRPr lang="en-GB" sz="2200" b="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algn="ctr">
              <a:spcAft>
                <a:spcPts val="1680"/>
              </a:spcAft>
              <a:buNone/>
            </a:pPr>
            <a:r>
              <a:rPr lang="en-GB" sz="2200" b="1"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Dr Shemane Murtagh, </a:t>
            </a:r>
            <a:r>
              <a:rPr lang="en-GB" sz="22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Senior Research Fellow </a:t>
            </a:r>
            <a:endParaRPr lang="en-GB" sz="2200" kern="100" dirty="0">
              <a:effectLst/>
              <a:latin typeface="Aptos" panose="020B0004020202020204" pitchFamily="34" charset="0"/>
              <a:ea typeface="Aptos" panose="020B0004020202020204" pitchFamily="34" charset="0"/>
              <a:cs typeface="Times New Roman" panose="02020603050405020304" pitchFamily="18" charset="0"/>
            </a:endParaRPr>
          </a:p>
          <a:p>
            <a:pPr algn="ctr">
              <a:buNone/>
            </a:pPr>
            <a:r>
              <a:rPr lang="en-GB" sz="2200" kern="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Principal Investigator - Data for Impact (DfI) Project</a:t>
            </a:r>
          </a:p>
          <a:p>
            <a:pPr algn="ctr">
              <a:buNone/>
            </a:pPr>
            <a:r>
              <a:rPr lang="en-GB" sz="2200" kern="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Email: </a:t>
            </a:r>
            <a:r>
              <a:rPr lang="en-GB" sz="2200" u="sng" kern="0" dirty="0">
                <a:solidFill>
                  <a:srgbClr val="0563C1"/>
                </a:solidFill>
                <a:latin typeface="Aptos" panose="020B0004020202020204" pitchFamily="34" charset="0"/>
                <a:ea typeface="Times New Roman" panose="02020603050405020304" pitchFamily="18" charset="0"/>
                <a:cs typeface="Times New Roman" panose="02020603050405020304" pitchFamily="18" charset="0"/>
                <a:hlinkClick r:id="rId3"/>
              </a:rPr>
              <a:t>s.murtagh@keele.ac.uk</a:t>
            </a:r>
            <a:endParaRPr lang="en-GB" sz="2200" u="sng" kern="0" dirty="0">
              <a:solidFill>
                <a:srgbClr val="0563C1"/>
              </a:solidFill>
              <a:latin typeface="Aptos" panose="020B0004020202020204" pitchFamily="34" charset="0"/>
              <a:ea typeface="Times New Roman" panose="02020603050405020304" pitchFamily="18" charset="0"/>
              <a:cs typeface="Times New Roman" panose="02020603050405020304" pitchFamily="18" charset="0"/>
            </a:endParaRPr>
          </a:p>
          <a:p>
            <a:pPr algn="ctr">
              <a:buNone/>
            </a:pPr>
            <a:endParaRPr lang="en-GB" sz="2200" u="sng" kern="0" dirty="0">
              <a:solidFill>
                <a:srgbClr val="0563C1"/>
              </a:solidFill>
              <a:effectLst/>
              <a:latin typeface="Aptos" panose="020B0004020202020204" pitchFamily="34" charset="0"/>
              <a:ea typeface="Aptos" panose="020B0004020202020204" pitchFamily="34" charset="0"/>
              <a:cs typeface="Times New Roman" panose="02020603050405020304" pitchFamily="18" charset="0"/>
            </a:endParaRPr>
          </a:p>
          <a:p>
            <a:pPr algn="ctr">
              <a:buNone/>
            </a:pPr>
            <a:r>
              <a:rPr lang="en-GB" sz="2200" u="sng" kern="0" dirty="0">
                <a:solidFill>
                  <a:srgbClr val="0563C1"/>
                </a:solidFill>
                <a:latin typeface="Aptos" panose="020B0004020202020204" pitchFamily="34" charset="0"/>
                <a:ea typeface="Aptos" panose="020B0004020202020204" pitchFamily="34" charset="0"/>
                <a:cs typeface="Times New Roman" panose="02020603050405020304" pitchFamily="18" charset="0"/>
              </a:rPr>
              <a:t>Please see here for further information: </a:t>
            </a:r>
            <a:r>
              <a:rPr lang="en-GB" sz="2400" b="1" dirty="0">
                <a:latin typeface="Aptos" panose="020B0004020202020204" pitchFamily="34" charset="0"/>
              </a:rPr>
              <a:t>https://www.keele.ac.uk/dataforimpact/</a:t>
            </a:r>
          </a:p>
          <a:p>
            <a:pPr algn="ctr">
              <a:buNone/>
            </a:pPr>
            <a:endParaRPr lang="en-GB" sz="22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4">
            <a:extLst>
              <a:ext uri="{FF2B5EF4-FFF2-40B4-BE49-F238E27FC236}">
                <a16:creationId xmlns:a16="http://schemas.microsoft.com/office/drawing/2014/main" id="{C44E0251-E83B-E135-282E-15D801534A3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78477" y="5662517"/>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FI logo">
            <a:extLst>
              <a:ext uri="{FF2B5EF4-FFF2-40B4-BE49-F238E27FC236}">
                <a16:creationId xmlns:a16="http://schemas.microsoft.com/office/drawing/2014/main" id="{7F2056A8-8894-A2C4-DEFA-2F6A11DD6F9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5523" y="5768990"/>
            <a:ext cx="2857384" cy="71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232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F2DA6-9FB4-E675-198C-07A050554994}"/>
              </a:ext>
            </a:extLst>
          </p:cNvPr>
          <p:cNvSpPr>
            <a:spLocks noGrp="1"/>
          </p:cNvSpPr>
          <p:nvPr>
            <p:ph type="title"/>
          </p:nvPr>
        </p:nvSpPr>
        <p:spPr/>
        <p:txBody>
          <a:bodyPr>
            <a:normAutofit/>
          </a:bodyPr>
          <a:lstStyle/>
          <a:p>
            <a:r>
              <a:rPr lang="en-GB" b="1" dirty="0"/>
              <a:t>Overview of Workshop 2</a:t>
            </a:r>
            <a:endParaRPr lang="en-GB" dirty="0"/>
          </a:p>
        </p:txBody>
      </p:sp>
      <p:sp>
        <p:nvSpPr>
          <p:cNvPr id="4" name="TextBox 3">
            <a:extLst>
              <a:ext uri="{FF2B5EF4-FFF2-40B4-BE49-F238E27FC236}">
                <a16:creationId xmlns:a16="http://schemas.microsoft.com/office/drawing/2014/main" id="{72B98FDB-9E4E-8C8C-2171-EA71C9777AF2}"/>
              </a:ext>
            </a:extLst>
          </p:cNvPr>
          <p:cNvSpPr txBox="1"/>
          <p:nvPr/>
        </p:nvSpPr>
        <p:spPr>
          <a:xfrm>
            <a:off x="240322" y="1369037"/>
            <a:ext cx="8903678" cy="4401205"/>
          </a:xfrm>
          <a:prstGeom prst="rect">
            <a:avLst/>
          </a:prstGeom>
          <a:noFill/>
        </p:spPr>
        <p:txBody>
          <a:bodyPr wrap="square">
            <a:spAutoFit/>
          </a:bodyPr>
          <a:lstStyle/>
          <a:p>
            <a:pPr>
              <a:buNone/>
            </a:pPr>
            <a:r>
              <a:rPr lang="en-GB" sz="2800" b="1" dirty="0">
                <a:latin typeface="Aptos" panose="020B0004020202020204" pitchFamily="34" charset="0"/>
              </a:rPr>
              <a:t>Developing the DfI Quality Framework</a:t>
            </a:r>
          </a:p>
          <a:p>
            <a:pPr>
              <a:buNone/>
            </a:pPr>
            <a:endParaRPr lang="en-GB" sz="2800" dirty="0">
              <a:latin typeface="Aptos" panose="020B0004020202020204" pitchFamily="34" charset="0"/>
            </a:endParaRPr>
          </a:p>
          <a:p>
            <a:pPr marL="457200" indent="-457200">
              <a:buFont typeface="Arial" panose="020B0604020202020204" pitchFamily="34" charset="0"/>
              <a:buChar char="•"/>
            </a:pPr>
            <a:r>
              <a:rPr lang="en-GB" sz="2800" dirty="0">
                <a:latin typeface="Aptos" panose="020B0004020202020204" pitchFamily="34" charset="0"/>
              </a:rPr>
              <a:t>Identifying Quality Indicators  </a:t>
            </a:r>
            <a:r>
              <a:rPr lang="en-GB" sz="2800" i="1" dirty="0">
                <a:latin typeface="Aptos" panose="020B0004020202020204" pitchFamily="34" charset="0"/>
              </a:rPr>
              <a:t>(Prof. Jonathan Hill)</a:t>
            </a:r>
          </a:p>
          <a:p>
            <a:pPr marL="457200" indent="-457200">
              <a:buFont typeface="Arial" panose="020B0604020202020204" pitchFamily="34" charset="0"/>
              <a:buChar char="•"/>
            </a:pPr>
            <a:r>
              <a:rPr lang="en-GB" sz="2800" dirty="0">
                <a:latin typeface="Aptos" panose="020B0004020202020204" pitchFamily="34" charset="0"/>
              </a:rPr>
              <a:t>Mapping Indicators to the DfI Dataset </a:t>
            </a:r>
            <a:r>
              <a:rPr lang="en-GB" sz="2800" i="1" dirty="0">
                <a:latin typeface="Aptos" panose="020B0004020202020204" pitchFamily="34" charset="0"/>
              </a:rPr>
              <a:t>(Dr Shemane Murtagh)</a:t>
            </a:r>
          </a:p>
          <a:p>
            <a:pPr marL="457200" indent="-457200">
              <a:buFont typeface="Arial" panose="020B0604020202020204" pitchFamily="34" charset="0"/>
              <a:buChar char="•"/>
            </a:pPr>
            <a:r>
              <a:rPr lang="en-GB" sz="2800" dirty="0">
                <a:latin typeface="Aptos" panose="020B0004020202020204" pitchFamily="34" charset="0"/>
              </a:rPr>
              <a:t>Case-Mix Adjustment and Quality Scores </a:t>
            </a:r>
            <a:r>
              <a:rPr lang="en-GB" sz="2800" i="1" dirty="0">
                <a:latin typeface="Aptos" panose="020B0004020202020204" pitchFamily="34" charset="0"/>
              </a:rPr>
              <a:t>(Prof. Jonathan Hill)</a:t>
            </a:r>
          </a:p>
          <a:p>
            <a:pPr marL="457200" indent="-457200">
              <a:buFont typeface="Arial" panose="020B0604020202020204" pitchFamily="34" charset="0"/>
              <a:buChar char="•"/>
            </a:pPr>
            <a:r>
              <a:rPr lang="en-GB" sz="2800" dirty="0">
                <a:latin typeface="Aptos" panose="020B0004020202020204" pitchFamily="34" charset="0"/>
              </a:rPr>
              <a:t>Data analyses and Visualisation </a:t>
            </a:r>
            <a:r>
              <a:rPr lang="en-GB" sz="2800" i="1" dirty="0">
                <a:latin typeface="Aptos" panose="020B0004020202020204" pitchFamily="34" charset="0"/>
              </a:rPr>
              <a:t>(Dr Shemane Murtagh)</a:t>
            </a:r>
            <a:br>
              <a:rPr lang="en-GB" sz="2800" dirty="0">
                <a:latin typeface="Aptos" panose="020B0004020202020204" pitchFamily="34" charset="0"/>
              </a:rPr>
            </a:br>
            <a:endParaRPr lang="en-GB" sz="2800" dirty="0">
              <a:latin typeface="Aptos" panose="020B0004020202020204" pitchFamily="34" charset="0"/>
            </a:endParaRPr>
          </a:p>
        </p:txBody>
      </p:sp>
    </p:spTree>
    <p:extLst>
      <p:ext uri="{BB962C8B-B14F-4D97-AF65-F5344CB8AC3E}">
        <p14:creationId xmlns:p14="http://schemas.microsoft.com/office/powerpoint/2010/main" val="675246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7142E-3C79-63AA-47CC-EADC812FA524}"/>
              </a:ext>
            </a:extLst>
          </p:cNvPr>
          <p:cNvSpPr>
            <a:spLocks noGrp="1"/>
          </p:cNvSpPr>
          <p:nvPr>
            <p:ph type="title"/>
          </p:nvPr>
        </p:nvSpPr>
        <p:spPr>
          <a:xfrm>
            <a:off x="491507" y="2857500"/>
            <a:ext cx="8229600" cy="1143000"/>
          </a:xfrm>
        </p:spPr>
        <p:txBody>
          <a:bodyPr>
            <a:normAutofit fontScale="90000"/>
          </a:bodyPr>
          <a:lstStyle/>
          <a:p>
            <a:r>
              <a:rPr lang="en-GB" b="1" dirty="0"/>
              <a:t>Identifying Quality Metrics</a:t>
            </a:r>
            <a:br>
              <a:rPr lang="en-GB" b="1" dirty="0"/>
            </a:br>
            <a:r>
              <a:rPr lang="en-GB" i="1" dirty="0"/>
              <a:t>Prof. Jonathan Hill</a:t>
            </a:r>
            <a:br>
              <a:rPr lang="en-GB" b="1" dirty="0"/>
            </a:br>
            <a:endParaRPr lang="en-GB" dirty="0"/>
          </a:p>
        </p:txBody>
      </p:sp>
      <p:pic>
        <p:nvPicPr>
          <p:cNvPr id="6" name="Picture 4">
            <a:extLst>
              <a:ext uri="{FF2B5EF4-FFF2-40B4-BE49-F238E27FC236}">
                <a16:creationId xmlns:a16="http://schemas.microsoft.com/office/drawing/2014/main" id="{09B81A81-DAB5-220D-3182-7E8FACF409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8477" y="5662517"/>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FI logo">
            <a:extLst>
              <a:ext uri="{FF2B5EF4-FFF2-40B4-BE49-F238E27FC236}">
                <a16:creationId xmlns:a16="http://schemas.microsoft.com/office/drawing/2014/main" id="{DEE6DF5A-3F4E-26AD-9A9B-4DC732FCDEA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5523" y="5768990"/>
            <a:ext cx="2857384" cy="71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0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47062-554E-00D3-941A-8326BB418D2A}"/>
            </a:ext>
          </a:extLst>
        </p:cNvPr>
        <p:cNvGrpSpPr/>
        <p:nvPr/>
      </p:nvGrpSpPr>
      <p:grpSpPr>
        <a:xfrm>
          <a:off x="0" y="0"/>
          <a:ext cx="0" cy="0"/>
          <a:chOff x="0" y="0"/>
          <a:chExt cx="0" cy="0"/>
        </a:xfrm>
      </p:grpSpPr>
      <p:cxnSp>
        <p:nvCxnSpPr>
          <p:cNvPr id="52" name="Straight Arrow Connector 51">
            <a:extLst>
              <a:ext uri="{FF2B5EF4-FFF2-40B4-BE49-F238E27FC236}">
                <a16:creationId xmlns:a16="http://schemas.microsoft.com/office/drawing/2014/main" id="{BC723F5B-8049-BE1E-B83D-86FDD49C11F6}"/>
              </a:ext>
            </a:extLst>
          </p:cNvPr>
          <p:cNvCxnSpPr>
            <a:cxnSpLocks/>
            <a:endCxn id="40" idx="0"/>
          </p:cNvCxnSpPr>
          <p:nvPr/>
        </p:nvCxnSpPr>
        <p:spPr>
          <a:xfrm>
            <a:off x="4477198" y="1506049"/>
            <a:ext cx="1" cy="9363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4C0E19D-82B8-6266-3B73-F641C0DAE4EA}"/>
              </a:ext>
            </a:extLst>
          </p:cNvPr>
          <p:cNvCxnSpPr>
            <a:cxnSpLocks/>
            <a:stCxn id="38" idx="0"/>
            <a:endCxn id="42" idx="0"/>
          </p:cNvCxnSpPr>
          <p:nvPr/>
        </p:nvCxnSpPr>
        <p:spPr>
          <a:xfrm flipH="1">
            <a:off x="4477199" y="1392913"/>
            <a:ext cx="23445" cy="212609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FD93ED6-56BF-8FE6-A855-DB33733F9BCD}"/>
              </a:ext>
            </a:extLst>
          </p:cNvPr>
          <p:cNvCxnSpPr>
            <a:cxnSpLocks/>
            <a:stCxn id="38" idx="0"/>
            <a:endCxn id="44" idx="0"/>
          </p:cNvCxnSpPr>
          <p:nvPr/>
        </p:nvCxnSpPr>
        <p:spPr>
          <a:xfrm flipH="1">
            <a:off x="4477198" y="1392913"/>
            <a:ext cx="23446" cy="375668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3BF17E-1DDD-1A6A-336F-32AFAFF22B98}"/>
              </a:ext>
            </a:extLst>
          </p:cNvPr>
          <p:cNvSpPr>
            <a:spLocks noGrp="1"/>
          </p:cNvSpPr>
          <p:nvPr>
            <p:ph type="title"/>
          </p:nvPr>
        </p:nvSpPr>
        <p:spPr/>
        <p:txBody>
          <a:bodyPr>
            <a:normAutofit/>
          </a:bodyPr>
          <a:lstStyle/>
          <a:p>
            <a:pPr lvl="0" algn="ctr" defTabSz="914400" eaLnBrk="0" fontAlgn="base" hangingPunct="0">
              <a:spcAft>
                <a:spcPct val="0"/>
              </a:spcAft>
            </a:pPr>
            <a:r>
              <a:rPr lang="en-US" altLang="en-US" sz="4000" b="1" dirty="0">
                <a:latin typeface="Aptos" panose="020B0004020202020204" pitchFamily="34" charset="0"/>
              </a:rPr>
              <a:t>2. Mapping quality indicators</a:t>
            </a:r>
          </a:p>
        </p:txBody>
      </p:sp>
      <p:pic>
        <p:nvPicPr>
          <p:cNvPr id="4" name="Picture 4">
            <a:extLst>
              <a:ext uri="{FF2B5EF4-FFF2-40B4-BE49-F238E27FC236}">
                <a16:creationId xmlns:a16="http://schemas.microsoft.com/office/drawing/2014/main" id="{770E5415-4399-06FC-E003-0B8CDC6C6A0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8477" y="5662517"/>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FI logo">
            <a:extLst>
              <a:ext uri="{FF2B5EF4-FFF2-40B4-BE49-F238E27FC236}">
                <a16:creationId xmlns:a16="http://schemas.microsoft.com/office/drawing/2014/main" id="{4BFB33E3-B225-2EA9-09BC-BD2AC118247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4602" y="6072926"/>
            <a:ext cx="2857384" cy="71434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C5565AC-EB93-8E9B-0F74-F745ADE9FF55}"/>
              </a:ext>
            </a:extLst>
          </p:cNvPr>
          <p:cNvSpPr txBox="1"/>
          <p:nvPr/>
        </p:nvSpPr>
        <p:spPr>
          <a:xfrm>
            <a:off x="2738519" y="1392913"/>
            <a:ext cx="3524249" cy="646331"/>
          </a:xfrm>
          <a:prstGeom prst="rect">
            <a:avLst/>
          </a:prstGeom>
          <a:solidFill>
            <a:srgbClr val="85CEFF"/>
          </a:solidFill>
          <a:ln>
            <a:solidFill>
              <a:schemeClr val="tx1"/>
            </a:solidFill>
          </a:ln>
        </p:spPr>
        <p:txBody>
          <a:bodyPr wrap="square">
            <a:spAutoFit/>
          </a:bodyPr>
          <a:lstStyle/>
          <a:p>
            <a:pPr algn="ctr"/>
            <a:r>
              <a:rPr lang="en-GB" dirty="0"/>
              <a:t>Quality Indicator</a:t>
            </a:r>
            <a:br>
              <a:rPr lang="en-GB" dirty="0"/>
            </a:br>
            <a:r>
              <a:rPr lang="en-GB" i="1" dirty="0"/>
              <a:t>(What defines good care?)</a:t>
            </a:r>
            <a:endParaRPr lang="en-GB" dirty="0"/>
          </a:p>
        </p:txBody>
      </p:sp>
      <p:sp>
        <p:nvSpPr>
          <p:cNvPr id="40" name="TextBox 39">
            <a:extLst>
              <a:ext uri="{FF2B5EF4-FFF2-40B4-BE49-F238E27FC236}">
                <a16:creationId xmlns:a16="http://schemas.microsoft.com/office/drawing/2014/main" id="{EFBBF763-E28D-C27E-4C3F-DE9ADC06292A}"/>
              </a:ext>
            </a:extLst>
          </p:cNvPr>
          <p:cNvSpPr txBox="1"/>
          <p:nvPr/>
        </p:nvSpPr>
        <p:spPr>
          <a:xfrm>
            <a:off x="2715074" y="2442408"/>
            <a:ext cx="3524249" cy="646331"/>
          </a:xfrm>
          <a:prstGeom prst="rect">
            <a:avLst/>
          </a:prstGeom>
          <a:solidFill>
            <a:srgbClr val="85CEFF"/>
          </a:solidFill>
          <a:ln>
            <a:solidFill>
              <a:schemeClr val="tx1"/>
            </a:solidFill>
          </a:ln>
        </p:spPr>
        <p:txBody>
          <a:bodyPr wrap="square">
            <a:spAutoFit/>
          </a:bodyPr>
          <a:lstStyle>
            <a:defPPr>
              <a:defRPr lang="en-US"/>
            </a:defPPr>
            <a:lvl1pPr algn="ctr"/>
          </a:lstStyle>
          <a:p>
            <a:r>
              <a:rPr lang="en-GB" dirty="0"/>
              <a:t>DfI Data Dictionary</a:t>
            </a:r>
            <a:br>
              <a:rPr lang="en-GB" dirty="0"/>
            </a:br>
            <a:r>
              <a:rPr lang="en-GB" dirty="0"/>
              <a:t>(What data do we collect?)</a:t>
            </a:r>
          </a:p>
        </p:txBody>
      </p:sp>
      <p:sp>
        <p:nvSpPr>
          <p:cNvPr id="42" name="TextBox 41">
            <a:extLst>
              <a:ext uri="{FF2B5EF4-FFF2-40B4-BE49-F238E27FC236}">
                <a16:creationId xmlns:a16="http://schemas.microsoft.com/office/drawing/2014/main" id="{A85D228F-AF50-0B55-BEE5-6E10CE4FACEA}"/>
              </a:ext>
            </a:extLst>
          </p:cNvPr>
          <p:cNvSpPr txBox="1"/>
          <p:nvPr/>
        </p:nvSpPr>
        <p:spPr>
          <a:xfrm>
            <a:off x="2715074" y="3519003"/>
            <a:ext cx="3524249" cy="1200329"/>
          </a:xfrm>
          <a:prstGeom prst="rect">
            <a:avLst/>
          </a:prstGeom>
          <a:solidFill>
            <a:srgbClr val="85CEFF"/>
          </a:solidFill>
          <a:ln>
            <a:solidFill>
              <a:schemeClr val="tx1"/>
            </a:solidFill>
          </a:ln>
        </p:spPr>
        <p:txBody>
          <a:bodyPr wrap="square">
            <a:spAutoFit/>
          </a:bodyPr>
          <a:lstStyle>
            <a:defPPr>
              <a:defRPr lang="en-US"/>
            </a:defPPr>
            <a:lvl1pPr algn="ctr"/>
          </a:lstStyle>
          <a:p>
            <a:r>
              <a:rPr lang="en-GB" dirty="0"/>
              <a:t>DfI Surveys</a:t>
            </a:r>
            <a:br>
              <a:rPr lang="en-GB" dirty="0"/>
            </a:br>
            <a:r>
              <a:rPr lang="en-GB" dirty="0"/>
              <a:t>• Baseline patient survey</a:t>
            </a:r>
            <a:br>
              <a:rPr lang="en-GB" dirty="0"/>
            </a:br>
            <a:r>
              <a:rPr lang="en-GB" dirty="0"/>
              <a:t>• 3-month patient survey</a:t>
            </a:r>
            <a:br>
              <a:rPr lang="en-GB" dirty="0"/>
            </a:br>
            <a:r>
              <a:rPr lang="en-GB" dirty="0"/>
              <a:t>• Clinician follow-up survey</a:t>
            </a:r>
          </a:p>
        </p:txBody>
      </p:sp>
      <p:sp>
        <p:nvSpPr>
          <p:cNvPr id="44" name="TextBox 43">
            <a:extLst>
              <a:ext uri="{FF2B5EF4-FFF2-40B4-BE49-F238E27FC236}">
                <a16:creationId xmlns:a16="http://schemas.microsoft.com/office/drawing/2014/main" id="{97BFA144-F3C0-E108-F79D-EAC442126B7B}"/>
              </a:ext>
            </a:extLst>
          </p:cNvPr>
          <p:cNvSpPr txBox="1"/>
          <p:nvPr/>
        </p:nvSpPr>
        <p:spPr>
          <a:xfrm>
            <a:off x="2715073" y="5149596"/>
            <a:ext cx="3524249" cy="923330"/>
          </a:xfrm>
          <a:prstGeom prst="rect">
            <a:avLst/>
          </a:prstGeom>
          <a:solidFill>
            <a:srgbClr val="85CEFF"/>
          </a:solidFill>
          <a:ln>
            <a:solidFill>
              <a:schemeClr val="tx1"/>
            </a:solidFill>
          </a:ln>
        </p:spPr>
        <p:txBody>
          <a:bodyPr wrap="square">
            <a:spAutoFit/>
          </a:bodyPr>
          <a:lstStyle>
            <a:defPPr>
              <a:defRPr lang="en-US"/>
            </a:defPPr>
            <a:lvl1pPr algn="ctr">
              <a:defRPr/>
            </a:lvl1pPr>
          </a:lstStyle>
          <a:p>
            <a:r>
              <a:rPr lang="en-GB" dirty="0"/>
              <a:t>Measurable Quality Metrics</a:t>
            </a:r>
            <a:br>
              <a:rPr lang="en-GB" dirty="0"/>
            </a:br>
            <a:r>
              <a:rPr lang="en-GB" dirty="0"/>
              <a:t>(Indicators that can be calculated and reported)</a:t>
            </a:r>
          </a:p>
        </p:txBody>
      </p:sp>
    </p:spTree>
    <p:extLst>
      <p:ext uri="{BB962C8B-B14F-4D97-AF65-F5344CB8AC3E}">
        <p14:creationId xmlns:p14="http://schemas.microsoft.com/office/powerpoint/2010/main" val="192777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548556-3712-E682-94F7-0650044A9E71}"/>
              </a:ext>
            </a:extLst>
          </p:cNvPr>
          <p:cNvGraphicFramePr>
            <a:graphicFrameLocks noGrp="1"/>
          </p:cNvGraphicFramePr>
          <p:nvPr>
            <p:ph idx="1"/>
            <p:extLst>
              <p:ext uri="{D42A27DB-BD31-4B8C-83A1-F6EECF244321}">
                <p14:modId xmlns:p14="http://schemas.microsoft.com/office/powerpoint/2010/main" val="1829391931"/>
              </p:ext>
            </p:extLst>
          </p:nvPr>
        </p:nvGraphicFramePr>
        <p:xfrm>
          <a:off x="125032" y="186268"/>
          <a:ext cx="8876687" cy="6551155"/>
        </p:xfrm>
        <a:graphic>
          <a:graphicData uri="http://schemas.openxmlformats.org/drawingml/2006/table">
            <a:tbl>
              <a:tblPr firstRow="1" bandRow="1">
                <a:tableStyleId>{9D7B26C5-4107-4FEC-AEDC-1716B250A1EF}</a:tableStyleId>
              </a:tblPr>
              <a:tblGrid>
                <a:gridCol w="1520888">
                  <a:extLst>
                    <a:ext uri="{9D8B030D-6E8A-4147-A177-3AD203B41FA5}">
                      <a16:colId xmlns:a16="http://schemas.microsoft.com/office/drawing/2014/main" val="1594716588"/>
                    </a:ext>
                  </a:extLst>
                </a:gridCol>
                <a:gridCol w="5257800">
                  <a:extLst>
                    <a:ext uri="{9D8B030D-6E8A-4147-A177-3AD203B41FA5}">
                      <a16:colId xmlns:a16="http://schemas.microsoft.com/office/drawing/2014/main" val="1303161653"/>
                    </a:ext>
                  </a:extLst>
                </a:gridCol>
                <a:gridCol w="2097999">
                  <a:extLst>
                    <a:ext uri="{9D8B030D-6E8A-4147-A177-3AD203B41FA5}">
                      <a16:colId xmlns:a16="http://schemas.microsoft.com/office/drawing/2014/main" val="3639106105"/>
                    </a:ext>
                  </a:extLst>
                </a:gridCol>
              </a:tblGrid>
              <a:tr h="369317">
                <a:tc>
                  <a:txBody>
                    <a:bodyPr/>
                    <a:lstStyle/>
                    <a:p>
                      <a:pPr algn="l" rtl="0" fontAlgn="base">
                        <a:lnSpc>
                          <a:spcPts val="1950"/>
                        </a:lnSpc>
                        <a:buNone/>
                      </a:pPr>
                      <a:r>
                        <a:rPr lang="en-GB" sz="1600" b="1" dirty="0">
                          <a:solidFill>
                            <a:schemeClr val="tx1"/>
                          </a:solidFill>
                          <a:effectLst/>
                        </a:rPr>
                        <a:t>Theme​</a:t>
                      </a:r>
                      <a:endParaRPr lang="en-GB" sz="1600" b="1" i="0" dirty="0">
                        <a:solidFill>
                          <a:schemeClr val="tx1"/>
                        </a:solidFill>
                        <a:effectLst/>
                      </a:endParaRPr>
                    </a:p>
                  </a:txBody>
                  <a:tcPr marL="43751" marR="43751" marT="21875" marB="21875"/>
                </a:tc>
                <a:tc>
                  <a:txBody>
                    <a:bodyPr/>
                    <a:lstStyle/>
                    <a:p>
                      <a:pPr algn="l" rtl="0" fontAlgn="base">
                        <a:lnSpc>
                          <a:spcPts val="1950"/>
                        </a:lnSpc>
                        <a:buNone/>
                      </a:pPr>
                      <a:r>
                        <a:rPr lang="en-GB" sz="1600" b="1" dirty="0">
                          <a:solidFill>
                            <a:schemeClr val="tx1"/>
                          </a:solidFill>
                          <a:effectLst/>
                        </a:rPr>
                        <a:t>Quality Indicator</a:t>
                      </a:r>
                      <a:endParaRPr lang="en-GB" sz="1600" b="1" i="0" dirty="0">
                        <a:solidFill>
                          <a:schemeClr val="tx1"/>
                        </a:solidFill>
                        <a:effectLst/>
                      </a:endParaRPr>
                    </a:p>
                  </a:txBody>
                  <a:tcPr marL="43751" marR="43751" marT="21875" marB="21875"/>
                </a:tc>
                <a:tc>
                  <a:txBody>
                    <a:bodyPr/>
                    <a:lstStyle/>
                    <a:p>
                      <a:pPr algn="l" rtl="0" fontAlgn="base">
                        <a:lnSpc>
                          <a:spcPts val="1950"/>
                        </a:lnSpc>
                        <a:buNone/>
                      </a:pPr>
                      <a:r>
                        <a:rPr lang="en-GB" sz="1600" b="1" dirty="0">
                          <a:solidFill>
                            <a:schemeClr val="tx1"/>
                          </a:solidFill>
                          <a:effectLst/>
                        </a:rPr>
                        <a:t>Measurement type ​</a:t>
                      </a:r>
                      <a:endParaRPr lang="en-GB" sz="1600" b="1" i="0" dirty="0">
                        <a:solidFill>
                          <a:schemeClr val="tx1"/>
                        </a:solidFill>
                        <a:effectLst/>
                      </a:endParaRPr>
                    </a:p>
                  </a:txBody>
                  <a:tcPr marL="43751" marR="43751" marT="21875" marB="21875"/>
                </a:tc>
                <a:extLst>
                  <a:ext uri="{0D108BD9-81ED-4DB2-BD59-A6C34878D82A}">
                    <a16:rowId xmlns:a16="http://schemas.microsoft.com/office/drawing/2014/main" val="2339103580"/>
                  </a:ext>
                </a:extLst>
              </a:tr>
              <a:tr h="323033">
                <a:tc rowSpan="3">
                  <a:txBody>
                    <a:bodyPr/>
                    <a:lstStyle/>
                    <a:p>
                      <a:pPr algn="l" rtl="0" fontAlgn="base">
                        <a:lnSpc>
                          <a:spcPts val="1950"/>
                        </a:lnSpc>
                        <a:buNone/>
                      </a:pPr>
                      <a:r>
                        <a:rPr lang="en-GB" sz="1600" b="1" dirty="0">
                          <a:solidFill>
                            <a:schemeClr val="bg1"/>
                          </a:solidFill>
                          <a:effectLst/>
                        </a:rPr>
                        <a:t>Access​</a:t>
                      </a:r>
                    </a:p>
                  </a:txBody>
                  <a:tcPr marL="43751" marR="43751" marT="21875" marB="21875">
                    <a:solidFill>
                      <a:schemeClr val="accent3">
                        <a:lumMod val="40000"/>
                        <a:lumOff val="60000"/>
                      </a:schemeClr>
                    </a:solidFill>
                  </a:tcPr>
                </a:tc>
                <a:tc>
                  <a:txBody>
                    <a:bodyPr/>
                    <a:lstStyle/>
                    <a:p>
                      <a:pPr algn="l" rtl="0" fontAlgn="base">
                        <a:lnSpc>
                          <a:spcPts val="1950"/>
                        </a:lnSpc>
                        <a:buNone/>
                      </a:pPr>
                      <a:r>
                        <a:rPr lang="en-GB" sz="1600" b="1" dirty="0">
                          <a:solidFill>
                            <a:srgbClr val="000000"/>
                          </a:solidFill>
                          <a:effectLst/>
                        </a:rPr>
                        <a:t>1. 1 </a:t>
                      </a:r>
                      <a:r>
                        <a:rPr lang="en-GB" sz="1600" b="0" dirty="0">
                          <a:solidFill>
                            <a:srgbClr val="000000"/>
                          </a:solidFill>
                          <a:effectLst/>
                        </a:rPr>
                        <a:t>Satisfaction with waiting time for first appointment​</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a:solidFill>
                            <a:srgbClr val="000000"/>
                          </a:solidFill>
                          <a:effectLst/>
                        </a:rPr>
                        <a:t>PREM​</a:t>
                      </a:r>
                      <a:endParaRPr lang="en-GB" sz="1600" b="0" i="0">
                        <a:solidFill>
                          <a:srgbClr val="000000"/>
                        </a:solidFill>
                        <a:effectLst/>
                      </a:endParaRPr>
                    </a:p>
                  </a:txBody>
                  <a:tcPr marL="43751" marR="43751" marT="21875" marB="21875"/>
                </a:tc>
                <a:extLst>
                  <a:ext uri="{0D108BD9-81ED-4DB2-BD59-A6C34878D82A}">
                    <a16:rowId xmlns:a16="http://schemas.microsoft.com/office/drawing/2014/main" val="413170561"/>
                  </a:ext>
                </a:extLst>
              </a:tr>
              <a:tr h="323033">
                <a:tc vMerge="1">
                  <a:txBody>
                    <a:bodyPr/>
                    <a:lstStyle/>
                    <a:p>
                      <a:endParaRPr/>
                    </a:p>
                  </a:txBody>
                  <a:tcPr marL="43751" marR="43751" marT="21875" marB="21875">
                    <a:solidFill>
                      <a:schemeClr val="accent3">
                        <a:lumMod val="40000"/>
                        <a:lumOff val="60000"/>
                      </a:schemeClr>
                    </a:solidFill>
                  </a:tcPr>
                </a:tc>
                <a:tc>
                  <a:txBody>
                    <a:bodyPr/>
                    <a:lstStyle/>
                    <a:p>
                      <a:pPr algn="l" rtl="0" fontAlgn="base">
                        <a:lnSpc>
                          <a:spcPts val="1950"/>
                        </a:lnSpc>
                        <a:buNone/>
                      </a:pPr>
                      <a:r>
                        <a:rPr lang="en-GB" sz="1600" b="1" dirty="0">
                          <a:solidFill>
                            <a:srgbClr val="000000"/>
                          </a:solidFill>
                          <a:effectLst/>
                        </a:rPr>
                        <a:t>1. 2 </a:t>
                      </a:r>
                      <a:r>
                        <a:rPr lang="en-GB" sz="1600" b="0" dirty="0">
                          <a:solidFill>
                            <a:srgbClr val="000000"/>
                          </a:solidFill>
                          <a:effectLst/>
                        </a:rPr>
                        <a:t>Convenience of appointment scheduling​</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a:solidFill>
                            <a:srgbClr val="000000"/>
                          </a:solidFill>
                          <a:effectLst/>
                        </a:rPr>
                        <a:t>PREM​</a:t>
                      </a:r>
                      <a:endParaRPr lang="en-GB" sz="1600" b="0" i="0">
                        <a:solidFill>
                          <a:srgbClr val="000000"/>
                        </a:solidFill>
                        <a:effectLst/>
                      </a:endParaRPr>
                    </a:p>
                  </a:txBody>
                  <a:tcPr marL="43751" marR="43751" marT="21875" marB="21875"/>
                </a:tc>
                <a:extLst>
                  <a:ext uri="{0D108BD9-81ED-4DB2-BD59-A6C34878D82A}">
                    <a16:rowId xmlns:a16="http://schemas.microsoft.com/office/drawing/2014/main" val="3684579057"/>
                  </a:ext>
                </a:extLst>
              </a:tr>
              <a:tr h="323033">
                <a:tc vMerge="1">
                  <a:txBody>
                    <a:bodyPr/>
                    <a:lstStyle/>
                    <a:p>
                      <a:endParaRPr dirty="0"/>
                    </a:p>
                  </a:txBody>
                  <a:tcPr marL="43751" marR="43751" marT="21875" marB="21875">
                    <a:solidFill>
                      <a:schemeClr val="accent3">
                        <a:lumMod val="40000"/>
                        <a:lumOff val="60000"/>
                      </a:schemeClr>
                    </a:solidFill>
                  </a:tcPr>
                </a:tc>
                <a:tc>
                  <a:txBody>
                    <a:bodyPr/>
                    <a:lstStyle/>
                    <a:p>
                      <a:pPr algn="l" rtl="0" fontAlgn="base">
                        <a:lnSpc>
                          <a:spcPts val="1950"/>
                        </a:lnSpc>
                        <a:buNone/>
                      </a:pPr>
                      <a:r>
                        <a:rPr lang="en-GB" sz="1600" b="1" i="1" dirty="0">
                          <a:solidFill>
                            <a:schemeClr val="bg1">
                              <a:lumMod val="95000"/>
                            </a:schemeClr>
                          </a:solidFill>
                          <a:effectLst/>
                        </a:rPr>
                        <a:t>1.3</a:t>
                      </a:r>
                      <a:r>
                        <a:rPr lang="en-GB" sz="1600" b="0" i="1" dirty="0">
                          <a:solidFill>
                            <a:schemeClr val="bg1">
                              <a:lumMod val="95000"/>
                            </a:schemeClr>
                          </a:solidFill>
                          <a:effectLst/>
                        </a:rPr>
                        <a:t> Average waiting time​ (reported only)</a:t>
                      </a:r>
                    </a:p>
                  </a:txBody>
                  <a:tcPr marL="43751" marR="43751" marT="21875" marB="21875"/>
                </a:tc>
                <a:tc>
                  <a:txBody>
                    <a:bodyPr/>
                    <a:lstStyle/>
                    <a:p>
                      <a:pPr algn="l" rtl="0" fontAlgn="base">
                        <a:lnSpc>
                          <a:spcPts val="1950"/>
                        </a:lnSpc>
                        <a:buNone/>
                      </a:pPr>
                      <a:r>
                        <a:rPr lang="en-GB" sz="1600" b="0" i="1" dirty="0">
                          <a:solidFill>
                            <a:schemeClr val="bg1">
                              <a:lumMod val="95000"/>
                            </a:schemeClr>
                          </a:solidFill>
                          <a:effectLst/>
                        </a:rPr>
                        <a:t>Organisational​</a:t>
                      </a:r>
                    </a:p>
                  </a:txBody>
                  <a:tcPr marL="43751" marR="43751" marT="21875" marB="21875"/>
                </a:tc>
                <a:extLst>
                  <a:ext uri="{0D108BD9-81ED-4DB2-BD59-A6C34878D82A}">
                    <a16:rowId xmlns:a16="http://schemas.microsoft.com/office/drawing/2014/main" val="3871163174"/>
                  </a:ext>
                </a:extLst>
              </a:tr>
              <a:tr h="323033">
                <a:tc rowSpan="4">
                  <a:txBody>
                    <a:bodyPr/>
                    <a:lstStyle/>
                    <a:p>
                      <a:pPr algn="l" rtl="0" fontAlgn="base">
                        <a:lnSpc>
                          <a:spcPts val="1950"/>
                        </a:lnSpc>
                        <a:buNone/>
                      </a:pPr>
                      <a:r>
                        <a:rPr lang="en-GB" sz="1600" b="1" dirty="0">
                          <a:solidFill>
                            <a:srgbClr val="FFFFFF"/>
                          </a:solidFill>
                          <a:effectLst/>
                        </a:rPr>
                        <a:t>Education, Self-Management &amp; Rehabilitation​</a:t>
                      </a:r>
                    </a:p>
                  </a:txBody>
                  <a:tcPr marL="43751" marR="43751" marT="21875" marB="21875">
                    <a:solidFill>
                      <a:schemeClr val="accent2">
                        <a:lumMod val="40000"/>
                        <a:lumOff val="60000"/>
                      </a:schemeClr>
                    </a:solidFill>
                  </a:tcPr>
                </a:tc>
                <a:tc>
                  <a:txBody>
                    <a:bodyPr/>
                    <a:lstStyle/>
                    <a:p>
                      <a:pPr algn="l" rtl="0" fontAlgn="base">
                        <a:lnSpc>
                          <a:spcPts val="1950"/>
                        </a:lnSpc>
                        <a:buNone/>
                      </a:pPr>
                      <a:r>
                        <a:rPr lang="en-GB" sz="1600" b="1" dirty="0">
                          <a:solidFill>
                            <a:srgbClr val="000000"/>
                          </a:solidFill>
                          <a:effectLst/>
                        </a:rPr>
                        <a:t>2.1</a:t>
                      </a:r>
                      <a:r>
                        <a:rPr lang="en-GB" sz="1600" b="0" dirty="0">
                          <a:solidFill>
                            <a:srgbClr val="000000"/>
                          </a:solidFill>
                          <a:effectLst/>
                        </a:rPr>
                        <a:t> % receiving sufficient information about condition/self-care​</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a:solidFill>
                            <a:srgbClr val="000000"/>
                          </a:solidFill>
                          <a:effectLst/>
                        </a:rPr>
                        <a:t>PREM​</a:t>
                      </a:r>
                      <a:endParaRPr lang="en-GB" sz="1600" b="0" i="0">
                        <a:solidFill>
                          <a:srgbClr val="000000"/>
                        </a:solidFill>
                        <a:effectLst/>
                      </a:endParaRPr>
                    </a:p>
                  </a:txBody>
                  <a:tcPr marL="43751" marR="43751" marT="21875" marB="21875"/>
                </a:tc>
                <a:extLst>
                  <a:ext uri="{0D108BD9-81ED-4DB2-BD59-A6C34878D82A}">
                    <a16:rowId xmlns:a16="http://schemas.microsoft.com/office/drawing/2014/main" val="4222609207"/>
                  </a:ext>
                </a:extLst>
              </a:tr>
              <a:tr h="323033">
                <a:tc vMerge="1">
                  <a:txBody>
                    <a:bodyPr/>
                    <a:lstStyle/>
                    <a:p>
                      <a:endParaRPr/>
                    </a:p>
                  </a:txBody>
                  <a:tcPr marL="43751" marR="43751" marT="21875" marB="21875">
                    <a:solidFill>
                      <a:schemeClr val="accent2">
                        <a:lumMod val="40000"/>
                        <a:lumOff val="60000"/>
                      </a:schemeClr>
                    </a:solidFill>
                  </a:tcPr>
                </a:tc>
                <a:tc>
                  <a:txBody>
                    <a:bodyPr/>
                    <a:lstStyle/>
                    <a:p>
                      <a:pPr algn="l" rtl="0" fontAlgn="base">
                        <a:lnSpc>
                          <a:spcPts val="1950"/>
                        </a:lnSpc>
                        <a:buNone/>
                      </a:pPr>
                      <a:r>
                        <a:rPr lang="en-GB" sz="1600" b="1" dirty="0">
                          <a:solidFill>
                            <a:srgbClr val="000000"/>
                          </a:solidFill>
                          <a:effectLst/>
                        </a:rPr>
                        <a:t>2.2</a:t>
                      </a:r>
                      <a:r>
                        <a:rPr lang="en-GB" sz="1600" b="0" dirty="0">
                          <a:solidFill>
                            <a:srgbClr val="000000"/>
                          </a:solidFill>
                          <a:effectLst/>
                        </a:rPr>
                        <a:t> % reporting improved health confidence (MSK-HQ item)​</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a:solidFill>
                            <a:srgbClr val="000000"/>
                          </a:solidFill>
                          <a:effectLst/>
                        </a:rPr>
                        <a:t>PROM (MSK-HQ)​</a:t>
                      </a:r>
                      <a:endParaRPr lang="en-GB" sz="1600" b="0" i="0">
                        <a:solidFill>
                          <a:srgbClr val="000000"/>
                        </a:solidFill>
                        <a:effectLst/>
                      </a:endParaRPr>
                    </a:p>
                  </a:txBody>
                  <a:tcPr marL="43751" marR="43751" marT="21875" marB="21875"/>
                </a:tc>
                <a:extLst>
                  <a:ext uri="{0D108BD9-81ED-4DB2-BD59-A6C34878D82A}">
                    <a16:rowId xmlns:a16="http://schemas.microsoft.com/office/drawing/2014/main" val="52988290"/>
                  </a:ext>
                </a:extLst>
              </a:tr>
              <a:tr h="323033">
                <a:tc vMerge="1">
                  <a:txBody>
                    <a:bodyPr/>
                    <a:lstStyle/>
                    <a:p>
                      <a:endParaRPr/>
                    </a:p>
                  </a:txBody>
                  <a:tcPr marL="43751" marR="43751" marT="21875" marB="21875">
                    <a:solidFill>
                      <a:schemeClr val="accent2">
                        <a:lumMod val="40000"/>
                        <a:lumOff val="60000"/>
                      </a:schemeClr>
                    </a:solidFill>
                  </a:tcPr>
                </a:tc>
                <a:tc>
                  <a:txBody>
                    <a:bodyPr/>
                    <a:lstStyle/>
                    <a:p>
                      <a:pPr algn="l" rtl="0" fontAlgn="base">
                        <a:lnSpc>
                          <a:spcPts val="1950"/>
                        </a:lnSpc>
                        <a:buNone/>
                      </a:pPr>
                      <a:r>
                        <a:rPr lang="en-GB" sz="1600" b="1" dirty="0">
                          <a:solidFill>
                            <a:srgbClr val="000000"/>
                          </a:solidFill>
                          <a:effectLst/>
                        </a:rPr>
                        <a:t>2.3</a:t>
                      </a:r>
                      <a:r>
                        <a:rPr lang="en-GB" sz="1600" b="0" dirty="0">
                          <a:solidFill>
                            <a:srgbClr val="000000"/>
                          </a:solidFill>
                          <a:effectLst/>
                        </a:rPr>
                        <a:t> % reporting overall good experience of the service​</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a:solidFill>
                            <a:srgbClr val="000000"/>
                          </a:solidFill>
                          <a:effectLst/>
                        </a:rPr>
                        <a:t>PREM​</a:t>
                      </a:r>
                      <a:endParaRPr lang="en-GB" sz="1600" b="0" i="0">
                        <a:solidFill>
                          <a:srgbClr val="000000"/>
                        </a:solidFill>
                        <a:effectLst/>
                      </a:endParaRPr>
                    </a:p>
                  </a:txBody>
                  <a:tcPr marL="43751" marR="43751" marT="21875" marB="21875"/>
                </a:tc>
                <a:extLst>
                  <a:ext uri="{0D108BD9-81ED-4DB2-BD59-A6C34878D82A}">
                    <a16:rowId xmlns:a16="http://schemas.microsoft.com/office/drawing/2014/main" val="1938907324"/>
                  </a:ext>
                </a:extLst>
              </a:tr>
              <a:tr h="323033">
                <a:tc vMerge="1">
                  <a:txBody>
                    <a:bodyPr/>
                    <a:lstStyle/>
                    <a:p>
                      <a:endParaRPr dirty="0"/>
                    </a:p>
                  </a:txBody>
                  <a:tcPr marL="43751" marR="43751" marT="21875" marB="21875">
                    <a:solidFill>
                      <a:schemeClr val="accent2">
                        <a:lumMod val="40000"/>
                        <a:lumOff val="60000"/>
                      </a:schemeClr>
                    </a:solidFill>
                  </a:tcPr>
                </a:tc>
                <a:tc>
                  <a:txBody>
                    <a:bodyPr/>
                    <a:lstStyle/>
                    <a:p>
                      <a:pPr algn="l" rtl="0" fontAlgn="base">
                        <a:lnSpc>
                          <a:spcPts val="1950"/>
                        </a:lnSpc>
                        <a:buNone/>
                      </a:pPr>
                      <a:r>
                        <a:rPr lang="en-GB" sz="1600" b="1" dirty="0">
                          <a:solidFill>
                            <a:srgbClr val="000000"/>
                          </a:solidFill>
                          <a:effectLst/>
                        </a:rPr>
                        <a:t>2.4</a:t>
                      </a:r>
                      <a:r>
                        <a:rPr lang="en-GB" sz="1600" b="0" dirty="0">
                          <a:solidFill>
                            <a:srgbClr val="000000"/>
                          </a:solidFill>
                          <a:effectLst/>
                        </a:rPr>
                        <a:t> New to follow-up ratio​</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a:solidFill>
                            <a:srgbClr val="000000"/>
                          </a:solidFill>
                          <a:effectLst/>
                        </a:rPr>
                        <a:t>Organisational​</a:t>
                      </a:r>
                      <a:endParaRPr lang="en-GB" sz="1600" b="0" i="0">
                        <a:solidFill>
                          <a:srgbClr val="000000"/>
                        </a:solidFill>
                        <a:effectLst/>
                      </a:endParaRPr>
                    </a:p>
                  </a:txBody>
                  <a:tcPr marL="43751" marR="43751" marT="21875" marB="21875"/>
                </a:tc>
                <a:extLst>
                  <a:ext uri="{0D108BD9-81ED-4DB2-BD59-A6C34878D82A}">
                    <a16:rowId xmlns:a16="http://schemas.microsoft.com/office/drawing/2014/main" val="2178204076"/>
                  </a:ext>
                </a:extLst>
              </a:tr>
              <a:tr h="323033">
                <a:tc rowSpan="2">
                  <a:txBody>
                    <a:bodyPr/>
                    <a:lstStyle/>
                    <a:p>
                      <a:pPr algn="l" rtl="0" fontAlgn="base">
                        <a:lnSpc>
                          <a:spcPts val="1950"/>
                        </a:lnSpc>
                        <a:buNone/>
                      </a:pPr>
                      <a:r>
                        <a:rPr lang="en-GB" sz="1600" b="1" dirty="0">
                          <a:solidFill>
                            <a:srgbClr val="FFFFFF"/>
                          </a:solidFill>
                          <a:effectLst/>
                        </a:rPr>
                        <a:t>Personalised Care​</a:t>
                      </a:r>
                    </a:p>
                  </a:txBody>
                  <a:tcPr marL="43751" marR="43751" marT="21875" marB="21875">
                    <a:solidFill>
                      <a:schemeClr val="accent6">
                        <a:lumMod val="40000"/>
                        <a:lumOff val="60000"/>
                      </a:schemeClr>
                    </a:solidFill>
                  </a:tcPr>
                </a:tc>
                <a:tc>
                  <a:txBody>
                    <a:bodyPr/>
                    <a:lstStyle/>
                    <a:p>
                      <a:pPr algn="l" rtl="0" fontAlgn="base">
                        <a:lnSpc>
                          <a:spcPts val="1950"/>
                        </a:lnSpc>
                        <a:buNone/>
                      </a:pPr>
                      <a:r>
                        <a:rPr lang="en-GB" sz="1600" b="1" dirty="0">
                          <a:solidFill>
                            <a:srgbClr val="000000"/>
                          </a:solidFill>
                          <a:effectLst/>
                        </a:rPr>
                        <a:t>3.1</a:t>
                      </a:r>
                      <a:r>
                        <a:rPr lang="en-GB" sz="1600" b="0" dirty="0">
                          <a:solidFill>
                            <a:srgbClr val="000000"/>
                          </a:solidFill>
                          <a:effectLst/>
                        </a:rPr>
                        <a:t> Shared decision-making​</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a:solidFill>
                            <a:srgbClr val="000000"/>
                          </a:solidFill>
                          <a:effectLst/>
                        </a:rPr>
                        <a:t>PREM​</a:t>
                      </a:r>
                      <a:endParaRPr lang="en-GB" sz="1600" b="0" i="0">
                        <a:solidFill>
                          <a:srgbClr val="000000"/>
                        </a:solidFill>
                        <a:effectLst/>
                      </a:endParaRPr>
                    </a:p>
                  </a:txBody>
                  <a:tcPr marL="43751" marR="43751" marT="21875" marB="21875"/>
                </a:tc>
                <a:extLst>
                  <a:ext uri="{0D108BD9-81ED-4DB2-BD59-A6C34878D82A}">
                    <a16:rowId xmlns:a16="http://schemas.microsoft.com/office/drawing/2014/main" val="1895452144"/>
                  </a:ext>
                </a:extLst>
              </a:tr>
              <a:tr h="0">
                <a:tc vMerge="1">
                  <a:txBody>
                    <a:bodyPr/>
                    <a:lstStyle/>
                    <a:p>
                      <a:endParaRPr dirty="0"/>
                    </a:p>
                  </a:txBody>
                  <a:tcPr marL="43751" marR="43751" marT="21875" marB="21875">
                    <a:solidFill>
                      <a:schemeClr val="accent6">
                        <a:lumMod val="40000"/>
                        <a:lumOff val="60000"/>
                      </a:schemeClr>
                    </a:solidFill>
                  </a:tcPr>
                </a:tc>
                <a:tc>
                  <a:txBody>
                    <a:bodyPr/>
                    <a:lstStyle/>
                    <a:p>
                      <a:pPr algn="l" rtl="0" fontAlgn="base">
                        <a:lnSpc>
                          <a:spcPts val="1950"/>
                        </a:lnSpc>
                        <a:buNone/>
                      </a:pPr>
                      <a:r>
                        <a:rPr lang="en-GB" sz="1600" b="1" dirty="0">
                          <a:solidFill>
                            <a:srgbClr val="000000"/>
                          </a:solidFill>
                          <a:effectLst/>
                        </a:rPr>
                        <a:t>3.2</a:t>
                      </a:r>
                      <a:r>
                        <a:rPr lang="en-GB" sz="1600" b="0" dirty="0">
                          <a:solidFill>
                            <a:srgbClr val="000000"/>
                          </a:solidFill>
                          <a:effectLst/>
                        </a:rPr>
                        <a:t> % of patients reporting their personal needs were met​</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dirty="0">
                          <a:solidFill>
                            <a:srgbClr val="000000"/>
                          </a:solidFill>
                          <a:effectLst/>
                        </a:rPr>
                        <a:t>PREM​</a:t>
                      </a:r>
                      <a:endParaRPr lang="en-GB" sz="1600" b="0" i="0" dirty="0">
                        <a:solidFill>
                          <a:srgbClr val="000000"/>
                        </a:solidFill>
                        <a:effectLst/>
                      </a:endParaRPr>
                    </a:p>
                  </a:txBody>
                  <a:tcPr marL="43751" marR="43751" marT="21875" marB="21875"/>
                </a:tc>
                <a:extLst>
                  <a:ext uri="{0D108BD9-81ED-4DB2-BD59-A6C34878D82A}">
                    <a16:rowId xmlns:a16="http://schemas.microsoft.com/office/drawing/2014/main" val="3735862320"/>
                  </a:ext>
                </a:extLst>
              </a:tr>
              <a:tr h="0">
                <a:tc>
                  <a:txBody>
                    <a:bodyPr/>
                    <a:lstStyle/>
                    <a:p>
                      <a:pPr algn="l" rtl="0" fontAlgn="base">
                        <a:lnSpc>
                          <a:spcPts val="1950"/>
                        </a:lnSpc>
                        <a:buNone/>
                      </a:pPr>
                      <a:endParaRPr lang="en-GB" sz="1600" b="1" dirty="0">
                        <a:solidFill>
                          <a:srgbClr val="FFFFFF"/>
                        </a:solidFill>
                        <a:effectLst/>
                      </a:endParaRPr>
                    </a:p>
                  </a:txBody>
                  <a:tcPr marL="43751" marR="43751" marT="21875" marB="21875">
                    <a:solidFill>
                      <a:schemeClr val="accent6">
                        <a:lumMod val="40000"/>
                        <a:lumOff val="60000"/>
                      </a:schemeClr>
                    </a:solidFill>
                  </a:tcPr>
                </a:tc>
                <a:tc>
                  <a:txBody>
                    <a:bodyPr/>
                    <a:lstStyle/>
                    <a:p>
                      <a:pPr algn="l" rtl="0" fontAlgn="base">
                        <a:lnSpc>
                          <a:spcPts val="1950"/>
                        </a:lnSpc>
                        <a:buNone/>
                      </a:pPr>
                      <a:r>
                        <a:rPr lang="en-GB" sz="1600" b="1" i="0" dirty="0">
                          <a:solidFill>
                            <a:srgbClr val="000000"/>
                          </a:solidFill>
                          <a:effectLst/>
                        </a:rPr>
                        <a:t>3.3</a:t>
                      </a:r>
                      <a:r>
                        <a:rPr lang="en-GB" sz="1600" b="0" i="0" dirty="0">
                          <a:solidFill>
                            <a:srgbClr val="000000"/>
                          </a:solidFill>
                          <a:effectLst/>
                        </a:rPr>
                        <a:t> % of patient reporting that their overall care was well coordinated </a:t>
                      </a:r>
                    </a:p>
                  </a:txBody>
                  <a:tcPr marL="43751" marR="43751" marT="21875" marB="21875"/>
                </a:tc>
                <a:tc>
                  <a:txBody>
                    <a:bodyPr/>
                    <a:lstStyle/>
                    <a:p>
                      <a:pPr algn="l" rtl="0" fontAlgn="base">
                        <a:lnSpc>
                          <a:spcPts val="1950"/>
                        </a:lnSpc>
                        <a:buNone/>
                      </a:pPr>
                      <a:r>
                        <a:rPr lang="en-GB" sz="1600" b="0" i="0" dirty="0">
                          <a:solidFill>
                            <a:srgbClr val="000000"/>
                          </a:solidFill>
                          <a:effectLst/>
                        </a:rPr>
                        <a:t>PREM</a:t>
                      </a:r>
                    </a:p>
                  </a:txBody>
                  <a:tcPr marL="43751" marR="43751" marT="21875" marB="21875"/>
                </a:tc>
                <a:extLst>
                  <a:ext uri="{0D108BD9-81ED-4DB2-BD59-A6C34878D82A}">
                    <a16:rowId xmlns:a16="http://schemas.microsoft.com/office/drawing/2014/main" val="1223575862"/>
                  </a:ext>
                </a:extLst>
              </a:tr>
              <a:tr h="323033">
                <a:tc rowSpan="6">
                  <a:txBody>
                    <a:bodyPr/>
                    <a:lstStyle/>
                    <a:p>
                      <a:pPr algn="l" rtl="0" fontAlgn="base">
                        <a:lnSpc>
                          <a:spcPts val="1950"/>
                        </a:lnSpc>
                        <a:buNone/>
                      </a:pPr>
                      <a:r>
                        <a:rPr lang="en-GB" sz="1600" b="1" dirty="0">
                          <a:solidFill>
                            <a:srgbClr val="FFFFFF"/>
                          </a:solidFill>
                          <a:effectLst/>
                        </a:rPr>
                        <a:t>PROMs​</a:t>
                      </a:r>
                      <a:endParaRPr lang="en-GB" sz="1600" b="1" i="0" dirty="0">
                        <a:solidFill>
                          <a:srgbClr val="FFFFFF"/>
                        </a:solidFill>
                        <a:effectLst/>
                      </a:endParaRPr>
                    </a:p>
                  </a:txBody>
                  <a:tcPr marL="43751" marR="43751" marT="21875" marB="21875">
                    <a:solidFill>
                      <a:schemeClr val="accent4">
                        <a:lumMod val="40000"/>
                        <a:lumOff val="60000"/>
                      </a:schemeClr>
                    </a:solidFill>
                  </a:tcPr>
                </a:tc>
                <a:tc>
                  <a:txBody>
                    <a:bodyPr/>
                    <a:lstStyle/>
                    <a:p>
                      <a:pPr algn="l" rtl="0" fontAlgn="base">
                        <a:lnSpc>
                          <a:spcPts val="1950"/>
                        </a:lnSpc>
                        <a:buNone/>
                      </a:pPr>
                      <a:r>
                        <a:rPr lang="en-GB" sz="1600" b="1" dirty="0">
                          <a:solidFill>
                            <a:srgbClr val="000000"/>
                          </a:solidFill>
                          <a:effectLst/>
                        </a:rPr>
                        <a:t>4.1</a:t>
                      </a:r>
                      <a:r>
                        <a:rPr lang="en-GB" sz="1600" b="0" dirty="0">
                          <a:solidFill>
                            <a:srgbClr val="000000"/>
                          </a:solidFill>
                          <a:effectLst/>
                        </a:rPr>
                        <a:t> MCID achievement on Pain intensity​</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a:solidFill>
                            <a:srgbClr val="000000"/>
                          </a:solidFill>
                          <a:effectLst/>
                        </a:rPr>
                        <a:t>PROM (PIS)​</a:t>
                      </a:r>
                      <a:endParaRPr lang="en-GB" sz="1600" b="0" i="0">
                        <a:solidFill>
                          <a:srgbClr val="000000"/>
                        </a:solidFill>
                        <a:effectLst/>
                      </a:endParaRPr>
                    </a:p>
                  </a:txBody>
                  <a:tcPr marL="43751" marR="43751" marT="21875" marB="21875"/>
                </a:tc>
                <a:extLst>
                  <a:ext uri="{0D108BD9-81ED-4DB2-BD59-A6C34878D82A}">
                    <a16:rowId xmlns:a16="http://schemas.microsoft.com/office/drawing/2014/main" val="4247825542"/>
                  </a:ext>
                </a:extLst>
              </a:tr>
              <a:tr h="323033">
                <a:tc vMerge="1">
                  <a:txBody>
                    <a:bodyPr/>
                    <a:lstStyle/>
                    <a:p>
                      <a:pPr algn="l" rtl="0" fontAlgn="base">
                        <a:lnSpc>
                          <a:spcPts val="1950"/>
                        </a:lnSpc>
                        <a:buNone/>
                      </a:pPr>
                      <a:endParaRPr lang="en-GB" sz="1600" b="1" kern="1200" dirty="0">
                        <a:solidFill>
                          <a:srgbClr val="FFFFFF"/>
                        </a:solidFill>
                        <a:effectLst/>
                        <a:latin typeface="+mn-lt"/>
                        <a:ea typeface="+mn-ea"/>
                        <a:cs typeface="+mn-cs"/>
                      </a:endParaRPr>
                    </a:p>
                  </a:txBody>
                  <a:tcPr marL="43751" marR="43751" marT="21875" marB="21875">
                    <a:solidFill>
                      <a:schemeClr val="accent4">
                        <a:lumMod val="40000"/>
                        <a:lumOff val="60000"/>
                      </a:schemeClr>
                    </a:solidFill>
                  </a:tcPr>
                </a:tc>
                <a:tc>
                  <a:txBody>
                    <a:bodyPr/>
                    <a:lstStyle/>
                    <a:p>
                      <a:pPr algn="l" rtl="0" fontAlgn="base">
                        <a:lnSpc>
                          <a:spcPts val="1950"/>
                        </a:lnSpc>
                        <a:buNone/>
                      </a:pPr>
                      <a:r>
                        <a:rPr lang="en-GB" sz="1600" b="1" dirty="0">
                          <a:solidFill>
                            <a:srgbClr val="000000"/>
                          </a:solidFill>
                          <a:effectLst/>
                        </a:rPr>
                        <a:t>4.2</a:t>
                      </a:r>
                      <a:r>
                        <a:rPr lang="en-GB" sz="1600" b="0" dirty="0">
                          <a:solidFill>
                            <a:srgbClr val="000000"/>
                          </a:solidFill>
                          <a:effectLst/>
                        </a:rPr>
                        <a:t> MCID achievement on MSK-HQ​</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dirty="0">
                          <a:solidFill>
                            <a:srgbClr val="000000"/>
                          </a:solidFill>
                          <a:effectLst/>
                        </a:rPr>
                        <a:t>PROM (MSK-HQ)​</a:t>
                      </a:r>
                      <a:endParaRPr lang="en-GB" sz="1600" b="0" i="0" dirty="0">
                        <a:solidFill>
                          <a:srgbClr val="000000"/>
                        </a:solidFill>
                        <a:effectLst/>
                      </a:endParaRPr>
                    </a:p>
                  </a:txBody>
                  <a:tcPr marL="43751" marR="43751" marT="21875" marB="21875"/>
                </a:tc>
                <a:extLst>
                  <a:ext uri="{0D108BD9-81ED-4DB2-BD59-A6C34878D82A}">
                    <a16:rowId xmlns:a16="http://schemas.microsoft.com/office/drawing/2014/main" val="607419822"/>
                  </a:ext>
                </a:extLst>
              </a:tr>
              <a:tr h="323033">
                <a:tc vMerge="1">
                  <a:txBody>
                    <a:bodyPr/>
                    <a:lstStyle/>
                    <a:p>
                      <a:endParaRPr/>
                    </a:p>
                  </a:txBody>
                  <a:tcPr marL="43751" marR="43751" marT="21875" marB="21875">
                    <a:solidFill>
                      <a:schemeClr val="accent4">
                        <a:lumMod val="40000"/>
                        <a:lumOff val="60000"/>
                      </a:schemeClr>
                    </a:solidFill>
                  </a:tcPr>
                </a:tc>
                <a:tc>
                  <a:txBody>
                    <a:bodyPr/>
                    <a:lstStyle/>
                    <a:p>
                      <a:pPr algn="l" rtl="0" fontAlgn="base">
                        <a:lnSpc>
                          <a:spcPts val="1950"/>
                        </a:lnSpc>
                        <a:buNone/>
                      </a:pPr>
                      <a:r>
                        <a:rPr lang="en-GB" sz="1600" b="1" dirty="0">
                          <a:solidFill>
                            <a:srgbClr val="000000"/>
                          </a:solidFill>
                          <a:effectLst/>
                        </a:rPr>
                        <a:t>4.3</a:t>
                      </a:r>
                      <a:r>
                        <a:rPr lang="en-GB" sz="1600" b="0" dirty="0">
                          <a:solidFill>
                            <a:srgbClr val="000000"/>
                          </a:solidFill>
                          <a:effectLst/>
                        </a:rPr>
                        <a:t> MCID achievement on Global change​</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dirty="0">
                          <a:solidFill>
                            <a:srgbClr val="000000"/>
                          </a:solidFill>
                          <a:effectLst/>
                        </a:rPr>
                        <a:t>PROM (GROC)​</a:t>
                      </a:r>
                      <a:endParaRPr lang="en-GB" sz="1600" b="0" i="0" dirty="0">
                        <a:solidFill>
                          <a:srgbClr val="000000"/>
                        </a:solidFill>
                        <a:effectLst/>
                      </a:endParaRPr>
                    </a:p>
                  </a:txBody>
                  <a:tcPr marL="43751" marR="43751" marT="21875" marB="21875"/>
                </a:tc>
                <a:extLst>
                  <a:ext uri="{0D108BD9-81ED-4DB2-BD59-A6C34878D82A}">
                    <a16:rowId xmlns:a16="http://schemas.microsoft.com/office/drawing/2014/main" val="4252484404"/>
                  </a:ext>
                </a:extLst>
              </a:tr>
              <a:tr h="115245">
                <a:tc vMerge="1">
                  <a:txBody>
                    <a:bodyPr/>
                    <a:lstStyle/>
                    <a:p>
                      <a:endParaRPr/>
                    </a:p>
                  </a:txBody>
                  <a:tcPr marL="43751" marR="43751" marT="21875" marB="21875">
                    <a:solidFill>
                      <a:schemeClr val="accent4">
                        <a:lumMod val="40000"/>
                        <a:lumOff val="60000"/>
                      </a:schemeClr>
                    </a:solidFill>
                  </a:tcPr>
                </a:tc>
                <a:tc>
                  <a:txBody>
                    <a:bodyPr/>
                    <a:lstStyle/>
                    <a:p>
                      <a:pPr algn="l" rtl="0" fontAlgn="base">
                        <a:lnSpc>
                          <a:spcPts val="1950"/>
                        </a:lnSpc>
                        <a:buNone/>
                      </a:pPr>
                      <a:r>
                        <a:rPr lang="en-GB" sz="1600" b="1" dirty="0">
                          <a:solidFill>
                            <a:srgbClr val="000000"/>
                          </a:solidFill>
                          <a:effectLst/>
                        </a:rPr>
                        <a:t>4.4 </a:t>
                      </a:r>
                      <a:r>
                        <a:rPr lang="en-GB" sz="1600" b="0" dirty="0">
                          <a:solidFill>
                            <a:srgbClr val="000000"/>
                          </a:solidFill>
                          <a:effectLst/>
                        </a:rPr>
                        <a:t> % with reduced time off work​</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dirty="0">
                          <a:solidFill>
                            <a:srgbClr val="000000"/>
                          </a:solidFill>
                          <a:effectLst/>
                        </a:rPr>
                        <a:t>PROM / Work Outcome​</a:t>
                      </a:r>
                      <a:endParaRPr lang="en-GB" sz="1600" b="0" i="0" dirty="0">
                        <a:solidFill>
                          <a:srgbClr val="000000"/>
                        </a:solidFill>
                        <a:effectLst/>
                      </a:endParaRPr>
                    </a:p>
                  </a:txBody>
                  <a:tcPr marL="43751" marR="43751" marT="21875" marB="21875"/>
                </a:tc>
                <a:extLst>
                  <a:ext uri="{0D108BD9-81ED-4DB2-BD59-A6C34878D82A}">
                    <a16:rowId xmlns:a16="http://schemas.microsoft.com/office/drawing/2014/main" val="1227135008"/>
                  </a:ext>
                </a:extLst>
              </a:tr>
              <a:tr h="323033">
                <a:tc vMerge="1">
                  <a:txBody>
                    <a:bodyPr/>
                    <a:lstStyle/>
                    <a:p>
                      <a:endParaRPr/>
                    </a:p>
                  </a:txBody>
                  <a:tcPr marL="43751" marR="43751" marT="21875" marB="21875">
                    <a:solidFill>
                      <a:schemeClr val="accent4">
                        <a:lumMod val="40000"/>
                        <a:lumOff val="60000"/>
                      </a:schemeClr>
                    </a:solidFill>
                  </a:tcPr>
                </a:tc>
                <a:tc>
                  <a:txBody>
                    <a:bodyPr/>
                    <a:lstStyle/>
                    <a:p>
                      <a:pPr algn="l" rtl="0" fontAlgn="base">
                        <a:lnSpc>
                          <a:spcPts val="1950"/>
                        </a:lnSpc>
                        <a:buNone/>
                      </a:pPr>
                      <a:r>
                        <a:rPr lang="en-GB" sz="1600" b="1" dirty="0">
                          <a:solidFill>
                            <a:srgbClr val="000000"/>
                          </a:solidFill>
                          <a:effectLst/>
                        </a:rPr>
                        <a:t>4.5 </a:t>
                      </a:r>
                      <a:r>
                        <a:rPr lang="en-GB" sz="1600" b="0" dirty="0">
                          <a:solidFill>
                            <a:srgbClr val="000000"/>
                          </a:solidFill>
                          <a:effectLst/>
                        </a:rPr>
                        <a:t>% with improved productivity at work​</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dirty="0">
                          <a:solidFill>
                            <a:srgbClr val="000000"/>
                          </a:solidFill>
                          <a:effectLst/>
                        </a:rPr>
                        <a:t>PROM / Work Outcome​</a:t>
                      </a:r>
                      <a:endParaRPr lang="en-GB" sz="1600" b="0" i="0" dirty="0">
                        <a:solidFill>
                          <a:srgbClr val="000000"/>
                        </a:solidFill>
                        <a:effectLst/>
                      </a:endParaRPr>
                    </a:p>
                  </a:txBody>
                  <a:tcPr marL="43751" marR="43751" marT="21875" marB="21875"/>
                </a:tc>
                <a:extLst>
                  <a:ext uri="{0D108BD9-81ED-4DB2-BD59-A6C34878D82A}">
                    <a16:rowId xmlns:a16="http://schemas.microsoft.com/office/drawing/2014/main" val="3366169287"/>
                  </a:ext>
                </a:extLst>
              </a:tr>
              <a:tr h="323033">
                <a:tc vMerge="1">
                  <a:txBody>
                    <a:bodyPr/>
                    <a:lstStyle/>
                    <a:p>
                      <a:endParaRPr dirty="0"/>
                    </a:p>
                  </a:txBody>
                  <a:tcPr marL="43751" marR="43751" marT="21875" marB="21875">
                    <a:solidFill>
                      <a:schemeClr val="accent4">
                        <a:lumMod val="40000"/>
                        <a:lumOff val="60000"/>
                      </a:schemeClr>
                    </a:solidFill>
                  </a:tcPr>
                </a:tc>
                <a:tc>
                  <a:txBody>
                    <a:bodyPr/>
                    <a:lstStyle/>
                    <a:p>
                      <a:pPr algn="l" rtl="0" fontAlgn="base">
                        <a:lnSpc>
                          <a:spcPts val="1950"/>
                        </a:lnSpc>
                        <a:buNone/>
                      </a:pPr>
                      <a:r>
                        <a:rPr lang="en-GB" sz="1600" b="1" dirty="0">
                          <a:solidFill>
                            <a:srgbClr val="000000"/>
                          </a:solidFill>
                          <a:effectLst/>
                        </a:rPr>
                        <a:t>4.6</a:t>
                      </a:r>
                      <a:r>
                        <a:rPr lang="en-GB" sz="1600" b="0" dirty="0">
                          <a:solidFill>
                            <a:srgbClr val="000000"/>
                          </a:solidFill>
                          <a:effectLst/>
                        </a:rPr>
                        <a:t> % with chronic high-impact pain ​</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dirty="0">
                          <a:solidFill>
                            <a:srgbClr val="000000"/>
                          </a:solidFill>
                          <a:effectLst/>
                        </a:rPr>
                        <a:t>PROM (PEG-3) ​</a:t>
                      </a:r>
                      <a:endParaRPr lang="en-GB" sz="1600" b="0" i="0" dirty="0">
                        <a:solidFill>
                          <a:srgbClr val="000000"/>
                        </a:solidFill>
                        <a:effectLst/>
                      </a:endParaRPr>
                    </a:p>
                  </a:txBody>
                  <a:tcPr marL="43751" marR="43751" marT="21875" marB="21875"/>
                </a:tc>
                <a:extLst>
                  <a:ext uri="{0D108BD9-81ED-4DB2-BD59-A6C34878D82A}">
                    <a16:rowId xmlns:a16="http://schemas.microsoft.com/office/drawing/2014/main" val="3626609838"/>
                  </a:ext>
                </a:extLst>
              </a:tr>
              <a:tr h="323033">
                <a:tc rowSpan="2">
                  <a:txBody>
                    <a:bodyPr/>
                    <a:lstStyle/>
                    <a:p>
                      <a:pPr algn="l" rtl="0" fontAlgn="base">
                        <a:lnSpc>
                          <a:spcPts val="1950"/>
                        </a:lnSpc>
                        <a:buNone/>
                      </a:pPr>
                      <a:r>
                        <a:rPr lang="en-GB" sz="1600" b="1" dirty="0">
                          <a:solidFill>
                            <a:srgbClr val="FFFFFF"/>
                          </a:solidFill>
                          <a:effectLst/>
                        </a:rPr>
                        <a:t>Population Health​</a:t>
                      </a:r>
                    </a:p>
                  </a:txBody>
                  <a:tcPr marL="43751" marR="43751" marT="21875" marB="21875">
                    <a:solidFill>
                      <a:schemeClr val="accent1">
                        <a:lumMod val="60000"/>
                        <a:lumOff val="40000"/>
                      </a:schemeClr>
                    </a:solidFill>
                  </a:tcPr>
                </a:tc>
                <a:tc>
                  <a:txBody>
                    <a:bodyPr/>
                    <a:lstStyle/>
                    <a:p>
                      <a:pPr algn="l" rtl="0" fontAlgn="base">
                        <a:lnSpc>
                          <a:spcPts val="1950"/>
                        </a:lnSpc>
                        <a:buNone/>
                      </a:pPr>
                      <a:r>
                        <a:rPr lang="en-GB" sz="1600" b="1" dirty="0">
                          <a:solidFill>
                            <a:srgbClr val="000000"/>
                          </a:solidFill>
                          <a:effectLst/>
                        </a:rPr>
                        <a:t>5.1</a:t>
                      </a:r>
                      <a:r>
                        <a:rPr lang="en-GB" sz="1600" b="0" dirty="0">
                          <a:solidFill>
                            <a:srgbClr val="000000"/>
                          </a:solidFill>
                          <a:effectLst/>
                        </a:rPr>
                        <a:t> % reporting improved physical activity levels​</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dirty="0">
                          <a:solidFill>
                            <a:srgbClr val="000000"/>
                          </a:solidFill>
                          <a:effectLst/>
                        </a:rPr>
                        <a:t>PROM (MSK-HQ)​</a:t>
                      </a:r>
                      <a:endParaRPr lang="en-GB" sz="1600" b="0" i="0" dirty="0">
                        <a:solidFill>
                          <a:srgbClr val="000000"/>
                        </a:solidFill>
                        <a:effectLst/>
                      </a:endParaRPr>
                    </a:p>
                  </a:txBody>
                  <a:tcPr marL="43751" marR="43751" marT="21875" marB="21875"/>
                </a:tc>
                <a:extLst>
                  <a:ext uri="{0D108BD9-81ED-4DB2-BD59-A6C34878D82A}">
                    <a16:rowId xmlns:a16="http://schemas.microsoft.com/office/drawing/2014/main" val="3441313485"/>
                  </a:ext>
                </a:extLst>
              </a:tr>
              <a:tr h="323033">
                <a:tc vMerge="1">
                  <a:txBody>
                    <a:bodyPr/>
                    <a:lstStyle/>
                    <a:p>
                      <a:endParaRPr dirty="0"/>
                    </a:p>
                  </a:txBody>
                  <a:tcPr marL="43751" marR="43751" marT="21875" marB="21875">
                    <a:solidFill>
                      <a:schemeClr val="accent1">
                        <a:lumMod val="60000"/>
                        <a:lumOff val="40000"/>
                      </a:schemeClr>
                    </a:solidFill>
                  </a:tcPr>
                </a:tc>
                <a:tc>
                  <a:txBody>
                    <a:bodyPr/>
                    <a:lstStyle/>
                    <a:p>
                      <a:pPr algn="l" rtl="0" fontAlgn="base">
                        <a:lnSpc>
                          <a:spcPts val="1950"/>
                        </a:lnSpc>
                        <a:buNone/>
                      </a:pPr>
                      <a:r>
                        <a:rPr lang="en-GB" sz="1600" b="1" dirty="0">
                          <a:solidFill>
                            <a:srgbClr val="000000"/>
                          </a:solidFill>
                          <a:effectLst/>
                        </a:rPr>
                        <a:t>5.2</a:t>
                      </a:r>
                      <a:r>
                        <a:rPr lang="en-GB" sz="1600" b="0" dirty="0">
                          <a:solidFill>
                            <a:srgbClr val="000000"/>
                          </a:solidFill>
                          <a:effectLst/>
                        </a:rPr>
                        <a:t> % receiving lifestyle advice​</a:t>
                      </a:r>
                      <a:endParaRPr lang="en-GB" sz="1600" b="0" i="0" dirty="0">
                        <a:solidFill>
                          <a:srgbClr val="000000"/>
                        </a:solidFill>
                        <a:effectLst/>
                      </a:endParaRPr>
                    </a:p>
                  </a:txBody>
                  <a:tcPr marL="43751" marR="43751" marT="21875" marB="21875"/>
                </a:tc>
                <a:tc>
                  <a:txBody>
                    <a:bodyPr/>
                    <a:lstStyle/>
                    <a:p>
                      <a:pPr algn="l" rtl="0" fontAlgn="base">
                        <a:lnSpc>
                          <a:spcPts val="1950"/>
                        </a:lnSpc>
                        <a:buNone/>
                      </a:pPr>
                      <a:r>
                        <a:rPr lang="en-GB" sz="1600" b="0" dirty="0">
                          <a:solidFill>
                            <a:srgbClr val="000000"/>
                          </a:solidFill>
                          <a:effectLst/>
                        </a:rPr>
                        <a:t>PREM</a:t>
                      </a:r>
                      <a:endParaRPr lang="en-GB" sz="1600" b="0" i="0" dirty="0">
                        <a:solidFill>
                          <a:srgbClr val="000000"/>
                        </a:solidFill>
                        <a:effectLst/>
                      </a:endParaRPr>
                    </a:p>
                  </a:txBody>
                  <a:tcPr marL="43751" marR="43751" marT="21875" marB="21875"/>
                </a:tc>
                <a:extLst>
                  <a:ext uri="{0D108BD9-81ED-4DB2-BD59-A6C34878D82A}">
                    <a16:rowId xmlns:a16="http://schemas.microsoft.com/office/drawing/2014/main" val="759472038"/>
                  </a:ext>
                </a:extLst>
              </a:tr>
            </a:tbl>
          </a:graphicData>
        </a:graphic>
      </p:graphicFrame>
    </p:spTree>
    <p:extLst>
      <p:ext uri="{BB962C8B-B14F-4D97-AF65-F5344CB8AC3E}">
        <p14:creationId xmlns:p14="http://schemas.microsoft.com/office/powerpoint/2010/main" val="4081628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33290-06E2-AB41-9860-1C738DF5E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11BFC-F0F6-8A0A-31A8-EF6CAF271784}"/>
              </a:ext>
            </a:extLst>
          </p:cNvPr>
          <p:cNvSpPr>
            <a:spLocks noGrp="1"/>
          </p:cNvSpPr>
          <p:nvPr>
            <p:ph type="title"/>
          </p:nvPr>
        </p:nvSpPr>
        <p:spPr>
          <a:xfrm>
            <a:off x="491507" y="2857500"/>
            <a:ext cx="8229600" cy="1143000"/>
          </a:xfrm>
        </p:spPr>
        <p:txBody>
          <a:bodyPr>
            <a:normAutofit fontScale="90000"/>
          </a:bodyPr>
          <a:lstStyle/>
          <a:p>
            <a:r>
              <a:rPr lang="en-GB" b="1" dirty="0"/>
              <a:t>Case-mix adjustment</a:t>
            </a:r>
            <a:br>
              <a:rPr lang="en-GB" b="1" dirty="0"/>
            </a:br>
            <a:r>
              <a:rPr lang="en-GB" sz="3100" dirty="0"/>
              <a:t>Prof. Jonathan Hill</a:t>
            </a:r>
            <a:r>
              <a:rPr lang="en-GB" sz="3100" b="1" dirty="0"/>
              <a:t> </a:t>
            </a:r>
            <a:br>
              <a:rPr lang="en-GB" b="1" dirty="0"/>
            </a:br>
            <a:endParaRPr lang="en-GB" dirty="0"/>
          </a:p>
        </p:txBody>
      </p:sp>
      <p:pic>
        <p:nvPicPr>
          <p:cNvPr id="6" name="Picture 4">
            <a:extLst>
              <a:ext uri="{FF2B5EF4-FFF2-40B4-BE49-F238E27FC236}">
                <a16:creationId xmlns:a16="http://schemas.microsoft.com/office/drawing/2014/main" id="{227D65F9-4458-87DC-8E5C-78ADABA7F49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8477" y="5662517"/>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FI logo">
            <a:extLst>
              <a:ext uri="{FF2B5EF4-FFF2-40B4-BE49-F238E27FC236}">
                <a16:creationId xmlns:a16="http://schemas.microsoft.com/office/drawing/2014/main" id="{7BF3068D-C967-6BC6-05C7-B8370821ED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5523" y="5768990"/>
            <a:ext cx="2857384" cy="71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40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D898D-77F1-7AE3-7568-CEA8C9EB4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957F9-40F0-7839-FD6D-C37639F5A1CF}"/>
              </a:ext>
            </a:extLst>
          </p:cNvPr>
          <p:cNvSpPr>
            <a:spLocks noGrp="1"/>
          </p:cNvSpPr>
          <p:nvPr>
            <p:ph type="title"/>
          </p:nvPr>
        </p:nvSpPr>
        <p:spPr>
          <a:xfrm>
            <a:off x="491507" y="2857500"/>
            <a:ext cx="8229600" cy="1143000"/>
          </a:xfrm>
        </p:spPr>
        <p:txBody>
          <a:bodyPr>
            <a:normAutofit fontScale="90000"/>
          </a:bodyPr>
          <a:lstStyle/>
          <a:p>
            <a:r>
              <a:rPr lang="en-GB" b="1" dirty="0">
                <a:latin typeface="Aptos" panose="020B0004020202020204" pitchFamily="34" charset="0"/>
              </a:rPr>
              <a:t>Data analyses and Visualisation</a:t>
            </a:r>
            <a:br>
              <a:rPr lang="en-GB" b="1" dirty="0">
                <a:latin typeface="Aptos" panose="020B0004020202020204" pitchFamily="34" charset="0"/>
              </a:rPr>
            </a:br>
            <a:r>
              <a:rPr lang="en-GB" sz="3100" dirty="0">
                <a:latin typeface="Aptos" panose="020B0004020202020204" pitchFamily="34" charset="0"/>
              </a:rPr>
              <a:t>Dr </a:t>
            </a:r>
            <a:r>
              <a:rPr lang="en-GB" sz="3100" dirty="0" err="1">
                <a:latin typeface="Aptos" panose="020B0004020202020204" pitchFamily="34" charset="0"/>
              </a:rPr>
              <a:t>Shemane</a:t>
            </a:r>
            <a:r>
              <a:rPr lang="en-GB" sz="3100" dirty="0">
                <a:latin typeface="Aptos" panose="020B0004020202020204" pitchFamily="34" charset="0"/>
              </a:rPr>
              <a:t> Murtagh</a:t>
            </a:r>
            <a:br>
              <a:rPr lang="en-GB" b="1" dirty="0"/>
            </a:br>
            <a:endParaRPr lang="en-GB" dirty="0"/>
          </a:p>
        </p:txBody>
      </p:sp>
      <p:pic>
        <p:nvPicPr>
          <p:cNvPr id="6" name="Picture 4">
            <a:extLst>
              <a:ext uri="{FF2B5EF4-FFF2-40B4-BE49-F238E27FC236}">
                <a16:creationId xmlns:a16="http://schemas.microsoft.com/office/drawing/2014/main" id="{EF7F0682-8CB6-4479-A736-179EF7847D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8477" y="5662517"/>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FI logo">
            <a:extLst>
              <a:ext uri="{FF2B5EF4-FFF2-40B4-BE49-F238E27FC236}">
                <a16:creationId xmlns:a16="http://schemas.microsoft.com/office/drawing/2014/main" id="{BFBF42AE-6B70-32D9-AEA4-A18D615070E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5523" y="5768990"/>
            <a:ext cx="2857384" cy="71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353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A8BBC-9348-414F-9747-593F38D4C7C6}"/>
              </a:ext>
            </a:extLst>
          </p:cNvPr>
          <p:cNvSpPr>
            <a:spLocks noGrp="1"/>
          </p:cNvSpPr>
          <p:nvPr>
            <p:ph type="title"/>
          </p:nvPr>
        </p:nvSpPr>
        <p:spPr/>
        <p:txBody>
          <a:bodyPr>
            <a:normAutofit fontScale="90000"/>
          </a:bodyPr>
          <a:lstStyle/>
          <a:p>
            <a:r>
              <a:rPr lang="en-GB" b="1" dirty="0"/>
              <a:t>Calculating Quality Indicator Scores</a:t>
            </a:r>
            <a:endParaRPr lang="en-GB" dirty="0"/>
          </a:p>
        </p:txBody>
      </p:sp>
      <p:sp>
        <p:nvSpPr>
          <p:cNvPr id="7" name="Content Placeholder 6">
            <a:extLst>
              <a:ext uri="{FF2B5EF4-FFF2-40B4-BE49-F238E27FC236}">
                <a16:creationId xmlns:a16="http://schemas.microsoft.com/office/drawing/2014/main" id="{0669E731-C442-CCE1-57FA-50B82D78917A}"/>
              </a:ext>
            </a:extLst>
          </p:cNvPr>
          <p:cNvSpPr>
            <a:spLocks noGrp="1"/>
          </p:cNvSpPr>
          <p:nvPr>
            <p:ph idx="1"/>
          </p:nvPr>
        </p:nvSpPr>
        <p:spPr>
          <a:xfrm>
            <a:off x="457200" y="1417638"/>
            <a:ext cx="8428892" cy="4983162"/>
          </a:xfrm>
        </p:spPr>
        <p:txBody>
          <a:bodyPr>
            <a:noAutofit/>
          </a:bodyPr>
          <a:lstStyle/>
          <a:p>
            <a:pPr marL="0" indent="0">
              <a:buNone/>
            </a:pPr>
            <a:r>
              <a:rPr lang="en-GB" sz="2400" dirty="0">
                <a:latin typeface="Aptos" panose="020B0004020202020204" pitchFamily="34" charset="0"/>
              </a:rPr>
              <a:t>Clinics will receive:</a:t>
            </a:r>
          </a:p>
          <a:p>
            <a:r>
              <a:rPr lang="en-GB" sz="2400" dirty="0">
                <a:latin typeface="Aptos" panose="020B0004020202020204" pitchFamily="34" charset="0"/>
              </a:rPr>
              <a:t> A score for each individual quality indicator</a:t>
            </a:r>
          </a:p>
          <a:p>
            <a:r>
              <a:rPr lang="en-GB" sz="2400" dirty="0">
                <a:latin typeface="Aptos" panose="020B0004020202020204" pitchFamily="34" charset="0"/>
              </a:rPr>
              <a:t> An overall score for each quality theme</a:t>
            </a:r>
          </a:p>
          <a:p>
            <a:pPr marL="0" indent="0">
              <a:buNone/>
            </a:pPr>
            <a:endParaRPr lang="en-GB" sz="2400" dirty="0">
              <a:latin typeface="Aptos" panose="020B0004020202020204" pitchFamily="34" charset="0"/>
            </a:endParaRPr>
          </a:p>
          <a:p>
            <a:pPr marL="0" indent="0">
              <a:buNone/>
            </a:pPr>
            <a:r>
              <a:rPr lang="en-GB" sz="2400" dirty="0">
                <a:latin typeface="Aptos" panose="020B0004020202020204" pitchFamily="34" charset="0"/>
              </a:rPr>
              <a:t>Scores will be presented in two forms:</a:t>
            </a:r>
          </a:p>
          <a:p>
            <a:r>
              <a:rPr lang="en-GB" sz="2400" dirty="0">
                <a:latin typeface="Aptos" panose="020B0004020202020204" pitchFamily="34" charset="0"/>
              </a:rPr>
              <a:t>Raw score (i.e. Unadjusted score based directly on the reported data)</a:t>
            </a:r>
          </a:p>
          <a:p>
            <a:r>
              <a:rPr lang="en-GB" sz="2400" dirty="0">
                <a:latin typeface="Aptos" panose="020B0004020202020204" pitchFamily="34" charset="0"/>
              </a:rPr>
              <a:t>Case-mix adjusted score (i.e. Score adjusted to account for differences in patient populations)</a:t>
            </a:r>
          </a:p>
          <a:p>
            <a:pPr marL="0" indent="0">
              <a:buNone/>
            </a:pPr>
            <a:endParaRPr lang="en-GB" sz="2400" dirty="0">
              <a:latin typeface="Aptos" panose="020B0004020202020204" pitchFamily="34" charset="0"/>
            </a:endParaRPr>
          </a:p>
          <a:p>
            <a:pPr marL="0" indent="0">
              <a:buNone/>
            </a:pPr>
            <a:r>
              <a:rPr lang="en-GB" sz="2400" b="1" dirty="0">
                <a:latin typeface="Aptos" panose="020B0004020202020204" pitchFamily="34" charset="0"/>
              </a:rPr>
              <a:t>This allows clinics to understand their performance and compare fairly with other services.</a:t>
            </a:r>
          </a:p>
          <a:p>
            <a:endParaRPr lang="en-GB" sz="2400" dirty="0">
              <a:latin typeface="Aptos" panose="020B0004020202020204" pitchFamily="34" charset="0"/>
            </a:endParaRPr>
          </a:p>
        </p:txBody>
      </p:sp>
    </p:spTree>
    <p:extLst>
      <p:ext uri="{BB962C8B-B14F-4D97-AF65-F5344CB8AC3E}">
        <p14:creationId xmlns:p14="http://schemas.microsoft.com/office/powerpoint/2010/main" val="3493008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12201B-A8FA-A4D2-62EB-D86A7962F6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8477" y="5662517"/>
            <a:ext cx="1300921" cy="8208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FI logo">
            <a:extLst>
              <a:ext uri="{FF2B5EF4-FFF2-40B4-BE49-F238E27FC236}">
                <a16:creationId xmlns:a16="http://schemas.microsoft.com/office/drawing/2014/main" id="{F231D76A-1516-1E0E-E6FB-A4E0C48F138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5523" y="5768990"/>
            <a:ext cx="2857384" cy="7143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3557343887"/>
              </p:ext>
            </p:extLst>
          </p:nvPr>
        </p:nvGraphicFramePr>
        <p:xfrm>
          <a:off x="608643" y="895277"/>
          <a:ext cx="7926713" cy="4625625"/>
        </p:xfrm>
        <a:graphic>
          <a:graphicData uri="http://schemas.openxmlformats.org/drawingml/2006/table">
            <a:tbl>
              <a:tblPr firstRow="1" bandRow="1">
                <a:tableStyleId>{5C22544A-7EE6-4342-B048-85BDC9FD1C3A}</a:tableStyleId>
              </a:tblPr>
              <a:tblGrid>
                <a:gridCol w="2768961">
                  <a:extLst>
                    <a:ext uri="{9D8B030D-6E8A-4147-A177-3AD203B41FA5}">
                      <a16:colId xmlns:a16="http://schemas.microsoft.com/office/drawing/2014/main" val="20000"/>
                    </a:ext>
                  </a:extLst>
                </a:gridCol>
                <a:gridCol w="1242159">
                  <a:extLst>
                    <a:ext uri="{9D8B030D-6E8A-4147-A177-3AD203B41FA5}">
                      <a16:colId xmlns:a16="http://schemas.microsoft.com/office/drawing/2014/main" val="20001"/>
                    </a:ext>
                  </a:extLst>
                </a:gridCol>
                <a:gridCol w="1402438">
                  <a:extLst>
                    <a:ext uri="{9D8B030D-6E8A-4147-A177-3AD203B41FA5}">
                      <a16:colId xmlns:a16="http://schemas.microsoft.com/office/drawing/2014/main" val="20002"/>
                    </a:ext>
                  </a:extLst>
                </a:gridCol>
                <a:gridCol w="1110921">
                  <a:extLst>
                    <a:ext uri="{9D8B030D-6E8A-4147-A177-3AD203B41FA5}">
                      <a16:colId xmlns:a16="http://schemas.microsoft.com/office/drawing/2014/main" val="20003"/>
                    </a:ext>
                  </a:extLst>
                </a:gridCol>
                <a:gridCol w="1402234">
                  <a:extLst>
                    <a:ext uri="{9D8B030D-6E8A-4147-A177-3AD203B41FA5}">
                      <a16:colId xmlns:a16="http://schemas.microsoft.com/office/drawing/2014/main" val="1208878022"/>
                    </a:ext>
                  </a:extLst>
                </a:gridCol>
              </a:tblGrid>
              <a:tr h="535612">
                <a:tc>
                  <a:txBody>
                    <a:bodyPr/>
                    <a:lstStyle/>
                    <a:p>
                      <a:r>
                        <a:rPr dirty="0"/>
                        <a:t>Quality Indicator</a:t>
                      </a:r>
                    </a:p>
                  </a:txBody>
                  <a:tcPr/>
                </a:tc>
                <a:tc>
                  <a:txBody>
                    <a:bodyPr/>
                    <a:lstStyle/>
                    <a:p>
                      <a:r>
                        <a:t>Clinic Score (Raw)</a:t>
                      </a:r>
                    </a:p>
                  </a:txBody>
                  <a:tcPr/>
                </a:tc>
                <a:tc>
                  <a:txBody>
                    <a:bodyPr/>
                    <a:lstStyle/>
                    <a:p>
                      <a:r>
                        <a:t>Case-mix Adjusted Score</a:t>
                      </a:r>
                    </a:p>
                  </a:txBody>
                  <a:tcPr/>
                </a:tc>
                <a:tc>
                  <a:txBody>
                    <a:bodyPr/>
                    <a:lstStyle/>
                    <a:p>
                      <a:r>
                        <a:rPr dirty="0"/>
                        <a:t>National Average</a:t>
                      </a:r>
                    </a:p>
                  </a:txBody>
                  <a:tcPr/>
                </a:tc>
                <a:tc>
                  <a:txBody>
                    <a:bodyPr/>
                    <a:lstStyle/>
                    <a:p>
                      <a:r>
                        <a:rPr lang="en-GB" dirty="0"/>
                        <a:t>Stretch benchmark (top 10%)</a:t>
                      </a:r>
                      <a:endParaRPr dirty="0"/>
                    </a:p>
                  </a:txBody>
                  <a:tcPr/>
                </a:tc>
                <a:extLst>
                  <a:ext uri="{0D108BD9-81ED-4DB2-BD59-A6C34878D82A}">
                    <a16:rowId xmlns:a16="http://schemas.microsoft.com/office/drawing/2014/main" val="10000"/>
                  </a:ext>
                </a:extLst>
              </a:tr>
              <a:tr h="535612">
                <a:tc>
                  <a:txBody>
                    <a:bodyPr/>
                    <a:lstStyle/>
                    <a:p>
                      <a:r>
                        <a:t>MCID achieved – Pain intensity</a:t>
                      </a:r>
                    </a:p>
                  </a:txBody>
                  <a:tcPr/>
                </a:tc>
                <a:tc>
                  <a:txBody>
                    <a:bodyPr/>
                    <a:lstStyle/>
                    <a:p>
                      <a:r>
                        <a:rPr dirty="0"/>
                        <a:t>62%</a:t>
                      </a:r>
                    </a:p>
                  </a:txBody>
                  <a:tcPr/>
                </a:tc>
                <a:tc>
                  <a:txBody>
                    <a:bodyPr/>
                    <a:lstStyle/>
                    <a:p>
                      <a:r>
                        <a:rPr dirty="0"/>
                        <a:t>58%</a:t>
                      </a:r>
                    </a:p>
                  </a:txBody>
                  <a:tcPr/>
                </a:tc>
                <a:tc>
                  <a:txBody>
                    <a:bodyPr/>
                    <a:lstStyle/>
                    <a:p>
                      <a:r>
                        <a:t>60%</a:t>
                      </a:r>
                    </a:p>
                  </a:txBody>
                  <a:tcPr/>
                </a:tc>
                <a:tc>
                  <a:txBody>
                    <a:bodyPr/>
                    <a:lstStyle/>
                    <a:p>
                      <a:r>
                        <a:rPr lang="en-GB" dirty="0"/>
                        <a:t>84%</a:t>
                      </a:r>
                      <a:endParaRPr dirty="0"/>
                    </a:p>
                  </a:txBody>
                  <a:tcPr/>
                </a:tc>
                <a:extLst>
                  <a:ext uri="{0D108BD9-81ED-4DB2-BD59-A6C34878D82A}">
                    <a16:rowId xmlns:a16="http://schemas.microsoft.com/office/drawing/2014/main" val="10001"/>
                  </a:ext>
                </a:extLst>
              </a:tr>
              <a:tr h="490213">
                <a:tc>
                  <a:txBody>
                    <a:bodyPr/>
                    <a:lstStyle/>
                    <a:p>
                      <a:r>
                        <a:t>MCID achieved – MSK-HQ</a:t>
                      </a:r>
                    </a:p>
                  </a:txBody>
                  <a:tcPr/>
                </a:tc>
                <a:tc>
                  <a:txBody>
                    <a:bodyPr/>
                    <a:lstStyle/>
                    <a:p>
                      <a:r>
                        <a:t>55%</a:t>
                      </a:r>
                    </a:p>
                  </a:txBody>
                  <a:tcPr/>
                </a:tc>
                <a:tc>
                  <a:txBody>
                    <a:bodyPr/>
                    <a:lstStyle/>
                    <a:p>
                      <a:r>
                        <a:rPr dirty="0">
                          <a:highlight>
                            <a:srgbClr val="FFFF00"/>
                          </a:highlight>
                        </a:rPr>
                        <a:t>5</a:t>
                      </a:r>
                      <a:r>
                        <a:rPr lang="en-GB" dirty="0">
                          <a:highlight>
                            <a:srgbClr val="FFFF00"/>
                          </a:highlight>
                        </a:rPr>
                        <a:t>3</a:t>
                      </a:r>
                      <a:r>
                        <a:rPr dirty="0">
                          <a:highlight>
                            <a:srgbClr val="FFFF00"/>
                          </a:highlight>
                        </a:rPr>
                        <a:t>%</a:t>
                      </a:r>
                    </a:p>
                  </a:txBody>
                  <a:tcPr/>
                </a:tc>
                <a:tc>
                  <a:txBody>
                    <a:bodyPr/>
                    <a:lstStyle/>
                    <a:p>
                      <a:r>
                        <a:rPr dirty="0"/>
                        <a:t>54%</a:t>
                      </a:r>
                    </a:p>
                  </a:txBody>
                  <a:tcPr/>
                </a:tc>
                <a:tc>
                  <a:txBody>
                    <a:bodyPr/>
                    <a:lstStyle/>
                    <a:p>
                      <a:r>
                        <a:rPr lang="en-GB" dirty="0"/>
                        <a:t>61%</a:t>
                      </a:r>
                      <a:endParaRPr dirty="0"/>
                    </a:p>
                  </a:txBody>
                  <a:tcPr/>
                </a:tc>
                <a:extLst>
                  <a:ext uri="{0D108BD9-81ED-4DB2-BD59-A6C34878D82A}">
                    <a16:rowId xmlns:a16="http://schemas.microsoft.com/office/drawing/2014/main" val="10002"/>
                  </a:ext>
                </a:extLst>
              </a:tr>
              <a:tr h="535612">
                <a:tc>
                  <a:txBody>
                    <a:bodyPr/>
                    <a:lstStyle/>
                    <a:p>
                      <a:r>
                        <a:rPr dirty="0"/>
                        <a:t>MCID achieved – Global change</a:t>
                      </a:r>
                    </a:p>
                  </a:txBody>
                  <a:tcPr/>
                </a:tc>
                <a:tc>
                  <a:txBody>
                    <a:bodyPr/>
                    <a:lstStyle/>
                    <a:p>
                      <a:r>
                        <a:t>68%</a:t>
                      </a:r>
                    </a:p>
                  </a:txBody>
                  <a:tcPr/>
                </a:tc>
                <a:tc>
                  <a:txBody>
                    <a:bodyPr/>
                    <a:lstStyle/>
                    <a:p>
                      <a:r>
                        <a:rPr dirty="0">
                          <a:highlight>
                            <a:srgbClr val="00FF00"/>
                          </a:highlight>
                        </a:rPr>
                        <a:t>6</a:t>
                      </a:r>
                      <a:r>
                        <a:rPr lang="en-GB" dirty="0">
                          <a:highlight>
                            <a:srgbClr val="00FF00"/>
                          </a:highlight>
                        </a:rPr>
                        <a:t>4</a:t>
                      </a:r>
                      <a:r>
                        <a:rPr dirty="0">
                          <a:highlight>
                            <a:srgbClr val="00FF00"/>
                          </a:highlight>
                        </a:rPr>
                        <a:t>%</a:t>
                      </a:r>
                    </a:p>
                  </a:txBody>
                  <a:tcPr/>
                </a:tc>
                <a:tc>
                  <a:txBody>
                    <a:bodyPr/>
                    <a:lstStyle/>
                    <a:p>
                      <a:r>
                        <a:rPr lang="en-GB" dirty="0"/>
                        <a:t>57</a:t>
                      </a:r>
                      <a:r>
                        <a:rPr dirty="0"/>
                        <a:t>%</a:t>
                      </a:r>
                    </a:p>
                  </a:txBody>
                  <a:tcPr/>
                </a:tc>
                <a:tc>
                  <a:txBody>
                    <a:bodyPr/>
                    <a:lstStyle/>
                    <a:p>
                      <a:r>
                        <a:rPr lang="en-GB" dirty="0"/>
                        <a:t>70%</a:t>
                      </a:r>
                      <a:endParaRPr dirty="0"/>
                    </a:p>
                  </a:txBody>
                  <a:tcPr/>
                </a:tc>
                <a:extLst>
                  <a:ext uri="{0D108BD9-81ED-4DB2-BD59-A6C34878D82A}">
                    <a16:rowId xmlns:a16="http://schemas.microsoft.com/office/drawing/2014/main" val="10003"/>
                  </a:ext>
                </a:extLst>
              </a:tr>
              <a:tr h="535612">
                <a:tc>
                  <a:txBody>
                    <a:bodyPr/>
                    <a:lstStyle/>
                    <a:p>
                      <a:r>
                        <a:t>Reduced time off work</a:t>
                      </a:r>
                    </a:p>
                  </a:txBody>
                  <a:tcPr/>
                </a:tc>
                <a:tc>
                  <a:txBody>
                    <a:bodyPr/>
                    <a:lstStyle/>
                    <a:p>
                      <a:r>
                        <a:t>41%</a:t>
                      </a:r>
                    </a:p>
                  </a:txBody>
                  <a:tcPr/>
                </a:tc>
                <a:tc>
                  <a:txBody>
                    <a:bodyPr/>
                    <a:lstStyle/>
                    <a:p>
                      <a:r>
                        <a:rPr dirty="0">
                          <a:highlight>
                            <a:srgbClr val="FFFF00"/>
                          </a:highlight>
                        </a:rPr>
                        <a:t>39%</a:t>
                      </a:r>
                    </a:p>
                  </a:txBody>
                  <a:tcPr/>
                </a:tc>
                <a:tc>
                  <a:txBody>
                    <a:bodyPr/>
                    <a:lstStyle/>
                    <a:p>
                      <a:r>
                        <a:rPr dirty="0"/>
                        <a:t>38%</a:t>
                      </a:r>
                    </a:p>
                  </a:txBody>
                  <a:tcPr/>
                </a:tc>
                <a:tc>
                  <a:txBody>
                    <a:bodyPr/>
                    <a:lstStyle/>
                    <a:p>
                      <a:r>
                        <a:rPr lang="en-GB" dirty="0"/>
                        <a:t>43%</a:t>
                      </a:r>
                      <a:endParaRPr dirty="0"/>
                    </a:p>
                  </a:txBody>
                  <a:tcPr/>
                </a:tc>
                <a:extLst>
                  <a:ext uri="{0D108BD9-81ED-4DB2-BD59-A6C34878D82A}">
                    <a16:rowId xmlns:a16="http://schemas.microsoft.com/office/drawing/2014/main" val="10004"/>
                  </a:ext>
                </a:extLst>
              </a:tr>
              <a:tr h="571877">
                <a:tc>
                  <a:txBody>
                    <a:bodyPr/>
                    <a:lstStyle/>
                    <a:p>
                      <a:r>
                        <a:rPr dirty="0"/>
                        <a:t>Improved productivity at work</a:t>
                      </a:r>
                    </a:p>
                  </a:txBody>
                  <a:tcPr/>
                </a:tc>
                <a:tc>
                  <a:txBody>
                    <a:bodyPr/>
                    <a:lstStyle/>
                    <a:p>
                      <a:r>
                        <a:t>47%</a:t>
                      </a:r>
                    </a:p>
                  </a:txBody>
                  <a:tcPr/>
                </a:tc>
                <a:tc>
                  <a:txBody>
                    <a:bodyPr/>
                    <a:lstStyle/>
                    <a:p>
                      <a:r>
                        <a:rPr dirty="0">
                          <a:highlight>
                            <a:srgbClr val="FFFF00"/>
                          </a:highlight>
                        </a:rPr>
                        <a:t>44%</a:t>
                      </a:r>
                    </a:p>
                  </a:txBody>
                  <a:tcPr/>
                </a:tc>
                <a:tc>
                  <a:txBody>
                    <a:bodyPr/>
                    <a:lstStyle/>
                    <a:p>
                      <a:r>
                        <a:rPr dirty="0"/>
                        <a:t>45%</a:t>
                      </a:r>
                    </a:p>
                  </a:txBody>
                  <a:tcPr/>
                </a:tc>
                <a:tc>
                  <a:txBody>
                    <a:bodyPr/>
                    <a:lstStyle/>
                    <a:p>
                      <a:r>
                        <a:rPr lang="en-GB" dirty="0"/>
                        <a:t>49%</a:t>
                      </a:r>
                      <a:endParaRPr dirty="0"/>
                    </a:p>
                  </a:txBody>
                  <a:tcPr/>
                </a:tc>
                <a:extLst>
                  <a:ext uri="{0D108BD9-81ED-4DB2-BD59-A6C34878D82A}">
                    <a16:rowId xmlns:a16="http://schemas.microsoft.com/office/drawing/2014/main" val="10005"/>
                  </a:ext>
                </a:extLst>
              </a:tr>
              <a:tr h="765160">
                <a:tc>
                  <a:txBody>
                    <a:bodyPr/>
                    <a:lstStyle/>
                    <a:p>
                      <a:r>
                        <a:t>Chronic high-impact pain (PEG-3)</a:t>
                      </a:r>
                    </a:p>
                  </a:txBody>
                  <a:tcPr/>
                </a:tc>
                <a:tc>
                  <a:txBody>
                    <a:bodyPr/>
                    <a:lstStyle/>
                    <a:p>
                      <a:r>
                        <a:t>18%</a:t>
                      </a:r>
                    </a:p>
                  </a:txBody>
                  <a:tcPr/>
                </a:tc>
                <a:tc>
                  <a:txBody>
                    <a:bodyPr/>
                    <a:lstStyle/>
                    <a:p>
                      <a:r>
                        <a:rPr lang="en-GB" dirty="0">
                          <a:highlight>
                            <a:srgbClr val="FFFF00"/>
                          </a:highlight>
                        </a:rPr>
                        <a:t>16</a:t>
                      </a:r>
                      <a:r>
                        <a:rPr dirty="0">
                          <a:highlight>
                            <a:srgbClr val="FFFF00"/>
                          </a:highlight>
                        </a:rPr>
                        <a:t>%</a:t>
                      </a:r>
                    </a:p>
                  </a:txBody>
                  <a:tcPr/>
                </a:tc>
                <a:tc>
                  <a:txBody>
                    <a:bodyPr/>
                    <a:lstStyle/>
                    <a:p>
                      <a:r>
                        <a:rPr lang="en-GB" dirty="0"/>
                        <a:t>16</a:t>
                      </a:r>
                      <a:r>
                        <a:rPr dirty="0"/>
                        <a:t>%</a:t>
                      </a:r>
                    </a:p>
                  </a:txBody>
                  <a:tcPr/>
                </a:tc>
                <a:tc>
                  <a:txBody>
                    <a:bodyPr/>
                    <a:lstStyle/>
                    <a:p>
                      <a:r>
                        <a:rPr lang="en-GB" dirty="0"/>
                        <a:t>20%</a:t>
                      </a:r>
                      <a:endParaRPr dirty="0"/>
                    </a:p>
                  </a:txBody>
                  <a:tcPr/>
                </a:tc>
                <a:extLst>
                  <a:ext uri="{0D108BD9-81ED-4DB2-BD59-A6C34878D82A}">
                    <a16:rowId xmlns:a16="http://schemas.microsoft.com/office/drawing/2014/main" val="10006"/>
                  </a:ext>
                </a:extLst>
              </a:tr>
            </a:tbl>
          </a:graphicData>
        </a:graphic>
      </p:graphicFrame>
      <p:sp>
        <p:nvSpPr>
          <p:cNvPr id="10" name="TextBox 9">
            <a:extLst>
              <a:ext uri="{FF2B5EF4-FFF2-40B4-BE49-F238E27FC236}">
                <a16:creationId xmlns:a16="http://schemas.microsoft.com/office/drawing/2014/main" id="{F0719992-CC5F-677F-DCC5-98CD347D42A4}"/>
              </a:ext>
            </a:extLst>
          </p:cNvPr>
          <p:cNvSpPr txBox="1"/>
          <p:nvPr/>
        </p:nvSpPr>
        <p:spPr>
          <a:xfrm>
            <a:off x="1580661" y="232016"/>
            <a:ext cx="7877906" cy="369332"/>
          </a:xfrm>
          <a:prstGeom prst="rect">
            <a:avLst/>
          </a:prstGeom>
          <a:noFill/>
        </p:spPr>
        <p:txBody>
          <a:bodyPr wrap="square">
            <a:spAutoFit/>
          </a:bodyPr>
          <a:lstStyle/>
          <a:p>
            <a:pPr algn="l" fontAlgn="ctr">
              <a:buNone/>
            </a:pPr>
            <a:r>
              <a:rPr lang="en-GB" sz="1800" b="1" i="0" u="none" strike="noStrike" dirty="0">
                <a:solidFill>
                  <a:srgbClr val="000000"/>
                </a:solidFill>
                <a:effectLst/>
                <a:latin typeface="Aptos" panose="020B0004020202020204" pitchFamily="34" charset="0"/>
              </a:rPr>
              <a:t>Example Clinic – Theme: PROMs</a:t>
            </a:r>
            <a:endParaRPr lang="en-GB" sz="1800" b="0" i="0" u="none" strike="noStrike" dirty="0">
              <a:effectLst/>
              <a:latin typeface="Aptos" panose="020B0004020202020204" pitchFamily="34" charset="0"/>
            </a:endParaRPr>
          </a:p>
        </p:txBody>
      </p:sp>
      <p:sp>
        <p:nvSpPr>
          <p:cNvPr id="12" name="TextBox 11"/>
          <p:cNvSpPr txBox="1"/>
          <p:nvPr/>
        </p:nvSpPr>
        <p:spPr>
          <a:xfrm>
            <a:off x="542594" y="5530668"/>
            <a:ext cx="5470537" cy="369332"/>
          </a:xfrm>
          <a:prstGeom prst="rect">
            <a:avLst/>
          </a:prstGeom>
          <a:noFill/>
        </p:spPr>
        <p:txBody>
          <a:bodyPr wrap="none">
            <a:spAutoFit/>
          </a:bodyPr>
          <a:lstStyle/>
          <a:p>
            <a:r>
              <a:rPr b="1" dirty="0"/>
              <a:t>Overall PROMs Theme Score: Clinic 54% | National 52%</a:t>
            </a:r>
          </a:p>
        </p:txBody>
      </p:sp>
    </p:spTree>
    <p:extLst>
      <p:ext uri="{BB962C8B-B14F-4D97-AF65-F5344CB8AC3E}">
        <p14:creationId xmlns:p14="http://schemas.microsoft.com/office/powerpoint/2010/main" val="4140313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eeletheme-widescreen">
  <a:themeElements>
    <a:clrScheme name="Keele Colours">
      <a:dk1>
        <a:srgbClr val="282541"/>
      </a:dk1>
      <a:lt1>
        <a:srgbClr val="FEFFFE"/>
      </a:lt1>
      <a:dk2>
        <a:srgbClr val="282541"/>
      </a:dk2>
      <a:lt2>
        <a:srgbClr val="FEFFFE"/>
      </a:lt2>
      <a:accent1>
        <a:srgbClr val="342A4E"/>
      </a:accent1>
      <a:accent2>
        <a:srgbClr val="5D566D"/>
      </a:accent2>
      <a:accent3>
        <a:srgbClr val="938E9E"/>
      </a:accent3>
      <a:accent4>
        <a:srgbClr val="EDCE28"/>
      </a:accent4>
      <a:accent5>
        <a:srgbClr val="DC3719"/>
      </a:accent5>
      <a:accent6>
        <a:srgbClr val="47AE65"/>
      </a:accent6>
      <a:hlink>
        <a:srgbClr val="665D78"/>
      </a:hlink>
      <a:folHlink>
        <a:srgbClr val="655E77"/>
      </a:folHlink>
    </a:clrScheme>
    <a:fontScheme name="Keele Fonts">
      <a:majorFont>
        <a:latin typeface="Palatino Linotype"/>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eletheme-widescreen" id="{ED877600-EBE8-0F47-B29E-7D88887687C3}" vid="{9AA46253-BB01-0A46-B354-D8C3ABC1EE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9F6A50BDE7474F8916D58E94A00E8B" ma:contentTypeVersion="12" ma:contentTypeDescription="Create a new document." ma:contentTypeScope="" ma:versionID="bf21736855b57f4e0593b63cbb62284a">
  <xsd:schema xmlns:xsd="http://www.w3.org/2001/XMLSchema" xmlns:xs="http://www.w3.org/2001/XMLSchema" xmlns:p="http://schemas.microsoft.com/office/2006/metadata/properties" xmlns:ns2="34ed3032-b0a3-481b-89f0-f7fd490e67eb" xmlns:ns3="cd325658-3674-4356-ab08-6693af287bc2" targetNamespace="http://schemas.microsoft.com/office/2006/metadata/properties" ma:root="true" ma:fieldsID="427a93ef7e1010b426e175ef1a386629" ns2:_="" ns3:_="">
    <xsd:import namespace="34ed3032-b0a3-481b-89f0-f7fd490e67eb"/>
    <xsd:import namespace="cd325658-3674-4356-ab08-6693af287b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d3032-b0a3-481b-89f0-f7fd490e67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abd5989-7fff-46ea-aeef-f8575643eb4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325658-3674-4356-ab08-6693af287b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e8e73ff-b4ce-4126-8a47-2253d54fab46}" ma:internalName="TaxCatchAll" ma:showField="CatchAllData" ma:web="cd325658-3674-4356-ab08-6693af287b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d325658-3674-4356-ab08-6693af287bc2" xsi:nil="true"/>
    <lcf76f155ced4ddcb4097134ff3c332f xmlns="34ed3032-b0a3-481b-89f0-f7fd490e67e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1DC8CD-7B62-4C0D-B55E-413474931D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ed3032-b0a3-481b-89f0-f7fd490e67eb"/>
    <ds:schemaRef ds:uri="cd325658-3674-4356-ab08-6693af287b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294237-FEC7-4DBD-9B6E-A6444F7BEA12}">
  <ds:schemaRefs>
    <ds:schemaRef ds:uri="http://schemas.openxmlformats.org/package/2006/metadata/core-properties"/>
    <ds:schemaRef ds:uri="cd325658-3674-4356-ab08-6693af287bc2"/>
    <ds:schemaRef ds:uri="http://purl.org/dc/elements/1.1/"/>
    <ds:schemaRef ds:uri="http://schemas.microsoft.com/office/2006/documentManagement/types"/>
    <ds:schemaRef ds:uri="http://purl.org/dc/terms/"/>
    <ds:schemaRef ds:uri="http://www.w3.org/XML/1998/namespace"/>
    <ds:schemaRef ds:uri="http://purl.org/dc/dcmitype/"/>
    <ds:schemaRef ds:uri="http://schemas.microsoft.com/office/infopath/2007/PartnerControls"/>
    <ds:schemaRef ds:uri="34ed3032-b0a3-481b-89f0-f7fd490e67eb"/>
    <ds:schemaRef ds:uri="http://schemas.microsoft.com/office/2006/metadata/properties"/>
  </ds:schemaRefs>
</ds:datastoreItem>
</file>

<file path=customXml/itemProps3.xml><?xml version="1.0" encoding="utf-8"?>
<ds:datastoreItem xmlns:ds="http://schemas.openxmlformats.org/officeDocument/2006/customXml" ds:itemID="{EC321670-3D88-492B-A9F8-690CCA8192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14251</TotalTime>
  <Words>3277</Words>
  <Application>Microsoft Office PowerPoint</Application>
  <PresentationFormat>On-screen Show (4:3)</PresentationFormat>
  <Paragraphs>320</Paragraphs>
  <Slides>17</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Aptos</vt:lpstr>
      <vt:lpstr>Arial</vt:lpstr>
      <vt:lpstr>Calibri</vt:lpstr>
      <vt:lpstr>Palatino Linotype</vt:lpstr>
      <vt:lpstr>Segoe UI</vt:lpstr>
      <vt:lpstr>Office Theme</vt:lpstr>
      <vt:lpstr>keeletheme-widescreen</vt:lpstr>
      <vt:lpstr>PowerPoint Presentation</vt:lpstr>
      <vt:lpstr>Overview of Workshop 2</vt:lpstr>
      <vt:lpstr>Identifying Quality Metrics Prof. Jonathan Hill </vt:lpstr>
      <vt:lpstr>2. Mapping quality indicators</vt:lpstr>
      <vt:lpstr>PowerPoint Presentation</vt:lpstr>
      <vt:lpstr>Case-mix adjustment Prof. Jonathan Hill  </vt:lpstr>
      <vt:lpstr>Data analyses and Visualisation Dr Shemane Murtagh </vt:lpstr>
      <vt:lpstr>Calculating Quality Indicator Scores</vt:lpstr>
      <vt:lpstr>PowerPoint Presentation</vt:lpstr>
      <vt:lpstr>PowerPoint Presentation</vt:lpstr>
      <vt:lpstr>PowerPoint Presentation</vt:lpstr>
      <vt:lpstr>Data Quality Reporting </vt:lpstr>
      <vt:lpstr>Qualitative data: Patient feedback  </vt:lpstr>
      <vt:lpstr>Discussion:  Quality assurance kitemarking</vt:lpstr>
      <vt:lpstr>Dashboard and Data Exploration </vt:lpstr>
      <vt:lpstr>Project Updates and Next Steps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Shemane Murtagh</dc:creator>
  <cp:keywords/>
  <dc:description>generated using python-pptx</dc:description>
  <cp:lastModifiedBy>Shemane Murtagh</cp:lastModifiedBy>
  <cp:revision>34</cp:revision>
  <cp:lastPrinted>2026-03-17T11:44:01Z</cp:lastPrinted>
  <dcterms:created xsi:type="dcterms:W3CDTF">2013-01-27T09:14:16Z</dcterms:created>
  <dcterms:modified xsi:type="dcterms:W3CDTF">2026-03-23T10:25:52Z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0x010100ED9F6A50BDE7474F8916D58E94A00E8B</vt:lpwstr>
  </property>
</Properties>
</file>