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9" r:id="rId3"/>
    <p:sldId id="276" r:id="rId4"/>
    <p:sldId id="277" r:id="rId5"/>
    <p:sldId id="274" r:id="rId6"/>
    <p:sldId id="275" r:id="rId7"/>
    <p:sldId id="262" r:id="rId8"/>
    <p:sldId id="278" r:id="rId9"/>
    <p:sldId id="279" r:id="rId10"/>
    <p:sldId id="281" r:id="rId11"/>
    <p:sldId id="282" r:id="rId12"/>
    <p:sldId id="280" r:id="rId13"/>
    <p:sldId id="283" r:id="rId14"/>
    <p:sldId id="261"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355" autoAdjust="0"/>
  </p:normalViewPr>
  <p:slideViewPr>
    <p:cSldViewPr snapToGrid="0">
      <p:cViewPr varScale="1">
        <p:scale>
          <a:sx n="39" d="100"/>
          <a:sy n="39" d="100"/>
        </p:scale>
        <p:origin x="23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B9BDC-D557-4CC6-8EF9-79D41CBA5F4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719918F-31D9-4D33-8E5B-5A577D599483}">
      <dgm:prSet/>
      <dgm:spPr/>
      <dgm:t>
        <a:bodyPr/>
        <a:lstStyle/>
        <a:p>
          <a:pPr>
            <a:defRPr b="1"/>
          </a:pPr>
          <a:r>
            <a:rPr lang="en-GB"/>
            <a:t>What we’ve heard… fed back to the group. </a:t>
          </a:r>
          <a:endParaRPr lang="en-US" dirty="0"/>
        </a:p>
      </dgm:t>
    </dgm:pt>
    <dgm:pt modelId="{E2D8D126-A372-40CA-8044-B9470DC64224}" type="parTrans" cxnId="{34976B4F-0605-4167-9D6D-E051D4C68543}">
      <dgm:prSet/>
      <dgm:spPr/>
      <dgm:t>
        <a:bodyPr/>
        <a:lstStyle/>
        <a:p>
          <a:endParaRPr lang="en-US"/>
        </a:p>
      </dgm:t>
    </dgm:pt>
    <dgm:pt modelId="{C79EA4BB-074E-438D-8A48-2E46274B9932}" type="sibTrans" cxnId="{34976B4F-0605-4167-9D6D-E051D4C68543}">
      <dgm:prSet/>
      <dgm:spPr/>
      <dgm:t>
        <a:bodyPr/>
        <a:lstStyle/>
        <a:p>
          <a:endParaRPr lang="en-US"/>
        </a:p>
      </dgm:t>
    </dgm:pt>
    <dgm:pt modelId="{F492EFDC-8DDA-4F7F-87CE-1A2AE3C7D2D2}">
      <dgm:prSet/>
      <dgm:spPr/>
      <dgm:t>
        <a:bodyPr/>
        <a:lstStyle/>
        <a:p>
          <a:pPr>
            <a:defRPr b="1"/>
          </a:pPr>
          <a:r>
            <a:rPr lang="en-GB"/>
            <a:t>What we’ll refine</a:t>
          </a:r>
          <a:endParaRPr lang="en-US"/>
        </a:p>
      </dgm:t>
    </dgm:pt>
    <dgm:pt modelId="{BF3C9726-6ADE-40B0-AADA-EA84D5D9D973}" type="parTrans" cxnId="{49566320-4AB4-4237-9091-5E859B7E8F27}">
      <dgm:prSet/>
      <dgm:spPr/>
      <dgm:t>
        <a:bodyPr/>
        <a:lstStyle/>
        <a:p>
          <a:endParaRPr lang="en-US"/>
        </a:p>
      </dgm:t>
    </dgm:pt>
    <dgm:pt modelId="{3FBCAE68-923B-41EC-9A48-DAF2BE06A5B3}" type="sibTrans" cxnId="{49566320-4AB4-4237-9091-5E859B7E8F27}">
      <dgm:prSet/>
      <dgm:spPr/>
      <dgm:t>
        <a:bodyPr/>
        <a:lstStyle/>
        <a:p>
          <a:endParaRPr lang="en-US"/>
        </a:p>
      </dgm:t>
    </dgm:pt>
    <dgm:pt modelId="{EFBB7D96-7701-44A4-A778-AC9D4BB366FE}">
      <dgm:prSet/>
      <dgm:spPr/>
      <dgm:t>
        <a:bodyPr/>
        <a:lstStyle/>
        <a:p>
          <a:pPr>
            <a:defRPr b="1"/>
          </a:pPr>
          <a:r>
            <a:rPr lang="en-GB"/>
            <a:t>Next steps</a:t>
          </a:r>
          <a:endParaRPr lang="en-US"/>
        </a:p>
      </dgm:t>
    </dgm:pt>
    <dgm:pt modelId="{FC43FA51-9BDC-4FC7-8242-5675AE0FD39D}" type="parTrans" cxnId="{105E2779-D2AF-458B-A91F-2DFD5E0F875A}">
      <dgm:prSet/>
      <dgm:spPr/>
      <dgm:t>
        <a:bodyPr/>
        <a:lstStyle/>
        <a:p>
          <a:endParaRPr lang="en-US"/>
        </a:p>
      </dgm:t>
    </dgm:pt>
    <dgm:pt modelId="{C61996C5-C8DC-473E-A41A-DB91D873838D}" type="sibTrans" cxnId="{105E2779-D2AF-458B-A91F-2DFD5E0F875A}">
      <dgm:prSet/>
      <dgm:spPr/>
      <dgm:t>
        <a:bodyPr/>
        <a:lstStyle/>
        <a:p>
          <a:endParaRPr lang="en-US"/>
        </a:p>
      </dgm:t>
    </dgm:pt>
    <dgm:pt modelId="{A45A398A-86AF-460A-8813-9026824CB5B3}">
      <dgm:prSet/>
      <dgm:spPr/>
      <dgm:t>
        <a:bodyPr/>
        <a:lstStyle/>
        <a:p>
          <a:r>
            <a:rPr lang="en-GB"/>
            <a:t>Next workshops and focus </a:t>
          </a:r>
          <a:endParaRPr lang="en-US"/>
        </a:p>
      </dgm:t>
    </dgm:pt>
    <dgm:pt modelId="{BD85EBDA-7135-467F-A71F-EB36F7CD628D}" type="parTrans" cxnId="{9B19FF61-59FE-4AF6-899A-1C13E838F1AE}">
      <dgm:prSet/>
      <dgm:spPr/>
      <dgm:t>
        <a:bodyPr/>
        <a:lstStyle/>
        <a:p>
          <a:endParaRPr lang="en-US"/>
        </a:p>
      </dgm:t>
    </dgm:pt>
    <dgm:pt modelId="{F15DD1CB-1C98-4619-B925-1FE77B0B582E}" type="sibTrans" cxnId="{9B19FF61-59FE-4AF6-899A-1C13E838F1AE}">
      <dgm:prSet/>
      <dgm:spPr/>
      <dgm:t>
        <a:bodyPr/>
        <a:lstStyle/>
        <a:p>
          <a:endParaRPr lang="en-US"/>
        </a:p>
      </dgm:t>
    </dgm:pt>
    <dgm:pt modelId="{914209D8-B25D-4186-8232-C0BCAAECD4A7}">
      <dgm:prSet/>
      <dgm:spPr/>
      <dgm:t>
        <a:bodyPr/>
        <a:lstStyle/>
        <a:p>
          <a:pPr>
            <a:defRPr b="1"/>
          </a:pPr>
          <a:r>
            <a:rPr lang="en-GB" b="1"/>
            <a:t>Slide 13 – Final Questions</a:t>
          </a:r>
          <a:endParaRPr lang="en-US"/>
        </a:p>
      </dgm:t>
    </dgm:pt>
    <dgm:pt modelId="{083CAF24-7A06-4644-B4EE-3DA13C5BE947}" type="parTrans" cxnId="{7B01B1E4-25E4-4AAD-81A5-8650FA424CDB}">
      <dgm:prSet/>
      <dgm:spPr/>
      <dgm:t>
        <a:bodyPr/>
        <a:lstStyle/>
        <a:p>
          <a:endParaRPr lang="en-US"/>
        </a:p>
      </dgm:t>
    </dgm:pt>
    <dgm:pt modelId="{B0C18128-87D4-4081-9FD7-80026C068D43}" type="sibTrans" cxnId="{7B01B1E4-25E4-4AAD-81A5-8650FA424CDB}">
      <dgm:prSet/>
      <dgm:spPr/>
      <dgm:t>
        <a:bodyPr/>
        <a:lstStyle/>
        <a:p>
          <a:endParaRPr lang="en-US"/>
        </a:p>
      </dgm:t>
    </dgm:pt>
    <dgm:pt modelId="{59E4ED84-F022-4B2A-A4F0-75506BBF8EB3}" type="pres">
      <dgm:prSet presAssocID="{A4BB9BDC-D557-4CC6-8EF9-79D41CBA5F4B}" presName="root" presStyleCnt="0">
        <dgm:presLayoutVars>
          <dgm:dir/>
          <dgm:resizeHandles val="exact"/>
        </dgm:presLayoutVars>
      </dgm:prSet>
      <dgm:spPr/>
    </dgm:pt>
    <dgm:pt modelId="{E3FCD146-E4ED-475C-B68D-25BA67D1C6FA}" type="pres">
      <dgm:prSet presAssocID="{E719918F-31D9-4D33-8E5B-5A577D599483}" presName="compNode" presStyleCnt="0"/>
      <dgm:spPr/>
    </dgm:pt>
    <dgm:pt modelId="{FFC699CB-11B2-44B0-8A3D-9416541ACFF5}" type="pres">
      <dgm:prSet presAssocID="{E719918F-31D9-4D33-8E5B-5A577D5994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EB0B285D-4F84-4DBB-8B59-02CE41E5DB15}" type="pres">
      <dgm:prSet presAssocID="{E719918F-31D9-4D33-8E5B-5A577D599483}" presName="iconSpace" presStyleCnt="0"/>
      <dgm:spPr/>
    </dgm:pt>
    <dgm:pt modelId="{2C7DBDAC-061D-426F-896F-0B6263EE1818}" type="pres">
      <dgm:prSet presAssocID="{E719918F-31D9-4D33-8E5B-5A577D599483}" presName="parTx" presStyleLbl="revTx" presStyleIdx="0" presStyleCnt="8">
        <dgm:presLayoutVars>
          <dgm:chMax val="0"/>
          <dgm:chPref val="0"/>
        </dgm:presLayoutVars>
      </dgm:prSet>
      <dgm:spPr/>
    </dgm:pt>
    <dgm:pt modelId="{832212EE-C36D-485A-9315-9B032E6BC209}" type="pres">
      <dgm:prSet presAssocID="{E719918F-31D9-4D33-8E5B-5A577D599483}" presName="txSpace" presStyleCnt="0"/>
      <dgm:spPr/>
    </dgm:pt>
    <dgm:pt modelId="{ECE22CF8-C5C9-4E06-A20C-16FE76BE6F6F}" type="pres">
      <dgm:prSet presAssocID="{E719918F-31D9-4D33-8E5B-5A577D599483}" presName="desTx" presStyleLbl="revTx" presStyleIdx="1" presStyleCnt="8">
        <dgm:presLayoutVars/>
      </dgm:prSet>
      <dgm:spPr/>
    </dgm:pt>
    <dgm:pt modelId="{975645B7-456C-4406-A0D5-E6D9EA569EC5}" type="pres">
      <dgm:prSet presAssocID="{C79EA4BB-074E-438D-8A48-2E46274B9932}" presName="sibTrans" presStyleCnt="0"/>
      <dgm:spPr/>
    </dgm:pt>
    <dgm:pt modelId="{CD7F9887-20EE-4FE6-8C31-E2381B1B21FA}" type="pres">
      <dgm:prSet presAssocID="{F492EFDC-8DDA-4F7F-87CE-1A2AE3C7D2D2}" presName="compNode" presStyleCnt="0"/>
      <dgm:spPr/>
    </dgm:pt>
    <dgm:pt modelId="{6626F017-B6AC-4108-969B-CB3FC0077577}" type="pres">
      <dgm:prSet presAssocID="{F492EFDC-8DDA-4F7F-87CE-1A2AE3C7D2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C69C46C-5F45-44BC-BABD-55171891B64E}" type="pres">
      <dgm:prSet presAssocID="{F492EFDC-8DDA-4F7F-87CE-1A2AE3C7D2D2}" presName="iconSpace" presStyleCnt="0"/>
      <dgm:spPr/>
    </dgm:pt>
    <dgm:pt modelId="{C7FA8DD9-81A7-491C-B1E4-B9373E0BF624}" type="pres">
      <dgm:prSet presAssocID="{F492EFDC-8DDA-4F7F-87CE-1A2AE3C7D2D2}" presName="parTx" presStyleLbl="revTx" presStyleIdx="2" presStyleCnt="8">
        <dgm:presLayoutVars>
          <dgm:chMax val="0"/>
          <dgm:chPref val="0"/>
        </dgm:presLayoutVars>
      </dgm:prSet>
      <dgm:spPr/>
    </dgm:pt>
    <dgm:pt modelId="{5E8DD576-CBE7-42FF-8669-34C6C0531B96}" type="pres">
      <dgm:prSet presAssocID="{F492EFDC-8DDA-4F7F-87CE-1A2AE3C7D2D2}" presName="txSpace" presStyleCnt="0"/>
      <dgm:spPr/>
    </dgm:pt>
    <dgm:pt modelId="{F4105164-49A5-4A25-8929-96F69D7388B6}" type="pres">
      <dgm:prSet presAssocID="{F492EFDC-8DDA-4F7F-87CE-1A2AE3C7D2D2}" presName="desTx" presStyleLbl="revTx" presStyleIdx="3" presStyleCnt="8">
        <dgm:presLayoutVars/>
      </dgm:prSet>
      <dgm:spPr/>
    </dgm:pt>
    <dgm:pt modelId="{FD0C8AAF-801E-4252-B64E-D87B5FD6336B}" type="pres">
      <dgm:prSet presAssocID="{3FBCAE68-923B-41EC-9A48-DAF2BE06A5B3}" presName="sibTrans" presStyleCnt="0"/>
      <dgm:spPr/>
    </dgm:pt>
    <dgm:pt modelId="{076694A5-FEF9-4539-8874-018D8505B2CD}" type="pres">
      <dgm:prSet presAssocID="{EFBB7D96-7701-44A4-A778-AC9D4BB366FE}" presName="compNode" presStyleCnt="0"/>
      <dgm:spPr/>
    </dgm:pt>
    <dgm:pt modelId="{E08B5892-6A4E-41E3-A385-CAAA811DA234}" type="pres">
      <dgm:prSet presAssocID="{EFBB7D96-7701-44A4-A778-AC9D4BB366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C1D2A14-E732-49BC-BFFE-63EDBF4BA606}" type="pres">
      <dgm:prSet presAssocID="{EFBB7D96-7701-44A4-A778-AC9D4BB366FE}" presName="iconSpace" presStyleCnt="0"/>
      <dgm:spPr/>
    </dgm:pt>
    <dgm:pt modelId="{516BC4EC-781E-4CFE-A8AD-FD4D2D00FD17}" type="pres">
      <dgm:prSet presAssocID="{EFBB7D96-7701-44A4-A778-AC9D4BB366FE}" presName="parTx" presStyleLbl="revTx" presStyleIdx="4" presStyleCnt="8">
        <dgm:presLayoutVars>
          <dgm:chMax val="0"/>
          <dgm:chPref val="0"/>
        </dgm:presLayoutVars>
      </dgm:prSet>
      <dgm:spPr/>
    </dgm:pt>
    <dgm:pt modelId="{F912DB22-026C-43C7-B9B9-F20C3F75F695}" type="pres">
      <dgm:prSet presAssocID="{EFBB7D96-7701-44A4-A778-AC9D4BB366FE}" presName="txSpace" presStyleCnt="0"/>
      <dgm:spPr/>
    </dgm:pt>
    <dgm:pt modelId="{F2D65C66-DB7A-4C70-A711-CBC5369AB29E}" type="pres">
      <dgm:prSet presAssocID="{EFBB7D96-7701-44A4-A778-AC9D4BB366FE}" presName="desTx" presStyleLbl="revTx" presStyleIdx="5" presStyleCnt="8">
        <dgm:presLayoutVars/>
      </dgm:prSet>
      <dgm:spPr/>
    </dgm:pt>
    <dgm:pt modelId="{E2C337A8-C0F9-4FDB-8B3A-F84BD61D4027}" type="pres">
      <dgm:prSet presAssocID="{C61996C5-C8DC-473E-A41A-DB91D873838D}" presName="sibTrans" presStyleCnt="0"/>
      <dgm:spPr/>
    </dgm:pt>
    <dgm:pt modelId="{73709D05-05F9-465B-ACE1-FC351A5B6E1A}" type="pres">
      <dgm:prSet presAssocID="{914209D8-B25D-4186-8232-C0BCAAECD4A7}" presName="compNode" presStyleCnt="0"/>
      <dgm:spPr/>
    </dgm:pt>
    <dgm:pt modelId="{E3E8817A-6EB7-483C-8870-7C5FCC747746}" type="pres">
      <dgm:prSet presAssocID="{914209D8-B25D-4186-8232-C0BCAAECD4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CC9EB561-455D-4A5B-8323-9A1CB4B0AE22}" type="pres">
      <dgm:prSet presAssocID="{914209D8-B25D-4186-8232-C0BCAAECD4A7}" presName="iconSpace" presStyleCnt="0"/>
      <dgm:spPr/>
    </dgm:pt>
    <dgm:pt modelId="{AACEDDE7-EFFA-4997-BEA4-C7DD1A6B638C}" type="pres">
      <dgm:prSet presAssocID="{914209D8-B25D-4186-8232-C0BCAAECD4A7}" presName="parTx" presStyleLbl="revTx" presStyleIdx="6" presStyleCnt="8">
        <dgm:presLayoutVars>
          <dgm:chMax val="0"/>
          <dgm:chPref val="0"/>
        </dgm:presLayoutVars>
      </dgm:prSet>
      <dgm:spPr/>
    </dgm:pt>
    <dgm:pt modelId="{6CE13DC8-0BCD-4991-B7FC-A633D7922C93}" type="pres">
      <dgm:prSet presAssocID="{914209D8-B25D-4186-8232-C0BCAAECD4A7}" presName="txSpace" presStyleCnt="0"/>
      <dgm:spPr/>
    </dgm:pt>
    <dgm:pt modelId="{29D06267-F695-4118-AD48-7E95E7348B81}" type="pres">
      <dgm:prSet presAssocID="{914209D8-B25D-4186-8232-C0BCAAECD4A7}" presName="desTx" presStyleLbl="revTx" presStyleIdx="7" presStyleCnt="8">
        <dgm:presLayoutVars/>
      </dgm:prSet>
      <dgm:spPr/>
    </dgm:pt>
  </dgm:ptLst>
  <dgm:cxnLst>
    <dgm:cxn modelId="{49566320-4AB4-4237-9091-5E859B7E8F27}" srcId="{A4BB9BDC-D557-4CC6-8EF9-79D41CBA5F4B}" destId="{F492EFDC-8DDA-4F7F-87CE-1A2AE3C7D2D2}" srcOrd="1" destOrd="0" parTransId="{BF3C9726-6ADE-40B0-AADA-EA84D5D9D973}" sibTransId="{3FBCAE68-923B-41EC-9A48-DAF2BE06A5B3}"/>
    <dgm:cxn modelId="{9B19FF61-59FE-4AF6-899A-1C13E838F1AE}" srcId="{EFBB7D96-7701-44A4-A778-AC9D4BB366FE}" destId="{A45A398A-86AF-460A-8813-9026824CB5B3}" srcOrd="0" destOrd="0" parTransId="{BD85EBDA-7135-467F-A71F-EB36F7CD628D}" sibTransId="{F15DD1CB-1C98-4619-B925-1FE77B0B582E}"/>
    <dgm:cxn modelId="{D5123345-F338-490F-8F31-23F3BF2B6FCF}" type="presOf" srcId="{E719918F-31D9-4D33-8E5B-5A577D599483}" destId="{2C7DBDAC-061D-426F-896F-0B6263EE1818}" srcOrd="0" destOrd="0" presId="urn:microsoft.com/office/officeart/2018/5/layout/CenteredIconLabelDescriptionList"/>
    <dgm:cxn modelId="{34976B4F-0605-4167-9D6D-E051D4C68543}" srcId="{A4BB9BDC-D557-4CC6-8EF9-79D41CBA5F4B}" destId="{E719918F-31D9-4D33-8E5B-5A577D599483}" srcOrd="0" destOrd="0" parTransId="{E2D8D126-A372-40CA-8044-B9470DC64224}" sibTransId="{C79EA4BB-074E-438D-8A48-2E46274B9932}"/>
    <dgm:cxn modelId="{29A44455-EC4F-4C90-A87A-7A82C38AC210}" type="presOf" srcId="{A45A398A-86AF-460A-8813-9026824CB5B3}" destId="{F2D65C66-DB7A-4C70-A711-CBC5369AB29E}" srcOrd="0" destOrd="0" presId="urn:microsoft.com/office/officeart/2018/5/layout/CenteredIconLabelDescriptionList"/>
    <dgm:cxn modelId="{105E2779-D2AF-458B-A91F-2DFD5E0F875A}" srcId="{A4BB9BDC-D557-4CC6-8EF9-79D41CBA5F4B}" destId="{EFBB7D96-7701-44A4-A778-AC9D4BB366FE}" srcOrd="2" destOrd="0" parTransId="{FC43FA51-9BDC-4FC7-8242-5675AE0FD39D}" sibTransId="{C61996C5-C8DC-473E-A41A-DB91D873838D}"/>
    <dgm:cxn modelId="{DBA66559-A843-4AB7-8BE3-7DEBBC79E3F6}" type="presOf" srcId="{EFBB7D96-7701-44A4-A778-AC9D4BB366FE}" destId="{516BC4EC-781E-4CFE-A8AD-FD4D2D00FD17}" srcOrd="0" destOrd="0" presId="urn:microsoft.com/office/officeart/2018/5/layout/CenteredIconLabelDescriptionList"/>
    <dgm:cxn modelId="{5741FA90-8500-4C88-B0A5-B248555EC1DD}" type="presOf" srcId="{914209D8-B25D-4186-8232-C0BCAAECD4A7}" destId="{AACEDDE7-EFFA-4997-BEA4-C7DD1A6B638C}" srcOrd="0" destOrd="0" presId="urn:microsoft.com/office/officeart/2018/5/layout/CenteredIconLabelDescriptionList"/>
    <dgm:cxn modelId="{7E3EC5A6-B03D-4664-AE25-2BCB56B5D59A}" type="presOf" srcId="{F492EFDC-8DDA-4F7F-87CE-1A2AE3C7D2D2}" destId="{C7FA8DD9-81A7-491C-B1E4-B9373E0BF624}" srcOrd="0" destOrd="0" presId="urn:microsoft.com/office/officeart/2018/5/layout/CenteredIconLabelDescriptionList"/>
    <dgm:cxn modelId="{9E75D4DA-D041-4EF2-97C9-294DF9B65D04}" type="presOf" srcId="{A4BB9BDC-D557-4CC6-8EF9-79D41CBA5F4B}" destId="{59E4ED84-F022-4B2A-A4F0-75506BBF8EB3}" srcOrd="0" destOrd="0" presId="urn:microsoft.com/office/officeart/2018/5/layout/CenteredIconLabelDescriptionList"/>
    <dgm:cxn modelId="{7B01B1E4-25E4-4AAD-81A5-8650FA424CDB}" srcId="{A4BB9BDC-D557-4CC6-8EF9-79D41CBA5F4B}" destId="{914209D8-B25D-4186-8232-C0BCAAECD4A7}" srcOrd="3" destOrd="0" parTransId="{083CAF24-7A06-4644-B4EE-3DA13C5BE947}" sibTransId="{B0C18128-87D4-4081-9FD7-80026C068D43}"/>
    <dgm:cxn modelId="{52D044CE-AB04-4A34-916B-03F21B291E2B}" type="presParOf" srcId="{59E4ED84-F022-4B2A-A4F0-75506BBF8EB3}" destId="{E3FCD146-E4ED-475C-B68D-25BA67D1C6FA}" srcOrd="0" destOrd="0" presId="urn:microsoft.com/office/officeart/2018/5/layout/CenteredIconLabelDescriptionList"/>
    <dgm:cxn modelId="{0E546E29-8343-4447-ABE6-10E489B6488C}" type="presParOf" srcId="{E3FCD146-E4ED-475C-B68D-25BA67D1C6FA}" destId="{FFC699CB-11B2-44B0-8A3D-9416541ACFF5}" srcOrd="0" destOrd="0" presId="urn:microsoft.com/office/officeart/2018/5/layout/CenteredIconLabelDescriptionList"/>
    <dgm:cxn modelId="{EEF709F7-F62E-4DF3-8B96-94FF816BFA76}" type="presParOf" srcId="{E3FCD146-E4ED-475C-B68D-25BA67D1C6FA}" destId="{EB0B285D-4F84-4DBB-8B59-02CE41E5DB15}" srcOrd="1" destOrd="0" presId="urn:microsoft.com/office/officeart/2018/5/layout/CenteredIconLabelDescriptionList"/>
    <dgm:cxn modelId="{8AC117D2-E46D-47FD-85C2-F35CB06C976C}" type="presParOf" srcId="{E3FCD146-E4ED-475C-B68D-25BA67D1C6FA}" destId="{2C7DBDAC-061D-426F-896F-0B6263EE1818}" srcOrd="2" destOrd="0" presId="urn:microsoft.com/office/officeart/2018/5/layout/CenteredIconLabelDescriptionList"/>
    <dgm:cxn modelId="{D34C65BC-1DBF-429B-9210-AE3EBB6772C1}" type="presParOf" srcId="{E3FCD146-E4ED-475C-B68D-25BA67D1C6FA}" destId="{832212EE-C36D-485A-9315-9B032E6BC209}" srcOrd="3" destOrd="0" presId="urn:microsoft.com/office/officeart/2018/5/layout/CenteredIconLabelDescriptionList"/>
    <dgm:cxn modelId="{3B6A9C98-3535-4F9A-9518-3041CD63E18D}" type="presParOf" srcId="{E3FCD146-E4ED-475C-B68D-25BA67D1C6FA}" destId="{ECE22CF8-C5C9-4E06-A20C-16FE76BE6F6F}" srcOrd="4" destOrd="0" presId="urn:microsoft.com/office/officeart/2018/5/layout/CenteredIconLabelDescriptionList"/>
    <dgm:cxn modelId="{9144BED8-C216-471B-9D03-1EC20F6B21BC}" type="presParOf" srcId="{59E4ED84-F022-4B2A-A4F0-75506BBF8EB3}" destId="{975645B7-456C-4406-A0D5-E6D9EA569EC5}" srcOrd="1" destOrd="0" presId="urn:microsoft.com/office/officeart/2018/5/layout/CenteredIconLabelDescriptionList"/>
    <dgm:cxn modelId="{41C35125-DBF0-49AE-9CE1-5E1FCBF820ED}" type="presParOf" srcId="{59E4ED84-F022-4B2A-A4F0-75506BBF8EB3}" destId="{CD7F9887-20EE-4FE6-8C31-E2381B1B21FA}" srcOrd="2" destOrd="0" presId="urn:microsoft.com/office/officeart/2018/5/layout/CenteredIconLabelDescriptionList"/>
    <dgm:cxn modelId="{6368511A-1A6F-43DE-BCFA-4D385D3F0F58}" type="presParOf" srcId="{CD7F9887-20EE-4FE6-8C31-E2381B1B21FA}" destId="{6626F017-B6AC-4108-969B-CB3FC0077577}" srcOrd="0" destOrd="0" presId="urn:microsoft.com/office/officeart/2018/5/layout/CenteredIconLabelDescriptionList"/>
    <dgm:cxn modelId="{1AE967EE-57D1-4CEB-837D-41CF15A877CC}" type="presParOf" srcId="{CD7F9887-20EE-4FE6-8C31-E2381B1B21FA}" destId="{CC69C46C-5F45-44BC-BABD-55171891B64E}" srcOrd="1" destOrd="0" presId="urn:microsoft.com/office/officeart/2018/5/layout/CenteredIconLabelDescriptionList"/>
    <dgm:cxn modelId="{A3BA07E2-CEB5-472B-A631-29B69B93D7F9}" type="presParOf" srcId="{CD7F9887-20EE-4FE6-8C31-E2381B1B21FA}" destId="{C7FA8DD9-81A7-491C-B1E4-B9373E0BF624}" srcOrd="2" destOrd="0" presId="urn:microsoft.com/office/officeart/2018/5/layout/CenteredIconLabelDescriptionList"/>
    <dgm:cxn modelId="{E3F58DFC-6E7E-4FA2-9472-1B685DB33E9B}" type="presParOf" srcId="{CD7F9887-20EE-4FE6-8C31-E2381B1B21FA}" destId="{5E8DD576-CBE7-42FF-8669-34C6C0531B96}" srcOrd="3" destOrd="0" presId="urn:microsoft.com/office/officeart/2018/5/layout/CenteredIconLabelDescriptionList"/>
    <dgm:cxn modelId="{8A6C1469-AF31-4D3F-8AD4-7301F0B1D1B5}" type="presParOf" srcId="{CD7F9887-20EE-4FE6-8C31-E2381B1B21FA}" destId="{F4105164-49A5-4A25-8929-96F69D7388B6}" srcOrd="4" destOrd="0" presId="urn:microsoft.com/office/officeart/2018/5/layout/CenteredIconLabelDescriptionList"/>
    <dgm:cxn modelId="{F22BB6DC-82EA-4049-A8E0-FAC73CAB3883}" type="presParOf" srcId="{59E4ED84-F022-4B2A-A4F0-75506BBF8EB3}" destId="{FD0C8AAF-801E-4252-B64E-D87B5FD6336B}" srcOrd="3" destOrd="0" presId="urn:microsoft.com/office/officeart/2018/5/layout/CenteredIconLabelDescriptionList"/>
    <dgm:cxn modelId="{EE8A1C94-B357-48CD-9835-0C5E159209E2}" type="presParOf" srcId="{59E4ED84-F022-4B2A-A4F0-75506BBF8EB3}" destId="{076694A5-FEF9-4539-8874-018D8505B2CD}" srcOrd="4" destOrd="0" presId="urn:microsoft.com/office/officeart/2018/5/layout/CenteredIconLabelDescriptionList"/>
    <dgm:cxn modelId="{D49FC3AE-F87A-4E8B-BFE9-27533903EB29}" type="presParOf" srcId="{076694A5-FEF9-4539-8874-018D8505B2CD}" destId="{E08B5892-6A4E-41E3-A385-CAAA811DA234}" srcOrd="0" destOrd="0" presId="urn:microsoft.com/office/officeart/2018/5/layout/CenteredIconLabelDescriptionList"/>
    <dgm:cxn modelId="{7702D19B-D478-43B4-8D4C-2612B4F0A9F1}" type="presParOf" srcId="{076694A5-FEF9-4539-8874-018D8505B2CD}" destId="{3C1D2A14-E732-49BC-BFFE-63EDBF4BA606}" srcOrd="1" destOrd="0" presId="urn:microsoft.com/office/officeart/2018/5/layout/CenteredIconLabelDescriptionList"/>
    <dgm:cxn modelId="{51976F43-43ED-4162-908E-00C7BF7C8E76}" type="presParOf" srcId="{076694A5-FEF9-4539-8874-018D8505B2CD}" destId="{516BC4EC-781E-4CFE-A8AD-FD4D2D00FD17}" srcOrd="2" destOrd="0" presId="urn:microsoft.com/office/officeart/2018/5/layout/CenteredIconLabelDescriptionList"/>
    <dgm:cxn modelId="{1024C386-19C1-4418-8011-7CBED8756863}" type="presParOf" srcId="{076694A5-FEF9-4539-8874-018D8505B2CD}" destId="{F912DB22-026C-43C7-B9B9-F20C3F75F695}" srcOrd="3" destOrd="0" presId="urn:microsoft.com/office/officeart/2018/5/layout/CenteredIconLabelDescriptionList"/>
    <dgm:cxn modelId="{050AD43C-6FB6-4CB1-921C-466D0598E0C6}" type="presParOf" srcId="{076694A5-FEF9-4539-8874-018D8505B2CD}" destId="{F2D65C66-DB7A-4C70-A711-CBC5369AB29E}" srcOrd="4" destOrd="0" presId="urn:microsoft.com/office/officeart/2018/5/layout/CenteredIconLabelDescriptionList"/>
    <dgm:cxn modelId="{648F2600-4A04-419A-B813-A597FEF5B366}" type="presParOf" srcId="{59E4ED84-F022-4B2A-A4F0-75506BBF8EB3}" destId="{E2C337A8-C0F9-4FDB-8B3A-F84BD61D4027}" srcOrd="5" destOrd="0" presId="urn:microsoft.com/office/officeart/2018/5/layout/CenteredIconLabelDescriptionList"/>
    <dgm:cxn modelId="{D7D635FF-29FE-4FB2-A2B1-A5EA114202E6}" type="presParOf" srcId="{59E4ED84-F022-4B2A-A4F0-75506BBF8EB3}" destId="{73709D05-05F9-465B-ACE1-FC351A5B6E1A}" srcOrd="6" destOrd="0" presId="urn:microsoft.com/office/officeart/2018/5/layout/CenteredIconLabelDescriptionList"/>
    <dgm:cxn modelId="{CDD1623A-1527-4EFD-B342-18C2B2CC4076}" type="presParOf" srcId="{73709D05-05F9-465B-ACE1-FC351A5B6E1A}" destId="{E3E8817A-6EB7-483C-8870-7C5FCC747746}" srcOrd="0" destOrd="0" presId="urn:microsoft.com/office/officeart/2018/5/layout/CenteredIconLabelDescriptionList"/>
    <dgm:cxn modelId="{1A51ADA2-AFEC-403A-9E2F-09E629E32BCD}" type="presParOf" srcId="{73709D05-05F9-465B-ACE1-FC351A5B6E1A}" destId="{CC9EB561-455D-4A5B-8323-9A1CB4B0AE22}" srcOrd="1" destOrd="0" presId="urn:microsoft.com/office/officeart/2018/5/layout/CenteredIconLabelDescriptionList"/>
    <dgm:cxn modelId="{ACC59F16-A0F2-46C5-A8FE-BA5CAEB71AC4}" type="presParOf" srcId="{73709D05-05F9-465B-ACE1-FC351A5B6E1A}" destId="{AACEDDE7-EFFA-4997-BEA4-C7DD1A6B638C}" srcOrd="2" destOrd="0" presId="urn:microsoft.com/office/officeart/2018/5/layout/CenteredIconLabelDescriptionList"/>
    <dgm:cxn modelId="{3D7C7603-3CCA-4C29-BED0-A277C6AF6AF6}" type="presParOf" srcId="{73709D05-05F9-465B-ACE1-FC351A5B6E1A}" destId="{6CE13DC8-0BCD-4991-B7FC-A633D7922C93}" srcOrd="3" destOrd="0" presId="urn:microsoft.com/office/officeart/2018/5/layout/CenteredIconLabelDescriptionList"/>
    <dgm:cxn modelId="{8B72DE8D-D581-4F55-8FB1-5BC0E9FCBCDD}" type="presParOf" srcId="{73709D05-05F9-465B-ACE1-FC351A5B6E1A}" destId="{29D06267-F695-4118-AD48-7E95E7348B8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699CB-11B2-44B0-8A3D-9416541ACFF5}">
      <dsp:nvSpPr>
        <dsp:cNvPr id="0" name=""/>
        <dsp:cNvSpPr/>
      </dsp:nvSpPr>
      <dsp:spPr>
        <a:xfrm>
          <a:off x="762194" y="1196617"/>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7DBDAC-061D-426F-896F-0B6263EE1818}">
      <dsp:nvSpPr>
        <dsp:cNvPr id="0" name=""/>
        <dsp:cNvSpPr/>
      </dsp:nvSpPr>
      <dsp:spPr>
        <a:xfrm>
          <a:off x="8092" y="2092925"/>
          <a:ext cx="2320312"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What we’ve heard… fed back to the group. </a:t>
          </a:r>
          <a:endParaRPr lang="en-US" sz="1400" kern="1200" dirty="0"/>
        </a:p>
      </dsp:txBody>
      <dsp:txXfrm>
        <a:off x="8092" y="2092925"/>
        <a:ext cx="2320312" cy="402429"/>
      </dsp:txXfrm>
    </dsp:sp>
    <dsp:sp modelId="{ECE22CF8-C5C9-4E06-A20C-16FE76BE6F6F}">
      <dsp:nvSpPr>
        <dsp:cNvPr id="0" name=""/>
        <dsp:cNvSpPr/>
      </dsp:nvSpPr>
      <dsp:spPr>
        <a:xfrm>
          <a:off x="8092" y="2534516"/>
          <a:ext cx="2320312" cy="620203"/>
        </a:xfrm>
        <a:prstGeom prst="rect">
          <a:avLst/>
        </a:prstGeom>
        <a:noFill/>
        <a:ln>
          <a:noFill/>
        </a:ln>
        <a:effectLst/>
      </dsp:spPr>
      <dsp:style>
        <a:lnRef idx="0">
          <a:scrgbClr r="0" g="0" b="0"/>
        </a:lnRef>
        <a:fillRef idx="0">
          <a:scrgbClr r="0" g="0" b="0"/>
        </a:fillRef>
        <a:effectRef idx="0">
          <a:scrgbClr r="0" g="0" b="0"/>
        </a:effectRef>
        <a:fontRef idx="minor"/>
      </dsp:style>
    </dsp:sp>
    <dsp:sp modelId="{6626F017-B6AC-4108-969B-CB3FC0077577}">
      <dsp:nvSpPr>
        <dsp:cNvPr id="0" name=""/>
        <dsp:cNvSpPr/>
      </dsp:nvSpPr>
      <dsp:spPr>
        <a:xfrm>
          <a:off x="3488561" y="1196617"/>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FA8DD9-81A7-491C-B1E4-B9373E0BF624}">
      <dsp:nvSpPr>
        <dsp:cNvPr id="0" name=""/>
        <dsp:cNvSpPr/>
      </dsp:nvSpPr>
      <dsp:spPr>
        <a:xfrm>
          <a:off x="2734460" y="2092925"/>
          <a:ext cx="2320312"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What we’ll refine</a:t>
          </a:r>
          <a:endParaRPr lang="en-US" sz="1400" kern="1200"/>
        </a:p>
      </dsp:txBody>
      <dsp:txXfrm>
        <a:off x="2734460" y="2092925"/>
        <a:ext cx="2320312" cy="402429"/>
      </dsp:txXfrm>
    </dsp:sp>
    <dsp:sp modelId="{F4105164-49A5-4A25-8929-96F69D7388B6}">
      <dsp:nvSpPr>
        <dsp:cNvPr id="0" name=""/>
        <dsp:cNvSpPr/>
      </dsp:nvSpPr>
      <dsp:spPr>
        <a:xfrm>
          <a:off x="2734460" y="2534516"/>
          <a:ext cx="2320312" cy="620203"/>
        </a:xfrm>
        <a:prstGeom prst="rect">
          <a:avLst/>
        </a:prstGeom>
        <a:noFill/>
        <a:ln>
          <a:noFill/>
        </a:ln>
        <a:effectLst/>
      </dsp:spPr>
      <dsp:style>
        <a:lnRef idx="0">
          <a:scrgbClr r="0" g="0" b="0"/>
        </a:lnRef>
        <a:fillRef idx="0">
          <a:scrgbClr r="0" g="0" b="0"/>
        </a:fillRef>
        <a:effectRef idx="0">
          <a:scrgbClr r="0" g="0" b="0"/>
        </a:effectRef>
        <a:fontRef idx="minor"/>
      </dsp:style>
    </dsp:sp>
    <dsp:sp modelId="{E08B5892-6A4E-41E3-A385-CAAA811DA234}">
      <dsp:nvSpPr>
        <dsp:cNvPr id="0" name=""/>
        <dsp:cNvSpPr/>
      </dsp:nvSpPr>
      <dsp:spPr>
        <a:xfrm>
          <a:off x="6214928" y="1196617"/>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BC4EC-781E-4CFE-A8AD-FD4D2D00FD17}">
      <dsp:nvSpPr>
        <dsp:cNvPr id="0" name=""/>
        <dsp:cNvSpPr/>
      </dsp:nvSpPr>
      <dsp:spPr>
        <a:xfrm>
          <a:off x="5460827" y="2092925"/>
          <a:ext cx="2320312"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Next steps</a:t>
          </a:r>
          <a:endParaRPr lang="en-US" sz="1400" kern="1200"/>
        </a:p>
      </dsp:txBody>
      <dsp:txXfrm>
        <a:off x="5460827" y="2092925"/>
        <a:ext cx="2320312" cy="402429"/>
      </dsp:txXfrm>
    </dsp:sp>
    <dsp:sp modelId="{F2D65C66-DB7A-4C70-A711-CBC5369AB29E}">
      <dsp:nvSpPr>
        <dsp:cNvPr id="0" name=""/>
        <dsp:cNvSpPr/>
      </dsp:nvSpPr>
      <dsp:spPr>
        <a:xfrm>
          <a:off x="5460827" y="2534516"/>
          <a:ext cx="2320312" cy="62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Next workshops and focus </a:t>
          </a:r>
          <a:endParaRPr lang="en-US" sz="1100" kern="1200"/>
        </a:p>
      </dsp:txBody>
      <dsp:txXfrm>
        <a:off x="5460827" y="2534516"/>
        <a:ext cx="2320312" cy="620203"/>
      </dsp:txXfrm>
    </dsp:sp>
    <dsp:sp modelId="{E3E8817A-6EB7-483C-8870-7C5FCC747746}">
      <dsp:nvSpPr>
        <dsp:cNvPr id="0" name=""/>
        <dsp:cNvSpPr/>
      </dsp:nvSpPr>
      <dsp:spPr>
        <a:xfrm>
          <a:off x="8941296" y="1196617"/>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EDDE7-EFFA-4997-BEA4-C7DD1A6B638C}">
      <dsp:nvSpPr>
        <dsp:cNvPr id="0" name=""/>
        <dsp:cNvSpPr/>
      </dsp:nvSpPr>
      <dsp:spPr>
        <a:xfrm>
          <a:off x="8187194" y="2092925"/>
          <a:ext cx="2320312" cy="402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b="1" kern="1200"/>
            <a:t>Slide 13 – Final Questions</a:t>
          </a:r>
          <a:endParaRPr lang="en-US" sz="1400" kern="1200"/>
        </a:p>
      </dsp:txBody>
      <dsp:txXfrm>
        <a:off x="8187194" y="2092925"/>
        <a:ext cx="2320312" cy="402429"/>
      </dsp:txXfrm>
    </dsp:sp>
    <dsp:sp modelId="{29D06267-F695-4118-AD48-7E95E7348B81}">
      <dsp:nvSpPr>
        <dsp:cNvPr id="0" name=""/>
        <dsp:cNvSpPr/>
      </dsp:nvSpPr>
      <dsp:spPr>
        <a:xfrm>
          <a:off x="8187194" y="2534516"/>
          <a:ext cx="2320312" cy="6202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EFE09-1DB2-4F7C-840B-BF542E1CE14D}" type="datetimeFigureOut">
              <a:rPr lang="en-GB" smtClean="0"/>
              <a:t>25/02/2026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A9900-E873-4BE1-970C-29E0CAA35351}" type="slidenum">
              <a:rPr lang="en-GB" smtClean="0"/>
              <a:t>‹#›</a:t>
            </a:fld>
            <a:endParaRPr lang="en-GB"/>
          </a:p>
        </p:txBody>
      </p:sp>
    </p:spTree>
    <p:extLst>
      <p:ext uri="{BB962C8B-B14F-4D97-AF65-F5344CB8AC3E}">
        <p14:creationId xmlns:p14="http://schemas.microsoft.com/office/powerpoint/2010/main" val="14001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eele.ac.uk/dataforimp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 to the DfI Workshop Series</a:t>
            </a:r>
          </a:p>
          <a:p>
            <a:r>
              <a:rPr lang="en-GB" dirty="0"/>
              <a:t>This workshop was the first in a series of four sessions designed to gather structured clinician feedback following the rollout and recent updates to the Data for Impact (DfI) platform.</a:t>
            </a:r>
          </a:p>
          <a:p>
            <a:r>
              <a:rPr lang="en-GB" dirty="0"/>
              <a:t>The session was led by Dr Shemane Murtagh (Project Lead, DfI) and Professor Jonathan Hill.</a:t>
            </a:r>
            <a:br>
              <a:rPr lang="en-GB" dirty="0"/>
            </a:br>
            <a:r>
              <a:rPr lang="en-GB" dirty="0"/>
              <a:t>We were also joined by:</a:t>
            </a:r>
          </a:p>
          <a:p>
            <a:pPr marL="171450" indent="-171450">
              <a:buFont typeface="Arial" panose="020B0604020202020204" pitchFamily="34" charset="0"/>
              <a:buChar char="•"/>
            </a:pPr>
            <a:r>
              <a:rPr lang="en-GB" dirty="0"/>
              <a:t>Liz Palmer, Research Officer at Physio First</a:t>
            </a:r>
          </a:p>
          <a:p>
            <a:pPr marL="171450" indent="-171450">
              <a:buFont typeface="Arial" panose="020B0604020202020204" pitchFamily="34" charset="0"/>
              <a:buChar char="•"/>
            </a:pPr>
            <a:r>
              <a:rPr lang="en-GB" dirty="0"/>
              <a:t>Christian Braybrooke, Process Assured</a:t>
            </a:r>
          </a:p>
          <a:p>
            <a:r>
              <a:rPr lang="en-GB" dirty="0"/>
              <a:t>These workshops are an important part of ensuring the platform continues to evolve in a way that is clinically meaningful and practically workable.</a:t>
            </a:r>
          </a:p>
          <a:p>
            <a:br>
              <a:rPr lang="en-GB" dirty="0"/>
            </a:br>
            <a:endParaRPr lang="en-GB" dirty="0"/>
          </a:p>
          <a:p>
            <a:r>
              <a:rPr lang="en-GB" b="1" dirty="0"/>
              <a:t>Purpose of the Session</a:t>
            </a:r>
          </a:p>
          <a:p>
            <a:r>
              <a:rPr lang="en-GB" dirty="0"/>
              <a:t>The focus of this session was to gather your feedback on the project, particularly in relation to specific areas of development within the DfI platform.</a:t>
            </a:r>
          </a:p>
          <a:p>
            <a:r>
              <a:rPr lang="en-GB" dirty="0"/>
              <a:t>Your insights are critical in helping us refine the system so that it:</a:t>
            </a:r>
          </a:p>
          <a:p>
            <a:pPr marL="171450" indent="-171450">
              <a:buFont typeface="Arial" panose="020B0604020202020204" pitchFamily="34" charset="0"/>
              <a:buChar char="•"/>
            </a:pPr>
            <a:r>
              <a:rPr lang="en-GB" dirty="0"/>
              <a:t>Works effectively within real clinical environments</a:t>
            </a:r>
          </a:p>
          <a:p>
            <a:pPr marL="171450" indent="-171450">
              <a:buFont typeface="Arial" panose="020B0604020202020204" pitchFamily="34" charset="0"/>
              <a:buChar char="•"/>
            </a:pPr>
            <a:r>
              <a:rPr lang="en-GB" dirty="0"/>
              <a:t>Minimises burden</a:t>
            </a:r>
          </a:p>
          <a:p>
            <a:pPr marL="171450" indent="-171450">
              <a:buFont typeface="Arial" panose="020B0604020202020204" pitchFamily="34" charset="0"/>
              <a:buChar char="•"/>
            </a:pPr>
            <a:r>
              <a:rPr lang="en-GB" dirty="0"/>
              <a:t>Delivers meaningful value back to clinicians</a:t>
            </a:r>
          </a:p>
          <a:p>
            <a:r>
              <a:rPr lang="en-GB" dirty="0"/>
              <a:t>This is an iterative process, and your feedback directly informs the next stage of development.</a:t>
            </a:r>
          </a:p>
        </p:txBody>
      </p:sp>
      <p:sp>
        <p:nvSpPr>
          <p:cNvPr id="4" name="Slide Number Placeholder 3"/>
          <p:cNvSpPr>
            <a:spLocks noGrp="1"/>
          </p:cNvSpPr>
          <p:nvPr>
            <p:ph type="sldNum" sz="quarter" idx="5"/>
          </p:nvPr>
        </p:nvSpPr>
        <p:spPr/>
        <p:txBody>
          <a:bodyPr/>
          <a:lstStyle/>
          <a:p>
            <a:fld id="{038A9900-E873-4BE1-970C-29E0CAA35351}" type="slidenum">
              <a:rPr lang="en-GB" smtClean="0"/>
              <a:t>1</a:t>
            </a:fld>
            <a:endParaRPr lang="en-GB"/>
          </a:p>
        </p:txBody>
      </p:sp>
    </p:spTree>
    <p:extLst>
      <p:ext uri="{BB962C8B-B14F-4D97-AF65-F5344CB8AC3E}">
        <p14:creationId xmlns:p14="http://schemas.microsoft.com/office/powerpoint/2010/main" val="22451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F0D17-8963-3AB6-4901-4D0E69151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CEBFD-11C6-AD9B-837F-67E31CEA0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B9D5E-90B9-BB78-7784-9FB6F2D626B7}"/>
              </a:ext>
            </a:extLst>
          </p:cNvPr>
          <p:cNvSpPr>
            <a:spLocks noGrp="1"/>
          </p:cNvSpPr>
          <p:nvPr>
            <p:ph type="body" idx="1"/>
          </p:nvPr>
        </p:nvSpPr>
        <p:spPr/>
        <p:txBody>
          <a:bodyPr/>
          <a:lstStyle/>
          <a:p>
            <a:r>
              <a:rPr lang="en-GB" dirty="0"/>
              <a:t>Feeback and question time for the group. </a:t>
            </a:r>
          </a:p>
        </p:txBody>
      </p:sp>
      <p:sp>
        <p:nvSpPr>
          <p:cNvPr id="4" name="Slide Number Placeholder 3">
            <a:extLst>
              <a:ext uri="{FF2B5EF4-FFF2-40B4-BE49-F238E27FC236}">
                <a16:creationId xmlns:a16="http://schemas.microsoft.com/office/drawing/2014/main" id="{5072EB37-873D-0E52-25DF-A719341EE4C5}"/>
              </a:ext>
            </a:extLst>
          </p:cNvPr>
          <p:cNvSpPr>
            <a:spLocks noGrp="1"/>
          </p:cNvSpPr>
          <p:nvPr>
            <p:ph type="sldNum" sz="quarter" idx="5"/>
          </p:nvPr>
        </p:nvSpPr>
        <p:spPr/>
        <p:txBody>
          <a:bodyPr/>
          <a:lstStyle/>
          <a:p>
            <a:fld id="{038A9900-E873-4BE1-970C-29E0CAA35351}" type="slidenum">
              <a:rPr lang="en-GB" smtClean="0"/>
              <a:t>10</a:t>
            </a:fld>
            <a:endParaRPr lang="en-GB"/>
          </a:p>
        </p:txBody>
      </p:sp>
    </p:spTree>
    <p:extLst>
      <p:ext uri="{BB962C8B-B14F-4D97-AF65-F5344CB8AC3E}">
        <p14:creationId xmlns:p14="http://schemas.microsoft.com/office/powerpoint/2010/main" val="262616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590CD-DEBD-0ED7-7CAE-B6F0F5178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F1D6-8444-67F1-A806-8C79103EC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5B21A-1C32-2A6C-C1DF-A0EE9604F7D4}"/>
              </a:ext>
            </a:extLst>
          </p:cNvPr>
          <p:cNvSpPr>
            <a:spLocks noGrp="1"/>
          </p:cNvSpPr>
          <p:nvPr>
            <p:ph type="body" idx="1"/>
          </p:nvPr>
        </p:nvSpPr>
        <p:spPr/>
        <p:txBody>
          <a:bodyPr/>
          <a:lstStyle/>
          <a:p>
            <a:r>
              <a:rPr lang="en-GB" b="1" dirty="0"/>
              <a:t>Patient Communication</a:t>
            </a:r>
          </a:p>
          <a:p>
            <a:r>
              <a:rPr lang="en-GB" dirty="0"/>
              <a:t>We have recently updated the patient text messages and email templates following early feedback from clinics. Before these are rolled out more widely, we would greatly value your input.</a:t>
            </a:r>
          </a:p>
          <a:p>
            <a:r>
              <a:rPr lang="en-GB" dirty="0"/>
              <a:t>Our aim is to ensure that patients:</a:t>
            </a:r>
          </a:p>
          <a:p>
            <a:pPr marL="171450" indent="-171450">
              <a:buFont typeface="Arial" panose="020B0604020202020204" pitchFamily="34" charset="0"/>
              <a:buChar char="•"/>
            </a:pPr>
            <a:r>
              <a:rPr lang="en-GB" dirty="0"/>
              <a:t>Clearly understand why they are being asked to complete the survey</a:t>
            </a:r>
          </a:p>
          <a:p>
            <a:pPr marL="171450" indent="-171450">
              <a:buFont typeface="Arial" panose="020B0604020202020204" pitchFamily="34" charset="0"/>
              <a:buChar char="•"/>
            </a:pPr>
            <a:r>
              <a:rPr lang="en-GB" dirty="0"/>
              <a:t>Feel confident about how their data is being used</a:t>
            </a:r>
          </a:p>
          <a:p>
            <a:pPr marL="171450" indent="-171450">
              <a:buFont typeface="Arial" panose="020B0604020202020204" pitchFamily="34" charset="0"/>
              <a:buChar char="•"/>
            </a:pPr>
            <a:r>
              <a:rPr lang="en-GB" dirty="0"/>
              <a:t>See the questionnaire as part of their care, rather than simply another form to complete</a:t>
            </a:r>
          </a:p>
          <a:p>
            <a:r>
              <a:rPr lang="en-GB" dirty="0"/>
              <a:t>The messaging has been designed to be concise, transparent and supportive of positive patient engagement.</a:t>
            </a:r>
          </a:p>
          <a:p>
            <a:endParaRPr lang="en-GB" dirty="0"/>
          </a:p>
          <a:p>
            <a:r>
              <a:rPr lang="en-GB" dirty="0"/>
              <a:t>We would particularly welcome your feedback on the following areas:</a:t>
            </a:r>
          </a:p>
          <a:p>
            <a:endParaRPr lang="en-GB" b="1" dirty="0"/>
          </a:p>
          <a:p>
            <a:r>
              <a:rPr lang="en-GB" b="1" dirty="0"/>
              <a:t>1. Practical Considerations</a:t>
            </a:r>
          </a:p>
          <a:p>
            <a:r>
              <a:rPr lang="en-GB" dirty="0"/>
              <a:t>Does this reflect how you currently explain outcome measures to patients?</a:t>
            </a:r>
          </a:p>
          <a:p>
            <a:r>
              <a:rPr lang="en-GB" dirty="0"/>
              <a:t>Are there any concerns or questions you anticipate arising within your clinic?</a:t>
            </a:r>
          </a:p>
          <a:p>
            <a:endParaRPr lang="en-GB" b="1" dirty="0"/>
          </a:p>
          <a:p>
            <a:r>
              <a:rPr lang="en-GB" b="1" dirty="0"/>
              <a:t>2. Clarity and Tone</a:t>
            </a:r>
          </a:p>
          <a:p>
            <a:r>
              <a:rPr lang="en-GB" dirty="0"/>
              <a:t>Is the wording clear and easy for patients to understand?</a:t>
            </a:r>
          </a:p>
          <a:p>
            <a:r>
              <a:rPr lang="en-GB" dirty="0"/>
              <a:t>Does the tone feel appropriate for your patient population?</a:t>
            </a:r>
          </a:p>
          <a:p>
            <a:endParaRPr lang="en-GB" b="1" dirty="0"/>
          </a:p>
          <a:p>
            <a:r>
              <a:rPr lang="en-GB" b="1" dirty="0"/>
              <a:t>3. Engagement and Completion</a:t>
            </a:r>
          </a:p>
          <a:p>
            <a:r>
              <a:rPr lang="en-GB" dirty="0"/>
              <a:t>Do you feel patients will understand why they are being asked to complete this?</a:t>
            </a:r>
          </a:p>
          <a:p>
            <a:r>
              <a:rPr lang="en-GB" dirty="0"/>
              <a:t>Is there anything we could adjust to improve completion rates?</a:t>
            </a:r>
          </a:p>
          <a:p>
            <a:endParaRPr lang="en-GB" dirty="0"/>
          </a:p>
          <a:p>
            <a:r>
              <a:rPr lang="en-GB" dirty="0"/>
              <a:t>Your feedback is extremely valuable in helping us refine this communication before wider implementation.</a:t>
            </a:r>
          </a:p>
        </p:txBody>
      </p:sp>
      <p:sp>
        <p:nvSpPr>
          <p:cNvPr id="4" name="Slide Number Placeholder 3">
            <a:extLst>
              <a:ext uri="{FF2B5EF4-FFF2-40B4-BE49-F238E27FC236}">
                <a16:creationId xmlns:a16="http://schemas.microsoft.com/office/drawing/2014/main" id="{0F2FB8C2-D1BD-26B7-45CB-89563BAAFADC}"/>
              </a:ext>
            </a:extLst>
          </p:cNvPr>
          <p:cNvSpPr>
            <a:spLocks noGrp="1"/>
          </p:cNvSpPr>
          <p:nvPr>
            <p:ph type="sldNum" sz="quarter" idx="5"/>
          </p:nvPr>
        </p:nvSpPr>
        <p:spPr/>
        <p:txBody>
          <a:bodyPr/>
          <a:lstStyle/>
          <a:p>
            <a:fld id="{038A9900-E873-4BE1-970C-29E0CAA35351}" type="slidenum">
              <a:rPr lang="en-GB" smtClean="0"/>
              <a:t>11</a:t>
            </a:fld>
            <a:endParaRPr lang="en-GB"/>
          </a:p>
        </p:txBody>
      </p:sp>
    </p:spTree>
    <p:extLst>
      <p:ext uri="{BB962C8B-B14F-4D97-AF65-F5344CB8AC3E}">
        <p14:creationId xmlns:p14="http://schemas.microsoft.com/office/powerpoint/2010/main" val="335645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Updated Initial Patient Message</a:t>
            </a:r>
          </a:p>
          <a:p>
            <a:endParaRPr lang="en-GB" b="1" dirty="0"/>
          </a:p>
          <a:p>
            <a:r>
              <a:rPr lang="en-GB" dirty="0"/>
              <a:t>This screenshot shows the updated initial text message and email that are sent to patients when they are enrolled in the DfI platform.</a:t>
            </a:r>
          </a:p>
          <a:p>
            <a:r>
              <a:rPr lang="en-GB" dirty="0"/>
              <a:t>The wording has been revised following early feedback to:</a:t>
            </a:r>
          </a:p>
          <a:p>
            <a:pPr marL="171450" indent="-171450">
              <a:buFont typeface="Arial" panose="020B0604020202020204" pitchFamily="34" charset="0"/>
              <a:buChar char="•"/>
            </a:pPr>
            <a:r>
              <a:rPr lang="en-GB" dirty="0"/>
              <a:t>Clarify why the patient is being asked to complete the questionnaire</a:t>
            </a:r>
          </a:p>
          <a:p>
            <a:pPr marL="171450" indent="-171450">
              <a:buFont typeface="Arial" panose="020B0604020202020204" pitchFamily="34" charset="0"/>
              <a:buChar char="•"/>
            </a:pPr>
            <a:r>
              <a:rPr lang="en-GB" dirty="0"/>
              <a:t>Explain how their information will be used</a:t>
            </a:r>
          </a:p>
          <a:p>
            <a:pPr marL="171450" indent="-171450">
              <a:buFont typeface="Arial" panose="020B0604020202020204" pitchFamily="34" charset="0"/>
              <a:buChar char="•"/>
            </a:pPr>
            <a:r>
              <a:rPr lang="en-GB" dirty="0"/>
              <a:t>Reassure patients about confidentiality and data security</a:t>
            </a:r>
          </a:p>
          <a:p>
            <a:pPr marL="171450" indent="-171450">
              <a:buFont typeface="Arial" panose="020B0604020202020204" pitchFamily="34" charset="0"/>
              <a:buChar char="•"/>
            </a:pPr>
            <a:r>
              <a:rPr lang="en-GB" dirty="0"/>
              <a:t>Position the survey as part of their clinical care</a:t>
            </a:r>
          </a:p>
          <a:p>
            <a:endParaRPr lang="en-GB" dirty="0"/>
          </a:p>
          <a:p>
            <a:r>
              <a:rPr lang="en-GB" dirty="0"/>
              <a:t>These updates are intended to improve understanding, trust and completion rates.</a:t>
            </a:r>
          </a:p>
          <a:p>
            <a:endParaRPr lang="en-GB" dirty="0"/>
          </a:p>
          <a:p>
            <a:r>
              <a:rPr lang="en-GB" dirty="0"/>
              <a:t>We welcome any feedback on whether the messaging feels appropriate for your patient population and aligns with how you introduce outcome measures in practice.</a:t>
            </a:r>
          </a:p>
        </p:txBody>
      </p:sp>
      <p:sp>
        <p:nvSpPr>
          <p:cNvPr id="4" name="Slide Number Placeholder 3"/>
          <p:cNvSpPr>
            <a:spLocks noGrp="1"/>
          </p:cNvSpPr>
          <p:nvPr>
            <p:ph type="sldNum" sz="quarter" idx="5"/>
          </p:nvPr>
        </p:nvSpPr>
        <p:spPr/>
        <p:txBody>
          <a:bodyPr/>
          <a:lstStyle/>
          <a:p>
            <a:fld id="{038A9900-E873-4BE1-970C-29E0CAA35351}" type="slidenum">
              <a:rPr lang="en-GB" smtClean="0"/>
              <a:t>12</a:t>
            </a:fld>
            <a:endParaRPr lang="en-GB"/>
          </a:p>
        </p:txBody>
      </p:sp>
    </p:spTree>
    <p:extLst>
      <p:ext uri="{BB962C8B-B14F-4D97-AF65-F5344CB8AC3E}">
        <p14:creationId xmlns:p14="http://schemas.microsoft.com/office/powerpoint/2010/main" val="15242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E2EB-E7CB-0377-C134-6C93ED302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7E475-3967-8DD1-801A-28050D706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3B229-B3FC-31F1-FC73-09AB62E23C75}"/>
              </a:ext>
            </a:extLst>
          </p:cNvPr>
          <p:cNvSpPr>
            <a:spLocks noGrp="1"/>
          </p:cNvSpPr>
          <p:nvPr>
            <p:ph type="body" idx="1"/>
          </p:nvPr>
        </p:nvSpPr>
        <p:spPr/>
        <p:txBody>
          <a:bodyPr/>
          <a:lstStyle/>
          <a:p>
            <a:r>
              <a:rPr lang="en-GB" b="1" dirty="0"/>
              <a:t>3-Month Follow-Up Patient Message</a:t>
            </a:r>
          </a:p>
          <a:p>
            <a:endParaRPr lang="en-GB" b="1" dirty="0"/>
          </a:p>
          <a:p>
            <a:r>
              <a:rPr lang="en-GB" dirty="0"/>
              <a:t>This screenshot shows the text message and email that are sent to patients at the 3-month follow-up point.</a:t>
            </a:r>
          </a:p>
          <a:p>
            <a:endParaRPr lang="en-GB" dirty="0"/>
          </a:p>
          <a:p>
            <a:r>
              <a:rPr lang="en-GB" dirty="0"/>
              <a:t>The wording has been designed to:</a:t>
            </a:r>
          </a:p>
          <a:p>
            <a:pPr marL="171450" indent="-171450">
              <a:buFont typeface="Arial" panose="020B0604020202020204" pitchFamily="34" charset="0"/>
              <a:buChar char="•"/>
            </a:pPr>
            <a:r>
              <a:rPr lang="en-GB" dirty="0"/>
              <a:t>Remind patients why they are being contacted</a:t>
            </a:r>
          </a:p>
          <a:p>
            <a:pPr marL="171450" indent="-171450">
              <a:buFont typeface="Arial" panose="020B0604020202020204" pitchFamily="34" charset="0"/>
              <a:buChar char="•"/>
            </a:pPr>
            <a:r>
              <a:rPr lang="en-GB" dirty="0"/>
              <a:t>Reinforce that this is part of their physiotherapy care</a:t>
            </a:r>
          </a:p>
          <a:p>
            <a:pPr marL="171450" indent="-171450">
              <a:buFont typeface="Arial" panose="020B0604020202020204" pitchFamily="34" charset="0"/>
              <a:buChar char="•"/>
            </a:pPr>
            <a:r>
              <a:rPr lang="en-GB" dirty="0"/>
              <a:t>Clearly explain the purpose of the follow-up questionnaire</a:t>
            </a:r>
          </a:p>
          <a:p>
            <a:pPr marL="171450" indent="-171450">
              <a:buFont typeface="Arial" panose="020B0604020202020204" pitchFamily="34" charset="0"/>
              <a:buChar char="•"/>
            </a:pPr>
            <a:r>
              <a:rPr lang="en-GB" dirty="0"/>
              <a:t>Reassure patients about confidentiality and data use</a:t>
            </a:r>
          </a:p>
          <a:p>
            <a:r>
              <a:rPr lang="en-GB" dirty="0"/>
              <a:t>Keep the message concise and easy to understand</a:t>
            </a:r>
          </a:p>
          <a:p>
            <a:endParaRPr lang="en-GB" dirty="0"/>
          </a:p>
          <a:p>
            <a:r>
              <a:rPr lang="en-GB" dirty="0"/>
              <a:t>We recognise that follow-up engagement can be more challenging than initial completion. For that reason, the tone aims to be supportive rather than demanding, and to emphasise the value of the patient’s response.</a:t>
            </a:r>
          </a:p>
          <a:p>
            <a:endParaRPr lang="en-GB" dirty="0"/>
          </a:p>
          <a:p>
            <a:r>
              <a:rPr lang="en-GB" dirty="0"/>
              <a:t>We would particularly welcome your feedback on:</a:t>
            </a:r>
          </a:p>
          <a:p>
            <a:pPr marL="171450" indent="-171450">
              <a:buFont typeface="Arial" panose="020B0604020202020204" pitchFamily="34" charset="0"/>
              <a:buChar char="•"/>
            </a:pPr>
            <a:r>
              <a:rPr lang="en-GB" dirty="0"/>
              <a:t>Whether the message feels clear and proportionate</a:t>
            </a:r>
          </a:p>
          <a:p>
            <a:pPr marL="171450" indent="-171450">
              <a:buFont typeface="Arial" panose="020B0604020202020204" pitchFamily="34" charset="0"/>
              <a:buChar char="•"/>
            </a:pPr>
            <a:r>
              <a:rPr lang="en-GB" dirty="0"/>
              <a:t>Whether it reflects how you would explain follow-up outcomes in your clinic</a:t>
            </a:r>
          </a:p>
          <a:p>
            <a:pPr marL="171450" indent="-171450">
              <a:buFont typeface="Arial" panose="020B0604020202020204" pitchFamily="34" charset="0"/>
              <a:buChar char="•"/>
            </a:pPr>
            <a:r>
              <a:rPr lang="en-GB" dirty="0"/>
              <a:t>Any changes that might improve completion rates</a:t>
            </a:r>
          </a:p>
          <a:p>
            <a:endParaRPr lang="en-GB" dirty="0"/>
          </a:p>
          <a:p>
            <a:r>
              <a:rPr lang="en-GB" dirty="0"/>
              <a:t>Your feedback will help us refine this before wider rollout.</a:t>
            </a:r>
          </a:p>
          <a:p>
            <a:endParaRPr lang="en-GB" dirty="0"/>
          </a:p>
        </p:txBody>
      </p:sp>
      <p:sp>
        <p:nvSpPr>
          <p:cNvPr id="4" name="Slide Number Placeholder 3">
            <a:extLst>
              <a:ext uri="{FF2B5EF4-FFF2-40B4-BE49-F238E27FC236}">
                <a16:creationId xmlns:a16="http://schemas.microsoft.com/office/drawing/2014/main" id="{8E9D9A3B-85CE-6CA3-D6F4-C15F8F4C652D}"/>
              </a:ext>
            </a:extLst>
          </p:cNvPr>
          <p:cNvSpPr>
            <a:spLocks noGrp="1"/>
          </p:cNvSpPr>
          <p:nvPr>
            <p:ph type="sldNum" sz="quarter" idx="5"/>
          </p:nvPr>
        </p:nvSpPr>
        <p:spPr/>
        <p:txBody>
          <a:bodyPr/>
          <a:lstStyle/>
          <a:p>
            <a:fld id="{038A9900-E873-4BE1-970C-29E0CAA35351}" type="slidenum">
              <a:rPr lang="en-GB" smtClean="0"/>
              <a:t>13</a:t>
            </a:fld>
            <a:endParaRPr lang="en-GB"/>
          </a:p>
        </p:txBody>
      </p:sp>
    </p:spTree>
    <p:extLst>
      <p:ext uri="{BB962C8B-B14F-4D97-AF65-F5344CB8AC3E}">
        <p14:creationId xmlns:p14="http://schemas.microsoft.com/office/powerpoint/2010/main" val="297538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What’s Coming Next</a:t>
            </a:r>
          </a:p>
          <a:p>
            <a:endParaRPr lang="en-GB" b="1" dirty="0"/>
          </a:p>
          <a:p>
            <a:r>
              <a:rPr lang="en-GB" dirty="0"/>
              <a:t>We outlined the next phase of development within the DfI platform, including both short-term releases and longer-term enhancements.</a:t>
            </a:r>
          </a:p>
          <a:p>
            <a:endParaRPr lang="en-GB" b="1" dirty="0"/>
          </a:p>
          <a:p>
            <a:r>
              <a:rPr lang="en-GB" b="1" dirty="0"/>
              <a:t>Launching in the Next 1–2 Weeks</a:t>
            </a:r>
          </a:p>
          <a:p>
            <a:pPr marL="171450" indent="-171450">
              <a:buFont typeface="Arial" panose="020B0604020202020204" pitchFamily="34" charset="0"/>
              <a:buChar char="•"/>
            </a:pPr>
            <a:r>
              <a:rPr lang="en-GB" b="1" dirty="0"/>
              <a:t>Patient Profile View</a:t>
            </a:r>
            <a:br>
              <a:rPr lang="en-GB" dirty="0"/>
            </a:br>
            <a:r>
              <a:rPr lang="en-GB" dirty="0"/>
              <a:t>A new patient profile view will be launched, allowing clinicians to see individual patient-level data in a clearer and more structured format. This is designed to improve usability and make outcome data more clinically meaningful at the point of care.</a:t>
            </a:r>
          </a:p>
          <a:p>
            <a:pPr marL="171450" indent="-171450">
              <a:buFont typeface="Arial" panose="020B0604020202020204" pitchFamily="34" charset="0"/>
              <a:buChar char="•"/>
            </a:pPr>
            <a:r>
              <a:rPr lang="en-GB" b="1" dirty="0"/>
              <a:t>PMS Integration: PPS and TM3</a:t>
            </a:r>
            <a:br>
              <a:rPr lang="en-GB" dirty="0"/>
            </a:br>
            <a:r>
              <a:rPr lang="en-GB" dirty="0"/>
              <a:t>Integration with PPS and TM3 will go live shortly. This builds on the existing </a:t>
            </a:r>
            <a:r>
              <a:rPr lang="en-GB" dirty="0" err="1"/>
              <a:t>Cliniko</a:t>
            </a:r>
            <a:r>
              <a:rPr lang="en-GB" dirty="0"/>
              <a:t> and </a:t>
            </a:r>
            <a:r>
              <a:rPr lang="en-GB" dirty="0" err="1"/>
              <a:t>Nookal</a:t>
            </a:r>
            <a:r>
              <a:rPr lang="en-GB" dirty="0"/>
              <a:t> integrations and further supports our aim of reducing duplication and administrative burden.</a:t>
            </a:r>
          </a:p>
          <a:p>
            <a:br>
              <a:rPr lang="en-GB" dirty="0"/>
            </a:br>
            <a:endParaRPr lang="en-GB" dirty="0"/>
          </a:p>
          <a:p>
            <a:r>
              <a:rPr lang="en-GB" b="1" dirty="0"/>
              <a:t>Expanding Scope</a:t>
            </a:r>
          </a:p>
          <a:p>
            <a:pPr marL="171450" indent="-171450">
              <a:buFont typeface="Arial" panose="020B0604020202020204" pitchFamily="34" charset="0"/>
              <a:buChar char="•"/>
            </a:pPr>
            <a:r>
              <a:rPr lang="en-GB" b="1" dirty="0"/>
              <a:t>Paediatric Surveys (0–18 years)</a:t>
            </a:r>
            <a:br>
              <a:rPr lang="en-GB" dirty="0"/>
            </a:br>
            <a:r>
              <a:rPr lang="en-GB" dirty="0"/>
              <a:t>We are introducing surveys tailored for children and young people aged 0–18 years. This will broaden the reach of the platform and support clinics working with paediatric populations.</a:t>
            </a:r>
          </a:p>
          <a:p>
            <a:pPr marL="0" indent="0">
              <a:buFont typeface="Arial" panose="020B0604020202020204" pitchFamily="34" charset="0"/>
              <a:buNone/>
            </a:pPr>
            <a:br>
              <a:rPr lang="en-GB" dirty="0"/>
            </a:br>
            <a:endParaRPr lang="en-GB" dirty="0"/>
          </a:p>
          <a:p>
            <a:r>
              <a:rPr lang="en-GB" b="1" dirty="0"/>
              <a:t>Workshops 2 and 3</a:t>
            </a:r>
          </a:p>
          <a:p>
            <a:r>
              <a:rPr lang="en-GB" dirty="0"/>
              <a:t>The next two workshops will focus on:</a:t>
            </a:r>
          </a:p>
          <a:p>
            <a:pPr marL="171450" indent="-171450">
              <a:buFont typeface="Arial" panose="020B0604020202020204" pitchFamily="34" charset="0"/>
              <a:buChar char="•"/>
            </a:pPr>
            <a:r>
              <a:rPr lang="en-GB" b="1" dirty="0"/>
              <a:t>The new quality framework</a:t>
            </a:r>
            <a:r>
              <a:rPr lang="en-GB" dirty="0"/>
              <a:t> – outlining how data will support quality improvement and benchmarking.</a:t>
            </a:r>
          </a:p>
          <a:p>
            <a:pPr marL="171450" indent="-171450">
              <a:buFont typeface="Arial" panose="020B0604020202020204" pitchFamily="34" charset="0"/>
              <a:buChar char="•"/>
            </a:pPr>
            <a:r>
              <a:rPr lang="en-GB" b="1" dirty="0"/>
              <a:t>The interactive dashboard</a:t>
            </a:r>
            <a:r>
              <a:rPr lang="en-GB" dirty="0"/>
              <a:t> – demonstrating functionality and gathering feedback on usability, interpretation and clinical value.</a:t>
            </a:r>
          </a:p>
          <a:p>
            <a:pPr marL="0" indent="0">
              <a:buFont typeface="Arial" panose="020B0604020202020204" pitchFamily="34" charset="0"/>
              <a:buNone/>
            </a:pPr>
            <a:r>
              <a:rPr lang="en-GB" dirty="0"/>
              <a:t>Your feedback in these sessions will directly shape how these components evolve.</a:t>
            </a:r>
          </a:p>
          <a:p>
            <a:br>
              <a:rPr lang="en-GB" dirty="0"/>
            </a:br>
            <a:endParaRPr lang="en-GB" dirty="0"/>
          </a:p>
          <a:p>
            <a:r>
              <a:rPr lang="en-GB" b="1" dirty="0"/>
              <a:t>Workshop 4 – Longer-Term Development</a:t>
            </a:r>
          </a:p>
          <a:p>
            <a:r>
              <a:rPr lang="en-GB" dirty="0"/>
              <a:t>In Workshop 4, we will begin discussions around clinic-level reporting. This will explore how aggregated reports may support service evaluation, benchmarking and external reporting where appropriate.</a:t>
            </a:r>
          </a:p>
          <a:p>
            <a:br>
              <a:rPr lang="en-GB" dirty="0"/>
            </a:br>
            <a:endParaRPr lang="en-GB" dirty="0"/>
          </a:p>
        </p:txBody>
      </p:sp>
      <p:sp>
        <p:nvSpPr>
          <p:cNvPr id="4" name="Slide Number Placeholder 3"/>
          <p:cNvSpPr>
            <a:spLocks noGrp="1"/>
          </p:cNvSpPr>
          <p:nvPr>
            <p:ph type="sldNum" sz="quarter" idx="5"/>
          </p:nvPr>
        </p:nvSpPr>
        <p:spPr/>
        <p:txBody>
          <a:bodyPr/>
          <a:lstStyle/>
          <a:p>
            <a:fld id="{038A9900-E873-4BE1-970C-29E0CAA35351}" type="slidenum">
              <a:rPr lang="en-GB" smtClean="0"/>
              <a:t>14</a:t>
            </a:fld>
            <a:endParaRPr lang="en-GB"/>
          </a:p>
        </p:txBody>
      </p:sp>
    </p:spTree>
    <p:extLst>
      <p:ext uri="{BB962C8B-B14F-4D97-AF65-F5344CB8AC3E}">
        <p14:creationId xmlns:p14="http://schemas.microsoft.com/office/powerpoint/2010/main" val="364732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8A9900-E873-4BE1-970C-29E0CAA35351}" type="slidenum">
              <a:rPr lang="en-GB" smtClean="0"/>
              <a:t>15</a:t>
            </a:fld>
            <a:endParaRPr lang="en-GB"/>
          </a:p>
        </p:txBody>
      </p:sp>
    </p:spTree>
    <p:extLst>
      <p:ext uri="{BB962C8B-B14F-4D97-AF65-F5344CB8AC3E}">
        <p14:creationId xmlns:p14="http://schemas.microsoft.com/office/powerpoint/2010/main" val="841248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my contact details. Please email with any questions and feedback. </a:t>
            </a:r>
          </a:p>
        </p:txBody>
      </p:sp>
      <p:sp>
        <p:nvSpPr>
          <p:cNvPr id="4" name="Slide Number Placeholder 3"/>
          <p:cNvSpPr>
            <a:spLocks noGrp="1"/>
          </p:cNvSpPr>
          <p:nvPr>
            <p:ph type="sldNum" sz="quarter" idx="5"/>
          </p:nvPr>
        </p:nvSpPr>
        <p:spPr/>
        <p:txBody>
          <a:bodyPr/>
          <a:lstStyle/>
          <a:p>
            <a:fld id="{2162A9FC-9954-4984-8B47-67B40E33889F}" type="slidenum">
              <a:rPr lang="en-GB" smtClean="0"/>
              <a:t>16</a:t>
            </a:fld>
            <a:endParaRPr lang="en-GB"/>
          </a:p>
        </p:txBody>
      </p:sp>
    </p:spTree>
    <p:extLst>
      <p:ext uri="{BB962C8B-B14F-4D97-AF65-F5344CB8AC3E}">
        <p14:creationId xmlns:p14="http://schemas.microsoft.com/office/powerpoint/2010/main" val="41913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Session Overview</a:t>
            </a:r>
          </a:p>
          <a:p>
            <a:r>
              <a:rPr lang="en-GB" dirty="0"/>
              <a:t>In this workshop, we covered three main areas:</a:t>
            </a:r>
          </a:p>
          <a:p>
            <a:endParaRPr lang="en-GB" b="1" dirty="0"/>
          </a:p>
          <a:p>
            <a:r>
              <a:rPr lang="en-GB" b="1" dirty="0"/>
              <a:t>1. Update on DfI Progress</a:t>
            </a:r>
          </a:p>
          <a:p>
            <a:r>
              <a:rPr lang="en-GB" dirty="0"/>
              <a:t>We provided an overview of the current status of the Data for Impact (DfI) platform, including recent developments and updates following rollout. This included progress on platform functionality, integration work, and ongoing refinement based on early implementation.</a:t>
            </a:r>
          </a:p>
          <a:p>
            <a:r>
              <a:rPr lang="en-GB" b="1" dirty="0"/>
              <a:t>2. Focused Feedback</a:t>
            </a:r>
          </a:p>
          <a:p>
            <a:r>
              <a:rPr lang="en-GB" dirty="0"/>
              <a:t>A core aim of the session was to gather structured feedback from clinicians. We discussed specific aspects of the platform where your input is particularly valuable, including usability, workflow integration, data capture, and reporting.</a:t>
            </a:r>
            <a:br>
              <a:rPr lang="en-GB" dirty="0"/>
            </a:br>
            <a:r>
              <a:rPr lang="en-GB" dirty="0"/>
              <a:t>Your feedback will directly inform the next phase of development.</a:t>
            </a:r>
          </a:p>
          <a:p>
            <a:r>
              <a:rPr lang="en-GB" b="1" dirty="0"/>
              <a:t>3. What’s Coming Next</a:t>
            </a:r>
          </a:p>
          <a:p>
            <a:r>
              <a:rPr lang="en-GB" dirty="0"/>
              <a:t>We outlined the next stages of the project, including planned updates and areas of refinement. We also introduced the structure of the upcoming workshop sessions and what will be covered next.</a:t>
            </a:r>
          </a:p>
        </p:txBody>
      </p:sp>
      <p:sp>
        <p:nvSpPr>
          <p:cNvPr id="4" name="Slide Number Placeholder 3"/>
          <p:cNvSpPr>
            <a:spLocks noGrp="1"/>
          </p:cNvSpPr>
          <p:nvPr>
            <p:ph type="sldNum" sz="quarter" idx="5"/>
          </p:nvPr>
        </p:nvSpPr>
        <p:spPr/>
        <p:txBody>
          <a:bodyPr/>
          <a:lstStyle/>
          <a:p>
            <a:fld id="{038A9900-E873-4BE1-970C-29E0CAA35351}" type="slidenum">
              <a:rPr lang="en-GB" smtClean="0"/>
              <a:t>2</a:t>
            </a:fld>
            <a:endParaRPr lang="en-GB"/>
          </a:p>
        </p:txBody>
      </p:sp>
    </p:spTree>
    <p:extLst>
      <p:ext uri="{BB962C8B-B14F-4D97-AF65-F5344CB8AC3E}">
        <p14:creationId xmlns:p14="http://schemas.microsoft.com/office/powerpoint/2010/main" val="406278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DfI update</a:t>
            </a:r>
          </a:p>
          <a:p>
            <a:endParaRPr lang="en-GB" b="1" dirty="0"/>
          </a:p>
          <a:p>
            <a:r>
              <a:rPr lang="en-GB" b="1" dirty="0"/>
              <a:t>1. Platform Implementation</a:t>
            </a:r>
          </a:p>
          <a:p>
            <a:r>
              <a:rPr lang="en-GB" dirty="0"/>
              <a:t>The DfI platform was launched for manual enrolment in November 2025. This allowed clinics to begin using the system immediately while wider integration work continued in parallel.</a:t>
            </a:r>
          </a:p>
          <a:p>
            <a:r>
              <a:rPr lang="en-GB" dirty="0"/>
              <a:t>In February 2026, we successfully developed and implemented API integration processes for </a:t>
            </a:r>
            <a:r>
              <a:rPr lang="en-GB" dirty="0" err="1"/>
              <a:t>Cliniko</a:t>
            </a:r>
            <a:r>
              <a:rPr lang="en-GB" dirty="0"/>
              <a:t> and </a:t>
            </a:r>
            <a:r>
              <a:rPr lang="en-GB" dirty="0" err="1"/>
              <a:t>Nookal</a:t>
            </a:r>
            <a:r>
              <a:rPr lang="en-GB" dirty="0"/>
              <a:t>. These integrations allow data to flow more seamlessly from clinic management systems into the DfI platform, reducing duplication and administrative burden.</a:t>
            </a:r>
          </a:p>
          <a:p>
            <a:r>
              <a:rPr lang="en-GB" dirty="0"/>
              <a:t>Two further API integrations (PPS and TM3) are scheduled to go live next week. Expanding integration capability is a key priority, as embedding DfI within existing workflows is central to long-term sustainability and clinician engagement.</a:t>
            </a:r>
          </a:p>
          <a:p>
            <a:br>
              <a:rPr lang="en-GB" dirty="0"/>
            </a:br>
            <a:endParaRPr lang="en-GB" dirty="0"/>
          </a:p>
          <a:p>
            <a:r>
              <a:rPr lang="en-GB" b="1" dirty="0"/>
              <a:t>2. Data Entry and Patient Engagement</a:t>
            </a:r>
          </a:p>
          <a:p>
            <a:r>
              <a:rPr lang="en-GB" dirty="0"/>
              <a:t>Since rollout:</a:t>
            </a:r>
          </a:p>
          <a:p>
            <a:r>
              <a:rPr lang="en-GB" dirty="0"/>
              <a:t>The current patient completion rate is approximately 65%.</a:t>
            </a:r>
            <a:br>
              <a:rPr lang="en-GB" dirty="0"/>
            </a:br>
            <a:r>
              <a:rPr lang="en-GB" dirty="0"/>
              <a:t>This reflects strong early engagement, particularly given that this is a new system and process for many clinics.</a:t>
            </a:r>
          </a:p>
          <a:p>
            <a:r>
              <a:rPr lang="en-GB" dirty="0"/>
              <a:t>Three-month follow-up patient surveys are now being distributed.</a:t>
            </a:r>
            <a:br>
              <a:rPr lang="en-GB" dirty="0"/>
            </a:br>
            <a:r>
              <a:rPr lang="en-GB" dirty="0"/>
              <a:t>Completion rates for follow-up surveys are currently being analysed and will be shared once confirmed.</a:t>
            </a:r>
          </a:p>
          <a:p>
            <a:r>
              <a:rPr lang="en-GB" dirty="0"/>
              <a:t>Monitoring both initial and follow-up completion rates is important to understand real-world feasibility and to identify where further refinements may support improved patient engagement.</a:t>
            </a:r>
          </a:p>
          <a:p>
            <a:br>
              <a:rPr lang="en-GB" dirty="0"/>
            </a:br>
            <a:endParaRPr lang="en-GB" dirty="0"/>
          </a:p>
          <a:p>
            <a:r>
              <a:rPr lang="en-GB" b="1" dirty="0"/>
              <a:t>3. Data and Research Output</a:t>
            </a:r>
          </a:p>
          <a:p>
            <a:r>
              <a:rPr lang="en-GB" b="1" dirty="0"/>
              <a:t>Existing Dataset (n = 120,000)</a:t>
            </a:r>
          </a:p>
          <a:p>
            <a:r>
              <a:rPr lang="en-GB" dirty="0"/>
              <a:t>The existing DfI dataset, comprising over 120,000 patient episodes, continues to support:</a:t>
            </a:r>
          </a:p>
          <a:p>
            <a:r>
              <a:rPr lang="en-GB" dirty="0"/>
              <a:t>Master’s level research projects</a:t>
            </a:r>
          </a:p>
          <a:p>
            <a:r>
              <a:rPr lang="en-GB" dirty="0"/>
              <a:t>Peer-reviewed publications</a:t>
            </a:r>
          </a:p>
          <a:p>
            <a:r>
              <a:rPr lang="en-GB" dirty="0"/>
              <a:t>Industry and professional body reporting</a:t>
            </a:r>
          </a:p>
          <a:p>
            <a:r>
              <a:rPr lang="en-GB" dirty="0"/>
              <a:t>This dataset remains a significant national asset and underpins ongoing research and policy engagement.</a:t>
            </a:r>
          </a:p>
          <a:p>
            <a:endParaRPr lang="en-GB" dirty="0"/>
          </a:p>
          <a:p>
            <a:r>
              <a:rPr lang="en-GB" b="1" dirty="0"/>
              <a:t>4. New Dataset</a:t>
            </a:r>
          </a:p>
          <a:p>
            <a:r>
              <a:rPr lang="en-GB" dirty="0"/>
              <a:t>The newly structured dataset, aligned with the updated DfI platform, is now beginning to accumulate data. This dataset will support:</a:t>
            </a:r>
          </a:p>
          <a:p>
            <a:r>
              <a:rPr lang="en-GB" dirty="0"/>
              <a:t>Fairer benchmarking</a:t>
            </a:r>
          </a:p>
          <a:p>
            <a:r>
              <a:rPr lang="en-GB" dirty="0"/>
              <a:t>Improved risk adjustment</a:t>
            </a:r>
          </a:p>
          <a:p>
            <a:r>
              <a:rPr lang="en-GB" dirty="0"/>
              <a:t>Enhanced quality improvement analysis</a:t>
            </a:r>
          </a:p>
          <a:p>
            <a:endParaRPr lang="en-GB" b="1" dirty="0"/>
          </a:p>
          <a:p>
            <a:r>
              <a:rPr lang="en-GB" b="1" dirty="0"/>
              <a:t>5. Validated Short-Form MSK-HQ</a:t>
            </a:r>
          </a:p>
          <a:p>
            <a:r>
              <a:rPr lang="en-GB" dirty="0"/>
              <a:t>As part of the platform development work, we have also completed validation of a short-form version of the MSK-HQ. This provides a more streamlined outcome measure while maintaining robust psychometric performance, supporting both clinical feasibility and national comparability.</a:t>
            </a:r>
          </a:p>
          <a:p>
            <a:endParaRPr lang="en-GB" dirty="0"/>
          </a:p>
        </p:txBody>
      </p:sp>
      <p:sp>
        <p:nvSpPr>
          <p:cNvPr id="4" name="Slide Number Placeholder 3"/>
          <p:cNvSpPr>
            <a:spLocks noGrp="1"/>
          </p:cNvSpPr>
          <p:nvPr>
            <p:ph type="sldNum" sz="quarter" idx="5"/>
          </p:nvPr>
        </p:nvSpPr>
        <p:spPr/>
        <p:txBody>
          <a:bodyPr/>
          <a:lstStyle/>
          <a:p>
            <a:fld id="{038A9900-E873-4BE1-970C-29E0CAA35351}" type="slidenum">
              <a:rPr lang="en-GB" smtClean="0"/>
              <a:t>3</a:t>
            </a:fld>
            <a:endParaRPr lang="en-GB"/>
          </a:p>
        </p:txBody>
      </p:sp>
    </p:spTree>
    <p:extLst>
      <p:ext uri="{BB962C8B-B14F-4D97-AF65-F5344CB8AC3E}">
        <p14:creationId xmlns:p14="http://schemas.microsoft.com/office/powerpoint/2010/main" val="96560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PMS integration </a:t>
            </a:r>
          </a:p>
          <a:p>
            <a:br>
              <a:rPr lang="en-GB" dirty="0"/>
            </a:br>
            <a:r>
              <a:rPr lang="en-GB" dirty="0"/>
              <a:t>There are two main ways clinics can integrate their Practice Management System with DfI.</a:t>
            </a:r>
          </a:p>
          <a:p>
            <a:endParaRPr lang="en-GB" dirty="0"/>
          </a:p>
          <a:p>
            <a:pPr lvl="1"/>
            <a:r>
              <a:rPr lang="en-GB" b="1" dirty="0"/>
              <a:t>1. The first is the generic API integration.</a:t>
            </a:r>
            <a:br>
              <a:rPr lang="en-GB" dirty="0"/>
            </a:br>
            <a:r>
              <a:rPr lang="en-GB" dirty="0"/>
              <a:t>This is the simplest route and will suit many clinics. Once connected, eligible patients are automatically moved from your PMS to the platform. There’s no manual enrolment required to the DfI platform. Surveys are sent automatically before the first appointment and at three months, and the data flows straight into the DfI platform. </a:t>
            </a:r>
          </a:p>
          <a:p>
            <a:endParaRPr lang="en-GB" b="1" dirty="0"/>
          </a:p>
          <a:p>
            <a:pPr lvl="1"/>
            <a:r>
              <a:rPr lang="en-GB" b="1" dirty="0"/>
              <a:t>2. The second option is the custom field API integration.</a:t>
            </a:r>
            <a:br>
              <a:rPr lang="en-GB" dirty="0"/>
            </a:br>
            <a:r>
              <a:rPr lang="en-GB" dirty="0"/>
              <a:t>This gives clinics more control. A custom DfI field is added to your PMS, and clinicians can actively select which patients should be included (which you identify as eligible or not). This can be helpful for clinics running mixed services or wanting tighter control over inclusion.</a:t>
            </a:r>
          </a:p>
          <a:p>
            <a:pPr lvl="1"/>
            <a:r>
              <a:rPr lang="en-GB" dirty="0"/>
              <a:t>Both routes remove the need for double data entry and are designed to embed data collection into everyday workflow.</a:t>
            </a:r>
          </a:p>
          <a:p>
            <a:endParaRPr lang="en-GB" dirty="0"/>
          </a:p>
          <a:p>
            <a:r>
              <a:rPr lang="en-GB" dirty="0"/>
              <a:t>Full setup instructions for each PMS are available on the Keele DfI webpages, with step-by-step guidance and support.</a:t>
            </a:r>
          </a:p>
          <a:p>
            <a:endParaRPr lang="en-GB" dirty="0"/>
          </a:p>
        </p:txBody>
      </p:sp>
      <p:sp>
        <p:nvSpPr>
          <p:cNvPr id="4" name="Slide Number Placeholder 3"/>
          <p:cNvSpPr>
            <a:spLocks noGrp="1"/>
          </p:cNvSpPr>
          <p:nvPr>
            <p:ph type="sldNum" sz="quarter" idx="5"/>
          </p:nvPr>
        </p:nvSpPr>
        <p:spPr/>
        <p:txBody>
          <a:bodyPr/>
          <a:lstStyle/>
          <a:p>
            <a:fld id="{038A9900-E873-4BE1-970C-29E0CAA35351}" type="slidenum">
              <a:rPr lang="en-GB" smtClean="0"/>
              <a:t>4</a:t>
            </a:fld>
            <a:endParaRPr lang="en-GB"/>
          </a:p>
        </p:txBody>
      </p:sp>
    </p:spTree>
    <p:extLst>
      <p:ext uri="{BB962C8B-B14F-4D97-AF65-F5344CB8AC3E}">
        <p14:creationId xmlns:p14="http://schemas.microsoft.com/office/powerpoint/2010/main" val="344652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Connecting to Your Practice Management System (PMS)</a:t>
            </a:r>
          </a:p>
          <a:p>
            <a:endParaRPr lang="en-GB" b="1" dirty="0"/>
          </a:p>
          <a:p>
            <a:r>
              <a:rPr lang="en-GB" dirty="0"/>
              <a:t>This slide shows a screenshot of the </a:t>
            </a:r>
            <a:r>
              <a:rPr lang="en-GB" b="1" dirty="0"/>
              <a:t>‘Account’</a:t>
            </a:r>
            <a:r>
              <a:rPr lang="en-GB" dirty="0"/>
              <a:t> section within the DfI platform.</a:t>
            </a:r>
          </a:p>
          <a:p>
            <a:r>
              <a:rPr lang="en-GB" dirty="0"/>
              <a:t>To enable PMS integration:</a:t>
            </a:r>
          </a:p>
          <a:p>
            <a:pPr lvl="1"/>
            <a:r>
              <a:rPr lang="en-GB" dirty="0"/>
              <a:t>1. Navigate to the </a:t>
            </a:r>
            <a:r>
              <a:rPr lang="en-GB" b="1" dirty="0"/>
              <a:t>Account</a:t>
            </a:r>
            <a:r>
              <a:rPr lang="en-GB" dirty="0"/>
              <a:t> section of the platform.</a:t>
            </a:r>
          </a:p>
          <a:p>
            <a:pPr lvl="1"/>
            <a:r>
              <a:rPr lang="en-GB" dirty="0"/>
              <a:t>2. Select </a:t>
            </a:r>
            <a:r>
              <a:rPr lang="en-GB" b="1" dirty="0"/>
              <a:t>“Connect to PMS.”</a:t>
            </a:r>
            <a:endParaRPr lang="en-GB" dirty="0"/>
          </a:p>
          <a:p>
            <a:endParaRPr lang="en-GB" dirty="0"/>
          </a:p>
          <a:p>
            <a:r>
              <a:rPr lang="en-GB" dirty="0"/>
              <a:t>Follow the step-by-step guidance provided in the integration document available on the Keele DfI webpage:</a:t>
            </a:r>
            <a:br>
              <a:rPr lang="en-GB" dirty="0"/>
            </a:br>
            <a:r>
              <a:rPr lang="en-GB" b="1" dirty="0">
                <a:hlinkClick r:id="rId3"/>
              </a:rPr>
              <a:t>www.keele.ac.uk/dataforimpact</a:t>
            </a:r>
            <a:endParaRPr lang="en-GB" dirty="0"/>
          </a:p>
          <a:p>
            <a:endParaRPr lang="en-GB" dirty="0"/>
          </a:p>
          <a:p>
            <a:r>
              <a:rPr lang="en-GB" dirty="0"/>
              <a:t>The guidance document outlines the specific steps required for your system and explains how data will securely transfer between your PMS and the DfI platform.</a:t>
            </a:r>
          </a:p>
          <a:p>
            <a:r>
              <a:rPr lang="en-GB" dirty="0"/>
              <a:t>If you experience any difficulties during setup, please contact the DfI team and we will support you through the process.</a:t>
            </a:r>
          </a:p>
        </p:txBody>
      </p:sp>
      <p:sp>
        <p:nvSpPr>
          <p:cNvPr id="4" name="Slide Number Placeholder 3"/>
          <p:cNvSpPr>
            <a:spLocks noGrp="1"/>
          </p:cNvSpPr>
          <p:nvPr>
            <p:ph type="sldNum" sz="quarter" idx="5"/>
          </p:nvPr>
        </p:nvSpPr>
        <p:spPr/>
        <p:txBody>
          <a:bodyPr/>
          <a:lstStyle/>
          <a:p>
            <a:fld id="{038A9900-E873-4BE1-970C-29E0CAA35351}" type="slidenum">
              <a:rPr lang="en-GB" smtClean="0"/>
              <a:t>5</a:t>
            </a:fld>
            <a:endParaRPr lang="en-GB"/>
          </a:p>
        </p:txBody>
      </p:sp>
    </p:spTree>
    <p:extLst>
      <p:ext uri="{BB962C8B-B14F-4D97-AF65-F5344CB8AC3E}">
        <p14:creationId xmlns:p14="http://schemas.microsoft.com/office/powerpoint/2010/main" val="352834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were the questions provided to guide feedback and questions within the workshop. </a:t>
            </a:r>
          </a:p>
        </p:txBody>
      </p:sp>
      <p:sp>
        <p:nvSpPr>
          <p:cNvPr id="4" name="Slide Number Placeholder 3"/>
          <p:cNvSpPr>
            <a:spLocks noGrp="1"/>
          </p:cNvSpPr>
          <p:nvPr>
            <p:ph type="sldNum" sz="quarter" idx="5"/>
          </p:nvPr>
        </p:nvSpPr>
        <p:spPr/>
        <p:txBody>
          <a:bodyPr/>
          <a:lstStyle/>
          <a:p>
            <a:fld id="{038A9900-E873-4BE1-970C-29E0CAA35351}" type="slidenum">
              <a:rPr lang="en-GB" smtClean="0"/>
              <a:t>6</a:t>
            </a:fld>
            <a:endParaRPr lang="en-GB"/>
          </a:p>
        </p:txBody>
      </p:sp>
    </p:spTree>
    <p:extLst>
      <p:ext uri="{BB962C8B-B14F-4D97-AF65-F5344CB8AC3E}">
        <p14:creationId xmlns:p14="http://schemas.microsoft.com/office/powerpoint/2010/main" val="7363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Patient Profile View</a:t>
            </a:r>
            <a:endParaRPr lang="en-GB" dirty="0"/>
          </a:p>
          <a:p>
            <a:r>
              <a:rPr lang="en-GB" dirty="0"/>
              <a:t>This is a visual summary of the initial patient survey. As soon as a patient completes their baseline survey - and before their first appointment - you can view their responses in one clear, structured profile.</a:t>
            </a:r>
          </a:p>
          <a:p>
            <a:endParaRPr lang="en-GB" dirty="0"/>
          </a:p>
          <a:p>
            <a:r>
              <a:rPr lang="en-GB" dirty="0"/>
              <a:t>It’s designed to save time and give you a quick, meaningful overview of the patient before you see them.</a:t>
            </a:r>
          </a:p>
          <a:p>
            <a:endParaRPr lang="en-GB" dirty="0"/>
          </a:p>
          <a:p>
            <a:r>
              <a:rPr lang="en-GB" dirty="0"/>
              <a:t>You can immediately see:</a:t>
            </a:r>
          </a:p>
          <a:p>
            <a:pPr marL="171450" indent="-171450">
              <a:buFont typeface="Arial" panose="020B0604020202020204" pitchFamily="34" charset="0"/>
              <a:buChar char="•"/>
            </a:pPr>
            <a:r>
              <a:rPr lang="en-GB" dirty="0"/>
              <a:t>Their baseline pain and function</a:t>
            </a:r>
          </a:p>
          <a:p>
            <a:pPr marL="171450" indent="-171450">
              <a:buFont typeface="Arial" panose="020B0604020202020204" pitchFamily="34" charset="0"/>
              <a:buChar char="•"/>
            </a:pPr>
            <a:r>
              <a:rPr lang="en-GB" dirty="0"/>
              <a:t>The main areas affecting their daily life</a:t>
            </a:r>
          </a:p>
          <a:p>
            <a:pPr marL="171450" indent="-171450">
              <a:buFont typeface="Arial" panose="020B0604020202020204" pitchFamily="34" charset="0"/>
              <a:buChar char="•"/>
            </a:pPr>
            <a:r>
              <a:rPr lang="en-GB" dirty="0"/>
              <a:t>Any wider health considerations</a:t>
            </a:r>
          </a:p>
          <a:p>
            <a:pPr marL="171450" indent="-171450">
              <a:buFont typeface="Arial" panose="020B0604020202020204" pitchFamily="34" charset="0"/>
              <a:buChar char="•"/>
            </a:pPr>
            <a:r>
              <a:rPr lang="en-GB" dirty="0"/>
              <a:t>Their goals and expectations</a:t>
            </a:r>
          </a:p>
          <a:p>
            <a:r>
              <a:rPr lang="en-GB" dirty="0"/>
              <a:t>An important part of the platform is that we are providing patient-level data directly back to clinicians in a format that is genuinely usable in practice.</a:t>
            </a:r>
          </a:p>
          <a:p>
            <a:endParaRPr lang="en-GB" dirty="0"/>
          </a:p>
          <a:p>
            <a:r>
              <a:rPr lang="en-GB" b="1" dirty="0"/>
              <a:t>When is this development coming?</a:t>
            </a:r>
          </a:p>
          <a:p>
            <a:r>
              <a:rPr lang="en-GB" dirty="0"/>
              <a:t>We are almost ready to launch this within the platform. Instead of clicking through individual survey responses and reading question by question, you will be able to click on a patient and open a structured Patient Profile View - making interpretation faster and more intuitive.</a:t>
            </a:r>
          </a:p>
          <a:p>
            <a:endParaRPr lang="en-GB" dirty="0"/>
          </a:p>
          <a:p>
            <a:r>
              <a:rPr lang="en-GB" dirty="0"/>
              <a:t>The next slide provides an example using sample data and get your feedback on how this works in real clinical practice.</a:t>
            </a:r>
          </a:p>
        </p:txBody>
      </p:sp>
      <p:sp>
        <p:nvSpPr>
          <p:cNvPr id="4" name="Slide Number Placeholder 3"/>
          <p:cNvSpPr>
            <a:spLocks noGrp="1"/>
          </p:cNvSpPr>
          <p:nvPr>
            <p:ph type="sldNum" sz="quarter" idx="5"/>
          </p:nvPr>
        </p:nvSpPr>
        <p:spPr/>
        <p:txBody>
          <a:bodyPr/>
          <a:lstStyle/>
          <a:p>
            <a:fld id="{038A9900-E873-4BE1-970C-29E0CAA35351}" type="slidenum">
              <a:rPr lang="en-GB" smtClean="0"/>
              <a:t>7</a:t>
            </a:fld>
            <a:endParaRPr lang="en-GB"/>
          </a:p>
        </p:txBody>
      </p:sp>
    </p:spTree>
    <p:extLst>
      <p:ext uri="{BB962C8B-B14F-4D97-AF65-F5344CB8AC3E}">
        <p14:creationId xmlns:p14="http://schemas.microsoft.com/office/powerpoint/2010/main" val="111230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8A9900-E873-4BE1-970C-29E0CAA35351}" type="slidenum">
              <a:rPr lang="en-GB" smtClean="0"/>
              <a:t>8</a:t>
            </a:fld>
            <a:endParaRPr lang="en-GB"/>
          </a:p>
        </p:txBody>
      </p:sp>
    </p:spTree>
    <p:extLst>
      <p:ext uri="{BB962C8B-B14F-4D97-AF65-F5344CB8AC3E}">
        <p14:creationId xmlns:p14="http://schemas.microsoft.com/office/powerpoint/2010/main" val="58462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8A9900-E873-4BE1-970C-29E0CAA35351}" type="slidenum">
              <a:rPr lang="en-GB" smtClean="0"/>
              <a:t>9</a:t>
            </a:fld>
            <a:endParaRPr lang="en-GB"/>
          </a:p>
        </p:txBody>
      </p:sp>
    </p:spTree>
    <p:extLst>
      <p:ext uri="{BB962C8B-B14F-4D97-AF65-F5344CB8AC3E}">
        <p14:creationId xmlns:p14="http://schemas.microsoft.com/office/powerpoint/2010/main" val="424858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F5BE-2B7A-0D9B-C130-21449D45C7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C3C45A-5227-5471-B70D-1FAB30847B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538167-44CA-1255-CC0E-CCF668D15A16}"/>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555921AA-418A-D423-EB3D-17E8C71446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8E0D8-479F-B004-05D5-F6BEAB3C5327}"/>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376600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3A59-70FE-E243-795D-C2DC59D94D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0482F2-A3F2-A66F-EDEB-595609295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9D0F91-6035-98DE-68A5-349A61C5BCBA}"/>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1664C0E4-8E61-283A-1502-00D8C8FC6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95B97-FDA6-922E-DECB-916B3B254267}"/>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230553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CE1D84-D7C1-31A0-2418-EB9CB12B27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80CBFA-2990-DFB9-563C-104580A5DB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0446E-FA2C-62B4-516B-642996CEE36F}"/>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6AD796BC-57A1-5645-DDF6-FF33633ED5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1CD56-8468-64D5-D71F-E090C9E415D9}"/>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385424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DBD8-B2BC-33A6-9E84-8AFDF09BA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C34567-7353-3252-051F-3DFA2468A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95354-EF0B-248F-B3D8-37BCE9C35D1A}"/>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30D9EF4B-89EF-21C2-8DEF-79913127E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0607FC-53E5-609C-60A6-19E46740E6DA}"/>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10711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048F-CE72-8892-B5C9-29DD97AC2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EE73C5-77B7-D1A0-F4B2-DE664B3876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A319-0B46-6FCE-F44E-5B9D529385B6}"/>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DD6C6168-B120-6409-2ABB-9906AE278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6609D-E05D-75F7-E8CD-3F80B4CF4075}"/>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38282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FE9E-8F69-26D9-1F78-C98E623E9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ED52F5-FC2C-63BD-175B-F00A28640F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901130-3BDA-4314-07DC-3316B5777A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C83081-20A6-BF2B-FD84-8F0591910DC3}"/>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6" name="Footer Placeholder 5">
            <a:extLst>
              <a:ext uri="{FF2B5EF4-FFF2-40B4-BE49-F238E27FC236}">
                <a16:creationId xmlns:a16="http://schemas.microsoft.com/office/drawing/2014/main" id="{C214B16D-FABF-969A-6FC1-EBD8BBCA44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199774-4110-C82B-1E20-826F58FF9346}"/>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210865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14F4-61C8-C803-91A3-A09AB078F0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950EDA-FECF-4726-D7BB-31592AE4D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AA3EB-642C-A725-FFCC-1D77BEC04E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A9AE91-92A4-B492-A84B-156F524A4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7A554A-D914-02D4-7262-3B5317E51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0525C2-2F97-EE8D-3152-AC09E097E29B}"/>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8" name="Footer Placeholder 7">
            <a:extLst>
              <a:ext uri="{FF2B5EF4-FFF2-40B4-BE49-F238E27FC236}">
                <a16:creationId xmlns:a16="http://schemas.microsoft.com/office/drawing/2014/main" id="{CCBF0F32-7137-FCB9-6BB7-E82BC95F51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24AD21-DAC1-4A43-8A2B-12EF2D99DAA0}"/>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337700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DBD0-C6E6-7C9E-4ECE-6DD354B53E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88493F-F1EE-04CA-5FEC-6551FF0F6170}"/>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4" name="Footer Placeholder 3">
            <a:extLst>
              <a:ext uri="{FF2B5EF4-FFF2-40B4-BE49-F238E27FC236}">
                <a16:creationId xmlns:a16="http://schemas.microsoft.com/office/drawing/2014/main" id="{AC0DF45F-F26F-FBAE-4482-E9A16ED93B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398B90-2848-643C-DCE8-173BD48E5EF0}"/>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312928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BC1E6-44AA-7358-2649-FBA405B0311B}"/>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3" name="Footer Placeholder 2">
            <a:extLst>
              <a:ext uri="{FF2B5EF4-FFF2-40B4-BE49-F238E27FC236}">
                <a16:creationId xmlns:a16="http://schemas.microsoft.com/office/drawing/2014/main" id="{82EE3445-ED64-1762-1B81-6C5FEAE24B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34A2F2-ED6A-6DF0-D5D4-5AF210770A58}"/>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26169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9907-446E-5B2F-B218-8FC7DDEC4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CC770E-B028-90E1-EFF8-5D519D6B8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F7AF69-0DF6-33D1-1398-F09072707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C9480-799D-8865-7934-E536F80155B5}"/>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6" name="Footer Placeholder 5">
            <a:extLst>
              <a:ext uri="{FF2B5EF4-FFF2-40B4-BE49-F238E27FC236}">
                <a16:creationId xmlns:a16="http://schemas.microsoft.com/office/drawing/2014/main" id="{2840CC52-BAAC-8CB7-4F0B-E68198DA70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25E8F3-9195-E42E-64ED-BC3AEF3468D2}"/>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225050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21E8-3A5B-B246-64CA-F6672C0CC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DEF58-FD63-BB89-8433-738C298E2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BC01A8-65E5-2001-A81A-AF7C704CE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180E5-27A2-10B0-83D4-017C46E7E91A}"/>
              </a:ext>
            </a:extLst>
          </p:cNvPr>
          <p:cNvSpPr>
            <a:spLocks noGrp="1"/>
          </p:cNvSpPr>
          <p:nvPr>
            <p:ph type="dt" sz="half" idx="10"/>
          </p:nvPr>
        </p:nvSpPr>
        <p:spPr/>
        <p:txBody>
          <a:bodyPr/>
          <a:lstStyle/>
          <a:p>
            <a:fld id="{A66CBD03-F5C5-478E-B62A-723D8C013AF4}" type="datetimeFigureOut">
              <a:rPr lang="en-GB" smtClean="0"/>
              <a:t>25/02/2026</a:t>
            </a:fld>
            <a:endParaRPr lang="en-GB"/>
          </a:p>
        </p:txBody>
      </p:sp>
      <p:sp>
        <p:nvSpPr>
          <p:cNvPr id="6" name="Footer Placeholder 5">
            <a:extLst>
              <a:ext uri="{FF2B5EF4-FFF2-40B4-BE49-F238E27FC236}">
                <a16:creationId xmlns:a16="http://schemas.microsoft.com/office/drawing/2014/main" id="{4118C735-43EB-BAA2-5898-A9D5B8CFC3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08586-8A7A-BF62-1DD7-3287499702FC}"/>
              </a:ext>
            </a:extLst>
          </p:cNvPr>
          <p:cNvSpPr>
            <a:spLocks noGrp="1"/>
          </p:cNvSpPr>
          <p:nvPr>
            <p:ph type="sldNum" sz="quarter" idx="12"/>
          </p:nvPr>
        </p:nvSpPr>
        <p:spPr/>
        <p:txBody>
          <a:bodyPr/>
          <a:lstStyle/>
          <a:p>
            <a:fld id="{69C85ABE-004E-4349-96DD-A335C4A9AE51}" type="slidenum">
              <a:rPr lang="en-GB" smtClean="0"/>
              <a:t>‹#›</a:t>
            </a:fld>
            <a:endParaRPr lang="en-GB"/>
          </a:p>
        </p:txBody>
      </p:sp>
    </p:spTree>
    <p:extLst>
      <p:ext uri="{BB962C8B-B14F-4D97-AF65-F5344CB8AC3E}">
        <p14:creationId xmlns:p14="http://schemas.microsoft.com/office/powerpoint/2010/main" val="412893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0178F-2334-25E2-5382-7DD0EEFCB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EB7976-D50F-24E4-5183-66E9A6A95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D321E4-75D0-7503-4DFE-DCB7674DAC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6CBD03-F5C5-478E-B62A-723D8C013AF4}" type="datetimeFigureOut">
              <a:rPr lang="en-GB" smtClean="0"/>
              <a:t>25/02/2026</a:t>
            </a:fld>
            <a:endParaRPr lang="en-GB"/>
          </a:p>
        </p:txBody>
      </p:sp>
      <p:sp>
        <p:nvSpPr>
          <p:cNvPr id="5" name="Footer Placeholder 4">
            <a:extLst>
              <a:ext uri="{FF2B5EF4-FFF2-40B4-BE49-F238E27FC236}">
                <a16:creationId xmlns:a16="http://schemas.microsoft.com/office/drawing/2014/main" id="{DC5CBC07-8247-AE8D-111C-7312D58A9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CEEC662-3BFB-1BB2-F341-3541685DC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C85ABE-004E-4349-96DD-A335C4A9AE51}" type="slidenum">
              <a:rPr lang="en-GB" smtClean="0"/>
              <a:t>‹#›</a:t>
            </a:fld>
            <a:endParaRPr lang="en-GB"/>
          </a:p>
        </p:txBody>
      </p:sp>
    </p:spTree>
    <p:extLst>
      <p:ext uri="{BB962C8B-B14F-4D97-AF65-F5344CB8AC3E}">
        <p14:creationId xmlns:p14="http://schemas.microsoft.com/office/powerpoint/2010/main" val="389220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keele.ac.uk/dataforimpac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keele.ac.uk/dataforimpac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mailto:s.murtagh@keele.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keele.ac.uk/dataforimpac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keele.ac.uk/dataforimpac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B9E71F5-5D4E-7D12-5F60-0B222A00EF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64079" y="3709698"/>
            <a:ext cx="2157299" cy="1361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FI logo">
            <a:extLst>
              <a:ext uri="{FF2B5EF4-FFF2-40B4-BE49-F238E27FC236}">
                <a16:creationId xmlns:a16="http://schemas.microsoft.com/office/drawing/2014/main" id="{589B9F5A-6F11-2E9F-7728-21DE101433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1997" y="1400306"/>
            <a:ext cx="5127735" cy="12819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6EE53D-10D3-DCB3-EDC4-51CCF8ADE18B}"/>
              </a:ext>
            </a:extLst>
          </p:cNvPr>
          <p:cNvSpPr/>
          <p:nvPr/>
        </p:nvSpPr>
        <p:spPr>
          <a:xfrm>
            <a:off x="6096000" y="0"/>
            <a:ext cx="6096000" cy="6858000"/>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8DE6B7D7-7A0F-511F-B61B-1571026FCAA4}"/>
              </a:ext>
            </a:extLst>
          </p:cNvPr>
          <p:cNvSpPr txBox="1">
            <a:spLocks/>
          </p:cNvSpPr>
          <p:nvPr/>
        </p:nvSpPr>
        <p:spPr>
          <a:xfrm>
            <a:off x="6932428" y="1400306"/>
            <a:ext cx="4547575" cy="30136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595959"/>
                </a:solidFill>
              </a:rPr>
              <a:t>Workshop 1:  </a:t>
            </a:r>
            <a:r>
              <a:rPr lang="en-GB" sz="3200" dirty="0">
                <a:solidFill>
                  <a:srgbClr val="595959"/>
                </a:solidFill>
              </a:rPr>
              <a:t>Updates and focused feedback </a:t>
            </a:r>
            <a:br>
              <a:rPr lang="en-GB" sz="3200" dirty="0">
                <a:solidFill>
                  <a:srgbClr val="595959"/>
                </a:solidFill>
              </a:rPr>
            </a:br>
            <a:endParaRPr lang="en-GB" sz="3200" dirty="0">
              <a:solidFill>
                <a:srgbClr val="595959"/>
              </a:solidFill>
            </a:endParaRPr>
          </a:p>
        </p:txBody>
      </p:sp>
    </p:spTree>
    <p:extLst>
      <p:ext uri="{BB962C8B-B14F-4D97-AF65-F5344CB8AC3E}">
        <p14:creationId xmlns:p14="http://schemas.microsoft.com/office/powerpoint/2010/main" val="245628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270C-FBF9-3063-DB1C-D66F34F6FB6E}"/>
            </a:ext>
          </a:extLst>
        </p:cNvPr>
        <p:cNvGrpSpPr/>
        <p:nvPr/>
      </p:nvGrpSpPr>
      <p:grpSpPr>
        <a:xfrm>
          <a:off x="0" y="0"/>
          <a:ext cx="0" cy="0"/>
          <a:chOff x="0" y="0"/>
          <a:chExt cx="0" cy="0"/>
        </a:xfrm>
      </p:grpSpPr>
      <p:sp>
        <p:nvSpPr>
          <p:cNvPr id="15" name="Speech Bubble: Rectangle 14">
            <a:extLst>
              <a:ext uri="{FF2B5EF4-FFF2-40B4-BE49-F238E27FC236}">
                <a16:creationId xmlns:a16="http://schemas.microsoft.com/office/drawing/2014/main" id="{02266240-9111-3645-F26C-A4BCB5D50C07}"/>
              </a:ext>
            </a:extLst>
          </p:cNvPr>
          <p:cNvSpPr/>
          <p:nvPr/>
        </p:nvSpPr>
        <p:spPr>
          <a:xfrm>
            <a:off x="6229526" y="4207661"/>
            <a:ext cx="5403032" cy="1213510"/>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Speech Bubble: Rectangle 12">
            <a:extLst>
              <a:ext uri="{FF2B5EF4-FFF2-40B4-BE49-F238E27FC236}">
                <a16:creationId xmlns:a16="http://schemas.microsoft.com/office/drawing/2014/main" id="{D09DE16B-53BA-4D8E-FFD5-C1F7C671E0D3}"/>
              </a:ext>
            </a:extLst>
          </p:cNvPr>
          <p:cNvSpPr/>
          <p:nvPr/>
        </p:nvSpPr>
        <p:spPr>
          <a:xfrm>
            <a:off x="3413080" y="2663517"/>
            <a:ext cx="5257801" cy="1375618"/>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Speech Bubble: Rectangle 11">
            <a:extLst>
              <a:ext uri="{FF2B5EF4-FFF2-40B4-BE49-F238E27FC236}">
                <a16:creationId xmlns:a16="http://schemas.microsoft.com/office/drawing/2014/main" id="{5822FB8D-503D-D38A-9D4F-9B7430DECC91}"/>
              </a:ext>
            </a:extLst>
          </p:cNvPr>
          <p:cNvSpPr/>
          <p:nvPr/>
        </p:nvSpPr>
        <p:spPr>
          <a:xfrm>
            <a:off x="838200" y="1401314"/>
            <a:ext cx="5083216" cy="1104908"/>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Title 1">
            <a:extLst>
              <a:ext uri="{FF2B5EF4-FFF2-40B4-BE49-F238E27FC236}">
                <a16:creationId xmlns:a16="http://schemas.microsoft.com/office/drawing/2014/main" id="{F9788448-EFC6-C203-E716-7F82C717F2E6}"/>
              </a:ext>
            </a:extLst>
          </p:cNvPr>
          <p:cNvSpPr>
            <a:spLocks noGrp="1"/>
          </p:cNvSpPr>
          <p:nvPr>
            <p:ph type="title"/>
          </p:nvPr>
        </p:nvSpPr>
        <p:spPr/>
        <p:txBody>
          <a:bodyPr/>
          <a:lstStyle/>
          <a:p>
            <a:r>
              <a:rPr lang="en-GB" dirty="0"/>
              <a:t> Patient profile view: Feedback and questions </a:t>
            </a:r>
          </a:p>
        </p:txBody>
      </p:sp>
      <p:sp>
        <p:nvSpPr>
          <p:cNvPr id="3" name="Content Placeholder 2">
            <a:extLst>
              <a:ext uri="{FF2B5EF4-FFF2-40B4-BE49-F238E27FC236}">
                <a16:creationId xmlns:a16="http://schemas.microsoft.com/office/drawing/2014/main" id="{2E148CB4-838E-50B6-C580-F713087D28BC}"/>
              </a:ext>
            </a:extLst>
          </p:cNvPr>
          <p:cNvSpPr>
            <a:spLocks noGrp="1"/>
          </p:cNvSpPr>
          <p:nvPr>
            <p:ph idx="1"/>
          </p:nvPr>
        </p:nvSpPr>
        <p:spPr>
          <a:xfrm>
            <a:off x="973238" y="1556662"/>
            <a:ext cx="5122762" cy="1104908"/>
          </a:xfrm>
        </p:spPr>
        <p:txBody>
          <a:bodyPr>
            <a:normAutofit/>
          </a:bodyPr>
          <a:lstStyle/>
          <a:p>
            <a:pPr marL="0" indent="0" eaLnBrk="0" fontAlgn="base" hangingPunct="0">
              <a:lnSpc>
                <a:spcPct val="100000"/>
              </a:lnSpc>
              <a:spcBef>
                <a:spcPct val="0"/>
              </a:spcBef>
              <a:spcAft>
                <a:spcPct val="0"/>
              </a:spcAft>
              <a:buNone/>
            </a:pPr>
            <a:r>
              <a:rPr lang="en-US" altLang="en-US" sz="2000" dirty="0">
                <a:latin typeface="Aptos" panose="020B0004020202020204" pitchFamily="34" charset="0"/>
              </a:rPr>
              <a:t>Is the layout clear and easy to interpret?</a:t>
            </a:r>
          </a:p>
          <a:p>
            <a:pPr marL="0" indent="0">
              <a:buNone/>
            </a:pPr>
            <a:endParaRPr lang="en-GB" sz="2000" dirty="0"/>
          </a:p>
          <a:p>
            <a:pPr marL="0" indent="0">
              <a:buNone/>
            </a:pPr>
            <a:endParaRPr lang="en-GB" sz="2000" b="1" dirty="0"/>
          </a:p>
          <a:p>
            <a:pPr marL="0" indent="0">
              <a:buNone/>
            </a:pPr>
            <a:endParaRPr lang="en-GB" sz="2000" dirty="0"/>
          </a:p>
          <a:p>
            <a:endParaRPr lang="en-GB" sz="2000" dirty="0"/>
          </a:p>
          <a:p>
            <a:endParaRPr lang="en-GB" sz="2000" dirty="0"/>
          </a:p>
        </p:txBody>
      </p:sp>
      <p:pic>
        <p:nvPicPr>
          <p:cNvPr id="4" name="Picture 2" descr="DFI logo">
            <a:extLst>
              <a:ext uri="{FF2B5EF4-FFF2-40B4-BE49-F238E27FC236}">
                <a16:creationId xmlns:a16="http://schemas.microsoft.com/office/drawing/2014/main" id="{191799C8-251C-2AE6-EAAF-831C6F20D1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189D11-2D67-CEC2-51A4-FD8C1C93AC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04611" y="5492637"/>
            <a:ext cx="1849189" cy="1166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D5DC066-14E7-C4B6-58B4-7596568D1EC1}"/>
              </a:ext>
            </a:extLst>
          </p:cNvPr>
          <p:cNvSpPr txBox="1"/>
          <p:nvPr/>
        </p:nvSpPr>
        <p:spPr>
          <a:xfrm>
            <a:off x="3727003" y="3036835"/>
            <a:ext cx="4609277" cy="707886"/>
          </a:xfrm>
          <a:prstGeom prst="rect">
            <a:avLst/>
          </a:prstGeom>
          <a:noFill/>
        </p:spPr>
        <p:txBody>
          <a:bodyPr wrap="square">
            <a:spAutoFit/>
          </a:bodyPr>
          <a:lstStyle/>
          <a:p>
            <a:r>
              <a:rPr lang="en-US" altLang="en-US" sz="2000" dirty="0">
                <a:latin typeface="Aptos" panose="020B0004020202020204" pitchFamily="34" charset="0"/>
              </a:rPr>
              <a:t>Are there any wording or labels that feel unclear?</a:t>
            </a:r>
          </a:p>
        </p:txBody>
      </p:sp>
      <p:sp>
        <p:nvSpPr>
          <p:cNvPr id="9" name="TextBox 8">
            <a:extLst>
              <a:ext uri="{FF2B5EF4-FFF2-40B4-BE49-F238E27FC236}">
                <a16:creationId xmlns:a16="http://schemas.microsoft.com/office/drawing/2014/main" id="{E092D919-476F-AB42-9FD7-0FF339791F04}"/>
              </a:ext>
            </a:extLst>
          </p:cNvPr>
          <p:cNvSpPr txBox="1"/>
          <p:nvPr/>
        </p:nvSpPr>
        <p:spPr>
          <a:xfrm>
            <a:off x="6336205" y="4412453"/>
            <a:ext cx="5017595" cy="707886"/>
          </a:xfrm>
          <a:prstGeom prst="rect">
            <a:avLst/>
          </a:prstGeom>
          <a:noFill/>
        </p:spPr>
        <p:txBody>
          <a:bodyPr wrap="square">
            <a:spAutoFit/>
          </a:bodyPr>
          <a:lstStyle/>
          <a:p>
            <a:pPr eaLnBrk="0" fontAlgn="base" hangingPunct="0">
              <a:lnSpc>
                <a:spcPct val="100000"/>
              </a:lnSpc>
              <a:spcBef>
                <a:spcPct val="0"/>
              </a:spcBef>
              <a:spcAft>
                <a:spcPct val="0"/>
              </a:spcAft>
            </a:pPr>
            <a:r>
              <a:rPr lang="en-US" altLang="en-US" sz="2000" dirty="0">
                <a:latin typeface="Aptos" panose="020B0004020202020204" pitchFamily="34" charset="0"/>
              </a:rPr>
              <a:t>Anything else required that would be helpful at a quick glance?</a:t>
            </a:r>
          </a:p>
        </p:txBody>
      </p:sp>
      <p:sp>
        <p:nvSpPr>
          <p:cNvPr id="6" name="Rectangle 2">
            <a:extLst>
              <a:ext uri="{FF2B5EF4-FFF2-40B4-BE49-F238E27FC236}">
                <a16:creationId xmlns:a16="http://schemas.microsoft.com/office/drawing/2014/main" id="{6A021E92-B11D-FF04-477A-8FE1A0EB7AB4}"/>
              </a:ext>
            </a:extLst>
          </p:cNvPr>
          <p:cNvSpPr txBox="1">
            <a:spLocks noChangeArrowheads="1"/>
          </p:cNvSpPr>
          <p:nvPr/>
        </p:nvSpPr>
        <p:spPr bwMode="auto">
          <a:xfrm>
            <a:off x="422282" y="4143485"/>
            <a:ext cx="267066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endParaRPr lang="en-US" altLang="en-US" sz="2400" dirty="0">
              <a:latin typeface="Aptos" panose="020B0004020202020204" pitchFamily="34" charset="0"/>
            </a:endParaRPr>
          </a:p>
          <a:p>
            <a:pPr marL="0" indent="0" eaLnBrk="0" fontAlgn="base" hangingPunct="0">
              <a:lnSpc>
                <a:spcPct val="100000"/>
              </a:lnSpc>
              <a:spcBef>
                <a:spcPct val="0"/>
              </a:spcBef>
              <a:spcAft>
                <a:spcPct val="0"/>
              </a:spcAft>
              <a:buNone/>
            </a:pPr>
            <a:r>
              <a:rPr lang="en-US" altLang="en-US" sz="2400" dirty="0">
                <a:latin typeface="Aptos" panose="020B0004020202020204" pitchFamily="34" charset="0"/>
              </a:rPr>
              <a:t>General feedback</a:t>
            </a:r>
            <a:r>
              <a:rPr lang="en-US" altLang="en-US" sz="1800" b="1" dirty="0">
                <a:latin typeface="Arial" panose="020B0604020202020204" pitchFamily="34" charset="0"/>
              </a:rPr>
              <a:t>?</a:t>
            </a:r>
          </a:p>
          <a:p>
            <a:pPr marL="0" indent="0" eaLnBrk="0" fontAlgn="base" hangingPunct="0">
              <a:lnSpc>
                <a:spcPct val="100000"/>
              </a:lnSpc>
              <a:spcBef>
                <a:spcPct val="0"/>
              </a:spcBef>
              <a:spcAft>
                <a:spcPct val="0"/>
              </a:spcAft>
              <a:buFontTx/>
              <a:buChar char="•"/>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24028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2888-BC6A-4CDA-BE18-848C2D702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8A719-E917-C8DA-D012-E3A406F15290}"/>
              </a:ext>
            </a:extLst>
          </p:cNvPr>
          <p:cNvSpPr>
            <a:spLocks noGrp="1"/>
          </p:cNvSpPr>
          <p:nvPr>
            <p:ph type="title"/>
          </p:nvPr>
        </p:nvSpPr>
        <p:spPr>
          <a:xfrm>
            <a:off x="838200" y="18255"/>
            <a:ext cx="10515600" cy="1325563"/>
          </a:xfrm>
        </p:spPr>
        <p:txBody>
          <a:bodyPr/>
          <a:lstStyle/>
          <a:p>
            <a:r>
              <a:rPr lang="en-GB" dirty="0"/>
              <a:t>Patient communications </a:t>
            </a:r>
          </a:p>
        </p:txBody>
      </p:sp>
      <p:pic>
        <p:nvPicPr>
          <p:cNvPr id="4" name="Picture 2" descr="DFI logo">
            <a:extLst>
              <a:ext uri="{FF2B5EF4-FFF2-40B4-BE49-F238E27FC236}">
                <a16:creationId xmlns:a16="http://schemas.microsoft.com/office/drawing/2014/main" id="{049130F1-83CB-94CE-F733-5BFB8FF002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05FEE88-DC76-6B68-B676-1FB9DE8161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04611" y="5492637"/>
            <a:ext cx="1849189" cy="11667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A1609337-AE25-D029-CE51-67698835F284}"/>
              </a:ext>
            </a:extLst>
          </p:cNvPr>
          <p:cNvSpPr>
            <a:spLocks noGrp="1"/>
          </p:cNvSpPr>
          <p:nvPr>
            <p:ph idx="1"/>
          </p:nvPr>
        </p:nvSpPr>
        <p:spPr>
          <a:xfrm>
            <a:off x="530090" y="1255076"/>
            <a:ext cx="10515600" cy="4351338"/>
          </a:xfrm>
        </p:spPr>
        <p:txBody>
          <a:bodyPr>
            <a:normAutofit/>
          </a:bodyPr>
          <a:lstStyle/>
          <a:p>
            <a:pPr marL="0" indent="0">
              <a:buNone/>
            </a:pPr>
            <a:r>
              <a:rPr lang="en-GB" sz="2200" b="1" dirty="0"/>
              <a:t>Practical considerations</a:t>
            </a:r>
          </a:p>
          <a:p>
            <a:r>
              <a:rPr lang="en-GB" sz="2200" dirty="0"/>
              <a:t>Does this align with how you currently explain outcome measures to patients?</a:t>
            </a:r>
          </a:p>
          <a:p>
            <a:r>
              <a:rPr lang="en-GB" sz="2200" dirty="0"/>
              <a:t>Are there any foreseeable concerns or questions within your clinic or that your patients might raise?</a:t>
            </a:r>
          </a:p>
          <a:p>
            <a:pPr marL="0" indent="0">
              <a:buNone/>
            </a:pPr>
            <a:r>
              <a:rPr lang="en-GB" sz="2200" b="1" dirty="0"/>
              <a:t>Clarity &amp; tone</a:t>
            </a:r>
          </a:p>
          <a:p>
            <a:r>
              <a:rPr lang="en-GB" sz="2200" dirty="0"/>
              <a:t>Is the wording clear and easy for patients to understand?</a:t>
            </a:r>
          </a:p>
          <a:p>
            <a:r>
              <a:rPr lang="en-GB" sz="2200" dirty="0"/>
              <a:t>Does the tone feel appropriate for your patient population?</a:t>
            </a:r>
          </a:p>
          <a:p>
            <a:pPr marL="0" indent="0">
              <a:buNone/>
            </a:pPr>
            <a:r>
              <a:rPr lang="en-GB" sz="2200" b="1" dirty="0"/>
              <a:t>Engagement &amp; compliance</a:t>
            </a:r>
          </a:p>
          <a:p>
            <a:r>
              <a:rPr lang="en-GB" sz="2200" dirty="0"/>
              <a:t>Do you think patients will understand why they’re being asked to complete this?</a:t>
            </a:r>
          </a:p>
          <a:p>
            <a:r>
              <a:rPr lang="en-GB" sz="2200" dirty="0"/>
              <a:t>Is there anything we could adjust to improve completion rates?</a:t>
            </a:r>
          </a:p>
          <a:p>
            <a:pPr lvl="1"/>
            <a:endParaRPr lang="en-GB" sz="2200" dirty="0"/>
          </a:p>
          <a:p>
            <a:pPr lvl="1"/>
            <a:endParaRPr lang="en-GB" sz="2200" dirty="0"/>
          </a:p>
          <a:p>
            <a:endParaRPr lang="en-GB" sz="2200" dirty="0"/>
          </a:p>
        </p:txBody>
      </p:sp>
    </p:spTree>
    <p:extLst>
      <p:ext uri="{BB962C8B-B14F-4D97-AF65-F5344CB8AC3E}">
        <p14:creationId xmlns:p14="http://schemas.microsoft.com/office/powerpoint/2010/main" val="160090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E831BC-A4C1-BF11-FA5F-70EC0437BCD9}"/>
              </a:ext>
            </a:extLst>
          </p:cNvPr>
          <p:cNvSpPr txBox="1"/>
          <p:nvPr/>
        </p:nvSpPr>
        <p:spPr>
          <a:xfrm>
            <a:off x="5565910" y="1129417"/>
            <a:ext cx="6096000" cy="5606663"/>
          </a:xfrm>
          <a:prstGeom prst="rect">
            <a:avLst/>
          </a:prstGeom>
          <a:solidFill>
            <a:schemeClr val="tx2">
              <a:lumMod val="10000"/>
              <a:lumOff val="90000"/>
            </a:schemeClr>
          </a:solidFill>
        </p:spPr>
        <p:txBody>
          <a:bodyPr wrap="square">
            <a:spAutoFit/>
          </a:bodyPr>
          <a:lstStyle/>
          <a:p>
            <a:pPr algn="l" rtl="0" fontAlgn="base">
              <a:lnSpc>
                <a:spcPts val="1700"/>
              </a:lnSpc>
              <a:spcAft>
                <a:spcPts val="1800"/>
              </a:spcAft>
              <a:buNone/>
            </a:pPr>
            <a:r>
              <a:rPr lang="en-GB" sz="1800" b="0" i="0" dirty="0">
                <a:solidFill>
                  <a:srgbClr val="000000"/>
                </a:solidFill>
                <a:effectLst/>
                <a:latin typeface="Segoe UI" panose="020B0502040204020203" pitchFamily="34" charset="0"/>
              </a:rPr>
              <a:t>Dear [patient name]</a:t>
            </a:r>
            <a:endParaRPr lang="en-GB" b="0" i="0" dirty="0">
              <a:solidFill>
                <a:srgbClr val="000000"/>
              </a:solidFill>
              <a:effectLst/>
              <a:latin typeface="Segoe UI" panose="020B0502040204020203" pitchFamily="34" charset="0"/>
            </a:endParaRPr>
          </a:p>
          <a:p>
            <a:pPr algn="l" rtl="0" fontAlgn="base">
              <a:lnSpc>
                <a:spcPts val="1700"/>
              </a:lnSpc>
              <a:spcAft>
                <a:spcPts val="1800"/>
              </a:spcAft>
              <a:buNone/>
            </a:pPr>
            <a:r>
              <a:rPr lang="en-GB" sz="1800" b="0" i="0" dirty="0">
                <a:solidFill>
                  <a:srgbClr val="000000"/>
                </a:solidFill>
                <a:effectLst/>
                <a:latin typeface="Segoe UI" panose="020B0502040204020203" pitchFamily="34" charset="0"/>
              </a:rPr>
              <a:t>You have an upcoming appointment at [Clinic Name]. Before you attend, we’d be grateful if you could complete a short survey. </a:t>
            </a:r>
            <a:endParaRPr lang="en-GB" b="0" i="0" dirty="0">
              <a:solidFill>
                <a:srgbClr val="000000"/>
              </a:solidFill>
              <a:effectLst/>
              <a:latin typeface="Segoe UI" panose="020B0502040204020203" pitchFamily="34" charset="0"/>
            </a:endParaRPr>
          </a:p>
          <a:p>
            <a:pPr algn="l" rtl="0" fontAlgn="base">
              <a:lnSpc>
                <a:spcPts val="1700"/>
              </a:lnSpc>
              <a:spcAft>
                <a:spcPts val="1800"/>
              </a:spcAft>
              <a:buNone/>
            </a:pPr>
            <a:r>
              <a:rPr lang="en-GB" sz="1800" b="0" i="0" dirty="0">
                <a:solidFill>
                  <a:srgbClr val="000000"/>
                </a:solidFill>
                <a:effectLst/>
                <a:latin typeface="Segoe UI" panose="020B0502040204020203" pitchFamily="34" charset="0"/>
              </a:rPr>
              <a:t>Your physiotherapist will use your responses to better understand your condition and support your care at your appointment. With your consent, your anonymised data will also contribute to the Data for Impact (DfI) programme, a national research initiative led by Keele University to improve understanding of musculoskeletal health and physiotherapy outcomes across the UK. Please see here for further information: </a:t>
            </a:r>
            <a:r>
              <a:rPr lang="en-GB" sz="1800" b="0" i="0" u="sng" strike="noStrike" dirty="0">
                <a:solidFill>
                  <a:srgbClr val="467886"/>
                </a:solidFill>
                <a:effectLst/>
                <a:latin typeface="Segoe UI" panose="020B0502040204020203" pitchFamily="34" charset="0"/>
                <a:hlinkClick r:id="rId3"/>
              </a:rPr>
              <a:t>www.keele.ac.uk/dataforimpact</a:t>
            </a:r>
            <a:r>
              <a:rPr lang="en-GB" sz="1800" b="0" i="0" dirty="0">
                <a:solidFill>
                  <a:srgbClr val="000000"/>
                </a:solidFill>
                <a:effectLst/>
                <a:latin typeface="Segoe UI" panose="020B0502040204020203" pitchFamily="34" charset="0"/>
              </a:rPr>
              <a:t>  </a:t>
            </a:r>
            <a:endParaRPr lang="en-GB" b="0" i="0" dirty="0">
              <a:solidFill>
                <a:srgbClr val="000000"/>
              </a:solidFill>
              <a:effectLst/>
              <a:latin typeface="Segoe UI" panose="020B0502040204020203" pitchFamily="34" charset="0"/>
            </a:endParaRPr>
          </a:p>
          <a:p>
            <a:pPr algn="l" rtl="0" fontAlgn="base">
              <a:lnSpc>
                <a:spcPts val="1700"/>
              </a:lnSpc>
              <a:spcAft>
                <a:spcPts val="1800"/>
              </a:spcAft>
              <a:buNone/>
            </a:pPr>
            <a:r>
              <a:rPr lang="en-GB" sz="1800" b="0" i="0" dirty="0">
                <a:solidFill>
                  <a:srgbClr val="000000"/>
                </a:solidFill>
                <a:effectLst/>
                <a:latin typeface="Segoe UI" panose="020B0502040204020203" pitchFamily="34" charset="0"/>
              </a:rPr>
              <a:t>You will be invited to complete the survey again 3 months after your first appointment so we can understand how your condition has changed over time. </a:t>
            </a:r>
            <a:endParaRPr lang="en-GB" b="0" i="0" dirty="0">
              <a:solidFill>
                <a:srgbClr val="000000"/>
              </a:solidFill>
              <a:effectLst/>
              <a:latin typeface="Segoe UI" panose="020B0502040204020203" pitchFamily="34" charset="0"/>
            </a:endParaRPr>
          </a:p>
          <a:p>
            <a:pPr algn="l" rtl="0" fontAlgn="base">
              <a:lnSpc>
                <a:spcPts val="1700"/>
              </a:lnSpc>
              <a:spcAft>
                <a:spcPts val="1800"/>
              </a:spcAft>
              <a:buNone/>
            </a:pPr>
            <a:r>
              <a:rPr lang="en-GB" sz="1800" b="0" i="0" dirty="0">
                <a:solidFill>
                  <a:srgbClr val="000000"/>
                </a:solidFill>
                <a:effectLst/>
                <a:latin typeface="Segoe UI" panose="020B0502040204020203" pitchFamily="34" charset="0"/>
              </a:rPr>
              <a:t>Please click the link below to complete the survey before your appointment:</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dirty="0">
                <a:solidFill>
                  <a:srgbClr val="000000"/>
                </a:solidFill>
                <a:latin typeface="Segoe UI" panose="020B0502040204020203" pitchFamily="34" charset="0"/>
              </a:rPr>
              <a:t>[</a:t>
            </a:r>
            <a:r>
              <a:rPr lang="en-GB" sz="1800" b="0" i="0" dirty="0" err="1">
                <a:solidFill>
                  <a:srgbClr val="000000"/>
                </a:solidFill>
                <a:effectLst/>
                <a:latin typeface="Segoe UI" panose="020B0502040204020203" pitchFamily="34" charset="0"/>
              </a:rPr>
              <a:t>surveyLink</a:t>
            </a:r>
            <a:r>
              <a:rPr lang="en-GB" dirty="0">
                <a:solidFill>
                  <a:srgbClr val="000000"/>
                </a:solidFill>
                <a:latin typeface="Segoe UI" panose="020B0502040204020203" pitchFamily="34" charset="0"/>
              </a:rPr>
              <a:t>]</a:t>
            </a:r>
            <a:r>
              <a:rPr lang="en-GB" sz="1800" b="0" i="0" dirty="0">
                <a:solidFill>
                  <a:srgbClr val="000000"/>
                </a:solidFill>
                <a:effectLst/>
                <a:latin typeface="Segoe UI" panose="020B0502040204020203" pitchFamily="34" charset="0"/>
              </a:rPr>
              <a:t> </a:t>
            </a:r>
            <a:endParaRPr lang="en-GB" b="0" i="0" dirty="0">
              <a:solidFill>
                <a:srgbClr val="000000"/>
              </a:solidFill>
              <a:effectLst/>
              <a:latin typeface="Segoe UI" panose="020B0502040204020203" pitchFamily="34" charset="0"/>
            </a:endParaRPr>
          </a:p>
          <a:p>
            <a:pPr algn="l" rtl="0" fontAlgn="base">
              <a:lnSpc>
                <a:spcPts val="1700"/>
              </a:lnSpc>
              <a:spcAft>
                <a:spcPts val="1800"/>
              </a:spcAft>
              <a:buNone/>
            </a:pPr>
            <a:r>
              <a:rPr lang="en-GB" sz="1800" b="0" i="0" dirty="0">
                <a:solidFill>
                  <a:srgbClr val="000000"/>
                </a:solidFill>
                <a:effectLst/>
                <a:latin typeface="Segoe UI" panose="020B0502040204020203" pitchFamily="34" charset="0"/>
              </a:rPr>
              <a:t>Thank you for taking the time to complete the survey.  </a:t>
            </a:r>
            <a:endParaRPr lang="en-GB"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778D8DA0-88D4-46C6-AEAA-7C94B169BA2D}"/>
              </a:ext>
            </a:extLst>
          </p:cNvPr>
          <p:cNvSpPr txBox="1"/>
          <p:nvPr/>
        </p:nvSpPr>
        <p:spPr>
          <a:xfrm>
            <a:off x="482634" y="2003196"/>
            <a:ext cx="4257006" cy="2585323"/>
          </a:xfrm>
          <a:prstGeom prst="rect">
            <a:avLst/>
          </a:prstGeom>
          <a:solidFill>
            <a:schemeClr val="tx2">
              <a:lumMod val="10000"/>
              <a:lumOff val="90000"/>
            </a:schemeClr>
          </a:solidFill>
        </p:spPr>
        <p:txBody>
          <a:bodyPr wrap="square">
            <a:spAutoFit/>
          </a:bodyPr>
          <a:lstStyle/>
          <a:p>
            <a:r>
              <a:rPr lang="en-GB" dirty="0">
                <a:solidFill>
                  <a:srgbClr val="000000"/>
                </a:solidFill>
                <a:latin typeface="Segoe UI" panose="020B0502040204020203" pitchFamily="34" charset="0"/>
              </a:rPr>
              <a:t>Hi [Patient name], your appointment at  [Clinic name] is booked for 13th February at 1:00pm. Please complete your survey before attending: [</a:t>
            </a:r>
            <a:r>
              <a:rPr lang="en-GB" dirty="0" err="1">
                <a:solidFill>
                  <a:srgbClr val="000000"/>
                </a:solidFill>
                <a:latin typeface="Segoe UI" panose="020B0502040204020203" pitchFamily="34" charset="0"/>
              </a:rPr>
              <a:t>surveyLink</a:t>
            </a:r>
            <a:r>
              <a:rPr lang="en-GB" dirty="0">
                <a:solidFill>
                  <a:srgbClr val="000000"/>
                </a:solidFill>
                <a:latin typeface="Segoe UI" panose="020B0502040204020203" pitchFamily="34" charset="0"/>
              </a:rPr>
              <a:t>]. The survey supports your care and contributes to the national Data for Impact programme (Keele University). Any questions, call {Clinic Phone Number}. </a:t>
            </a:r>
          </a:p>
        </p:txBody>
      </p:sp>
      <p:pic>
        <p:nvPicPr>
          <p:cNvPr id="8" name="Picture 2" descr="DFI logo">
            <a:extLst>
              <a:ext uri="{FF2B5EF4-FFF2-40B4-BE49-F238E27FC236}">
                <a16:creationId xmlns:a16="http://schemas.microsoft.com/office/drawing/2014/main" id="{1A3EB941-46E3-0E26-09BF-6739D17ED6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009C441-B345-7BBB-CD6D-CB8CA9F7CC35}"/>
              </a:ext>
            </a:extLst>
          </p:cNvPr>
          <p:cNvSpPr>
            <a:spLocks noGrp="1"/>
          </p:cNvSpPr>
          <p:nvPr>
            <p:ph type="title"/>
          </p:nvPr>
        </p:nvSpPr>
        <p:spPr>
          <a:xfrm>
            <a:off x="838200" y="18255"/>
            <a:ext cx="10515600" cy="1325563"/>
          </a:xfrm>
        </p:spPr>
        <p:txBody>
          <a:bodyPr/>
          <a:lstStyle/>
          <a:p>
            <a:r>
              <a:rPr lang="en-GB" dirty="0"/>
              <a:t> Initial patient survey: Text and email</a:t>
            </a:r>
          </a:p>
        </p:txBody>
      </p:sp>
    </p:spTree>
    <p:extLst>
      <p:ext uri="{BB962C8B-B14F-4D97-AF65-F5344CB8AC3E}">
        <p14:creationId xmlns:p14="http://schemas.microsoft.com/office/powerpoint/2010/main" val="6702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174F-0E50-3198-639E-CF06C70A306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0B82E8B-91E3-E91C-466A-B593A80D918F}"/>
              </a:ext>
            </a:extLst>
          </p:cNvPr>
          <p:cNvSpPr txBox="1"/>
          <p:nvPr/>
        </p:nvSpPr>
        <p:spPr>
          <a:xfrm>
            <a:off x="5462719" y="1007497"/>
            <a:ext cx="6096000" cy="5632311"/>
          </a:xfrm>
          <a:prstGeom prst="rect">
            <a:avLst/>
          </a:prstGeom>
          <a:solidFill>
            <a:schemeClr val="tx2">
              <a:lumMod val="10000"/>
              <a:lumOff val="90000"/>
            </a:schemeClr>
          </a:solidFill>
        </p:spPr>
        <p:txBody>
          <a:bodyPr wrap="square">
            <a:spAutoFit/>
          </a:bodyPr>
          <a:lstStyle/>
          <a:p>
            <a:pPr fontAlgn="base"/>
            <a:r>
              <a:rPr lang="en-GB" dirty="0"/>
              <a:t>Dear {</a:t>
            </a:r>
            <a:r>
              <a:rPr lang="en-GB" dirty="0" err="1"/>
              <a:t>PatientFirstName</a:t>
            </a:r>
            <a:r>
              <a:rPr lang="en-GB" dirty="0"/>
              <a:t>}, </a:t>
            </a:r>
          </a:p>
          <a:p>
            <a:pPr fontAlgn="base"/>
            <a:endParaRPr lang="en-GB" dirty="0"/>
          </a:p>
          <a:p>
            <a:pPr fontAlgn="base"/>
            <a:r>
              <a:rPr lang="en-GB" dirty="0"/>
              <a:t>It has now been 3 months since your </a:t>
            </a:r>
            <a:r>
              <a:rPr lang="en-GB" dirty="0" err="1"/>
              <a:t>inital</a:t>
            </a:r>
            <a:r>
              <a:rPr lang="en-GB" dirty="0"/>
              <a:t> appointment at {</a:t>
            </a:r>
            <a:r>
              <a:rPr lang="en-GB" dirty="0" err="1"/>
              <a:t>practiceName</a:t>
            </a:r>
            <a:r>
              <a:rPr lang="en-GB" dirty="0"/>
              <a:t>}. We would be grateful if you could complete your follow-up survey. </a:t>
            </a:r>
          </a:p>
          <a:p>
            <a:pPr fontAlgn="base"/>
            <a:endParaRPr lang="en-GB" dirty="0"/>
          </a:p>
          <a:p>
            <a:pPr fontAlgn="base"/>
            <a:r>
              <a:rPr lang="en-GB" dirty="0"/>
              <a:t>Your physiotherapist will use these responses to understand how your condition has progressed and to understand your experience. With your consent, your anonymised data will also contribute to the </a:t>
            </a:r>
            <a:r>
              <a:rPr lang="en-GB" u="sng" dirty="0">
                <a:hlinkClick r:id="rId3"/>
              </a:rPr>
              <a:t>Data for Impact (DfI) programme</a:t>
            </a:r>
            <a:r>
              <a:rPr lang="en-GB" dirty="0"/>
              <a:t>, a national research initiative led by Keele University to improve understanding of musculoskeletal health and physiotherapy outcomes across the UK. Please see here for further information: </a:t>
            </a:r>
            <a:r>
              <a:rPr lang="en-GB" u="sng" dirty="0">
                <a:hlinkClick r:id="rId3"/>
              </a:rPr>
              <a:t>www.keele.ac.uk/dataforimpact</a:t>
            </a:r>
            <a:r>
              <a:rPr lang="en-GB" dirty="0"/>
              <a:t> </a:t>
            </a:r>
          </a:p>
          <a:p>
            <a:pPr fontAlgn="base"/>
            <a:r>
              <a:rPr lang="en-GB" dirty="0"/>
              <a:t>Please click the link below to complete your follow-up survey: </a:t>
            </a:r>
            <a:br>
              <a:rPr lang="en-GB" dirty="0"/>
            </a:br>
            <a:r>
              <a:rPr lang="en-GB" dirty="0"/>
              <a:t>{</a:t>
            </a:r>
            <a:r>
              <a:rPr lang="en-GB" dirty="0" err="1"/>
              <a:t>surveyLink</a:t>
            </a:r>
            <a:r>
              <a:rPr lang="en-GB" dirty="0"/>
              <a:t>} </a:t>
            </a:r>
          </a:p>
          <a:p>
            <a:pPr fontAlgn="base"/>
            <a:endParaRPr lang="en-GB" dirty="0"/>
          </a:p>
          <a:p>
            <a:pPr fontAlgn="base"/>
            <a:r>
              <a:rPr lang="en-GB" dirty="0"/>
              <a:t>Thank you for taking the time to help improve physiotherapy care. </a:t>
            </a:r>
            <a:r>
              <a:rPr lang="en-GB" sz="1800" b="0" i="0" dirty="0">
                <a:solidFill>
                  <a:srgbClr val="000000"/>
                </a:solidFill>
                <a:effectLst/>
                <a:latin typeface="Segoe UI" panose="020B0502040204020203" pitchFamily="34" charset="0"/>
              </a:rPr>
              <a:t> </a:t>
            </a:r>
            <a:endParaRPr lang="en-GB" b="0"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83D8F63C-86B4-BAC4-40D0-D2167E622396}"/>
              </a:ext>
            </a:extLst>
          </p:cNvPr>
          <p:cNvSpPr txBox="1"/>
          <p:nvPr/>
        </p:nvSpPr>
        <p:spPr>
          <a:xfrm>
            <a:off x="482634" y="2003196"/>
            <a:ext cx="4257006" cy="2308324"/>
          </a:xfrm>
          <a:prstGeom prst="rect">
            <a:avLst/>
          </a:prstGeom>
          <a:solidFill>
            <a:schemeClr val="tx2">
              <a:lumMod val="10000"/>
              <a:lumOff val="90000"/>
            </a:schemeClr>
          </a:solidFill>
        </p:spPr>
        <p:txBody>
          <a:bodyPr wrap="square">
            <a:spAutoFit/>
          </a:bodyPr>
          <a:lstStyle/>
          <a:p>
            <a:r>
              <a:rPr lang="en-GB" dirty="0"/>
              <a:t>Hi [Patient Name], please complete your 3-month follow-up survey for [Clinic Name]: [</a:t>
            </a:r>
            <a:r>
              <a:rPr lang="en-GB" dirty="0" err="1"/>
              <a:t>surveyLink</a:t>
            </a:r>
            <a:r>
              <a:rPr lang="en-GB" dirty="0"/>
              <a:t>]. Your responses help us understand your progress and experience and, with consent, contribute to the national Data for Impact programme led by Keele University. Thank you. </a:t>
            </a:r>
            <a:endParaRPr lang="en-GB" dirty="0">
              <a:solidFill>
                <a:srgbClr val="000000"/>
              </a:solidFill>
              <a:latin typeface="Segoe UI" panose="020B0502040204020203" pitchFamily="34" charset="0"/>
            </a:endParaRPr>
          </a:p>
        </p:txBody>
      </p:sp>
      <p:pic>
        <p:nvPicPr>
          <p:cNvPr id="8" name="Picture 2" descr="DFI logo">
            <a:extLst>
              <a:ext uri="{FF2B5EF4-FFF2-40B4-BE49-F238E27FC236}">
                <a16:creationId xmlns:a16="http://schemas.microsoft.com/office/drawing/2014/main" id="{DF4D28D4-C51E-A215-A616-37B98A8298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B724837-32B8-70BA-9162-30BFFA902DDF}"/>
              </a:ext>
            </a:extLst>
          </p:cNvPr>
          <p:cNvSpPr>
            <a:spLocks noGrp="1"/>
          </p:cNvSpPr>
          <p:nvPr>
            <p:ph type="title"/>
          </p:nvPr>
        </p:nvSpPr>
        <p:spPr>
          <a:xfrm>
            <a:off x="530090" y="-24464"/>
            <a:ext cx="10515600" cy="1325563"/>
          </a:xfrm>
        </p:spPr>
        <p:txBody>
          <a:bodyPr/>
          <a:lstStyle/>
          <a:p>
            <a:r>
              <a:rPr lang="en-GB" dirty="0"/>
              <a:t> 3-month follow up survey: Text and email</a:t>
            </a:r>
          </a:p>
        </p:txBody>
      </p:sp>
    </p:spTree>
    <p:extLst>
      <p:ext uri="{BB962C8B-B14F-4D97-AF65-F5344CB8AC3E}">
        <p14:creationId xmlns:p14="http://schemas.microsoft.com/office/powerpoint/2010/main" val="327248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BE6B-F022-3338-1FC6-550D8B1F96E8}"/>
              </a:ext>
            </a:extLst>
          </p:cNvPr>
          <p:cNvSpPr>
            <a:spLocks noGrp="1"/>
          </p:cNvSpPr>
          <p:nvPr>
            <p:ph type="title"/>
          </p:nvPr>
        </p:nvSpPr>
        <p:spPr>
          <a:xfrm>
            <a:off x="838200" y="500062"/>
            <a:ext cx="10515600" cy="1325563"/>
          </a:xfrm>
        </p:spPr>
        <p:txBody>
          <a:bodyPr/>
          <a:lstStyle/>
          <a:p>
            <a:r>
              <a:rPr lang="en-GB" b="1" dirty="0"/>
              <a:t>DfI platform: What’s coming next</a:t>
            </a:r>
            <a:br>
              <a:rPr lang="en-GB" dirty="0"/>
            </a:br>
            <a:endParaRPr lang="en-GB" dirty="0"/>
          </a:p>
        </p:txBody>
      </p:sp>
      <p:sp>
        <p:nvSpPr>
          <p:cNvPr id="3" name="Content Placeholder 2">
            <a:extLst>
              <a:ext uri="{FF2B5EF4-FFF2-40B4-BE49-F238E27FC236}">
                <a16:creationId xmlns:a16="http://schemas.microsoft.com/office/drawing/2014/main" id="{9D71ED3E-C68D-0DF0-7F05-35872E00F743}"/>
              </a:ext>
            </a:extLst>
          </p:cNvPr>
          <p:cNvSpPr>
            <a:spLocks noGrp="1"/>
          </p:cNvSpPr>
          <p:nvPr>
            <p:ph idx="1"/>
          </p:nvPr>
        </p:nvSpPr>
        <p:spPr/>
        <p:txBody>
          <a:bodyPr>
            <a:normAutofit/>
          </a:bodyPr>
          <a:lstStyle/>
          <a:p>
            <a:pPr lvl="0"/>
            <a:r>
              <a:rPr lang="en-GB" sz="2200" dirty="0"/>
              <a:t>Launch of the patient profile view (1-2 weeks)</a:t>
            </a:r>
          </a:p>
          <a:p>
            <a:pPr lvl="0"/>
            <a:r>
              <a:rPr lang="en-GB" sz="2200" dirty="0"/>
              <a:t>Launch of PMS integration with PPS and TM3 (1-2 weeks)</a:t>
            </a:r>
          </a:p>
          <a:p>
            <a:r>
              <a:rPr lang="en-GB" sz="2200" dirty="0"/>
              <a:t>Paediatric surveys (children and young people aged 0-18 years)</a:t>
            </a:r>
          </a:p>
          <a:p>
            <a:pPr lvl="0"/>
            <a:r>
              <a:rPr lang="en-GB" sz="2200" dirty="0"/>
              <a:t>New quality framework (Workshop 2 and 3)</a:t>
            </a:r>
          </a:p>
          <a:p>
            <a:pPr lvl="0"/>
            <a:r>
              <a:rPr lang="en-GB" sz="2200" dirty="0"/>
              <a:t>Interactive dashboard (Workshop 2 and 3)</a:t>
            </a:r>
          </a:p>
          <a:p>
            <a:pPr lvl="0"/>
            <a:r>
              <a:rPr lang="en-GB" sz="2200" dirty="0"/>
              <a:t>Longer term: Clinic reports (Discussions in Workshop 4)</a:t>
            </a:r>
          </a:p>
        </p:txBody>
      </p:sp>
      <p:pic>
        <p:nvPicPr>
          <p:cNvPr id="4" name="Picture 2" descr="DFI logo">
            <a:extLst>
              <a:ext uri="{FF2B5EF4-FFF2-40B4-BE49-F238E27FC236}">
                <a16:creationId xmlns:a16="http://schemas.microsoft.com/office/drawing/2014/main" id="{D975D146-29DD-2EA0-ECB9-188F83454D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93B9494-C504-0DE0-2BF9-7F04A6F3CF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15807" y="5114474"/>
            <a:ext cx="2157299" cy="13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8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BEA6F797-E572-3C5F-82C8-02B72C9EF749}"/>
              </a:ext>
            </a:extLst>
          </p:cNvPr>
          <p:cNvGraphicFramePr>
            <a:graphicFrameLocks noGrp="1"/>
          </p:cNvGraphicFramePr>
          <p:nvPr>
            <p:ph idx="1"/>
            <p:extLst>
              <p:ext uri="{D42A27DB-BD31-4B8C-83A1-F6EECF244321}">
                <p14:modId xmlns:p14="http://schemas.microsoft.com/office/powerpoint/2010/main" val="165464322"/>
              </p:ext>
            </p:extLst>
          </p:nvPr>
        </p:nvGraphicFramePr>
        <p:xfrm>
          <a:off x="838200" y="132506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DFI logo">
            <a:extLst>
              <a:ext uri="{FF2B5EF4-FFF2-40B4-BE49-F238E27FC236}">
                <a16:creationId xmlns:a16="http://schemas.microsoft.com/office/drawing/2014/main" id="{C159F4C6-2699-3D9C-21C6-46F719660AE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3360CF-5F2E-7C1D-D436-04630DD0E5A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504611" y="5103997"/>
            <a:ext cx="2157299" cy="13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58C3F-C66C-6121-7B04-A58398DA1EF2}"/>
              </a:ext>
            </a:extLst>
          </p:cNvPr>
          <p:cNvSpPr>
            <a:spLocks noGrp="1"/>
          </p:cNvSpPr>
          <p:nvPr>
            <p:ph idx="1"/>
          </p:nvPr>
        </p:nvSpPr>
        <p:spPr>
          <a:xfrm>
            <a:off x="1888602" y="1243028"/>
            <a:ext cx="8229600" cy="4525963"/>
          </a:xfrm>
        </p:spPr>
        <p:txBody>
          <a:bodyPr>
            <a:normAutofit/>
          </a:bodyPr>
          <a:lstStyle/>
          <a:p>
            <a:pPr>
              <a:buNone/>
            </a:pPr>
            <a:r>
              <a:rPr lang="en-GB" sz="2200" kern="100" dirty="0">
                <a:latin typeface="Aptos" panose="020B0004020202020204" pitchFamily="34" charset="0"/>
                <a:ea typeface="Aptos" panose="020B0004020202020204" pitchFamily="34" charset="0"/>
                <a:cs typeface="Times New Roman" panose="02020603050405020304" pitchFamily="18" charset="0"/>
              </a:rPr>
              <a:t> </a:t>
            </a:r>
          </a:p>
          <a:p>
            <a:pPr algn="ctr">
              <a:spcAft>
                <a:spcPts val="1680"/>
              </a:spcAft>
              <a:buNone/>
            </a:pPr>
            <a:endParaRPr lang="en-GB" sz="2200" b="1"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algn="ctr">
              <a:spcAft>
                <a:spcPts val="1680"/>
              </a:spcAft>
              <a:buNone/>
            </a:pPr>
            <a:r>
              <a:rPr lang="en-GB" sz="2200" b="1"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Dr Shemane Murtagh, </a:t>
            </a:r>
            <a:r>
              <a:rPr lang="en-GB" sz="22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Senior Research Fellow </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algn="ctr">
              <a:buNone/>
            </a:pPr>
            <a:r>
              <a:rPr lang="en-GB" sz="22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Principal Investigator - Data for Impact (DfI) Project</a:t>
            </a:r>
          </a:p>
          <a:p>
            <a:pPr algn="ctr">
              <a:buNone/>
            </a:pPr>
            <a:r>
              <a:rPr lang="en-GB" sz="22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Email: </a:t>
            </a:r>
            <a:r>
              <a:rPr lang="en-GB" sz="2200" u="sng" kern="0" dirty="0">
                <a:solidFill>
                  <a:srgbClr val="0563C1"/>
                </a:solidFill>
                <a:latin typeface="Aptos" panose="020B0004020202020204" pitchFamily="34" charset="0"/>
                <a:ea typeface="Times New Roman" panose="02020603050405020304" pitchFamily="18" charset="0"/>
                <a:cs typeface="Times New Roman" panose="02020603050405020304" pitchFamily="18" charset="0"/>
                <a:hlinkClick r:id="rId3"/>
              </a:rPr>
              <a:t>s.murtagh@keele.ac.uk</a:t>
            </a:r>
            <a:endParaRPr lang="en-GB" sz="2200" u="sng" kern="0" dirty="0">
              <a:solidFill>
                <a:srgbClr val="0563C1"/>
              </a:solidFill>
              <a:latin typeface="Aptos" panose="020B0004020202020204" pitchFamily="34" charset="0"/>
              <a:ea typeface="Times New Roman" panose="02020603050405020304" pitchFamily="18" charset="0"/>
              <a:cs typeface="Times New Roman" panose="02020603050405020304" pitchFamily="18" charset="0"/>
            </a:endParaRPr>
          </a:p>
          <a:p>
            <a:pPr algn="ctr">
              <a:buNone/>
            </a:pPr>
            <a:endParaRPr lang="en-GB" sz="2200" u="sng" kern="0" dirty="0">
              <a:solidFill>
                <a:srgbClr val="0563C1"/>
              </a:solidFill>
              <a:latin typeface="Aptos" panose="020B0004020202020204" pitchFamily="34" charset="0"/>
              <a:ea typeface="Aptos" panose="020B0004020202020204" pitchFamily="34" charset="0"/>
              <a:cs typeface="Times New Roman" panose="02020603050405020304" pitchFamily="18" charset="0"/>
            </a:endParaRPr>
          </a:p>
          <a:p>
            <a:pPr algn="ctr">
              <a:buNone/>
            </a:pPr>
            <a:r>
              <a:rPr lang="en-GB" sz="2200" u="sng" kern="0" dirty="0">
                <a:solidFill>
                  <a:srgbClr val="0563C1"/>
                </a:solidFill>
                <a:latin typeface="Aptos" panose="020B0004020202020204" pitchFamily="34" charset="0"/>
                <a:ea typeface="Aptos" panose="020B0004020202020204" pitchFamily="34" charset="0"/>
                <a:cs typeface="Times New Roman" panose="02020603050405020304" pitchFamily="18" charset="0"/>
              </a:rPr>
              <a:t>Please see here for further information: </a:t>
            </a:r>
            <a:r>
              <a:rPr lang="en-GB" sz="2400" b="1" dirty="0">
                <a:latin typeface="Aptos" panose="020B0004020202020204" pitchFamily="34" charset="0"/>
              </a:rPr>
              <a:t>https://www.keele.ac.uk/dataforimpact/</a:t>
            </a:r>
          </a:p>
          <a:p>
            <a:pPr algn="ctr">
              <a:buNone/>
            </a:pPr>
            <a:endParaRPr lang="en-GB" sz="22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C44E0251-E83B-E135-282E-15D801534A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02478" y="5662518"/>
            <a:ext cx="1300921" cy="8208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I logo">
            <a:extLst>
              <a:ext uri="{FF2B5EF4-FFF2-40B4-BE49-F238E27FC236}">
                <a16:creationId xmlns:a16="http://schemas.microsoft.com/office/drawing/2014/main" id="{7F2056A8-8894-A2C4-DEFA-2F6A11DD6F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9523" y="5768990"/>
            <a:ext cx="2857384" cy="71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D42F-83A8-0CAC-AE4F-927ED1DE591F}"/>
              </a:ext>
            </a:extLst>
          </p:cNvPr>
          <p:cNvSpPr>
            <a:spLocks noGrp="1"/>
          </p:cNvSpPr>
          <p:nvPr>
            <p:ph type="title"/>
          </p:nvPr>
        </p:nvSpPr>
        <p:spPr>
          <a:xfrm>
            <a:off x="838200" y="500062"/>
            <a:ext cx="10515600" cy="1325563"/>
          </a:xfrm>
        </p:spPr>
        <p:txBody>
          <a:bodyPr/>
          <a:lstStyle/>
          <a:p>
            <a:r>
              <a:rPr lang="en-GB" b="1" dirty="0"/>
              <a:t>Purpose of workshop</a:t>
            </a:r>
            <a:endParaRPr lang="en-GB" dirty="0"/>
          </a:p>
        </p:txBody>
      </p:sp>
      <p:sp>
        <p:nvSpPr>
          <p:cNvPr id="3" name="Content Placeholder 2">
            <a:extLst>
              <a:ext uri="{FF2B5EF4-FFF2-40B4-BE49-F238E27FC236}">
                <a16:creationId xmlns:a16="http://schemas.microsoft.com/office/drawing/2014/main" id="{A11C041A-102E-E16F-4669-C545F934B753}"/>
              </a:ext>
            </a:extLst>
          </p:cNvPr>
          <p:cNvSpPr>
            <a:spLocks noGrp="1"/>
          </p:cNvSpPr>
          <p:nvPr>
            <p:ph idx="1"/>
          </p:nvPr>
        </p:nvSpPr>
        <p:spPr>
          <a:xfrm>
            <a:off x="530090" y="3259966"/>
            <a:ext cx="2725194" cy="1823331"/>
          </a:xfrm>
        </p:spPr>
        <p:txBody>
          <a:bodyPr>
            <a:normAutofit/>
          </a:bodyPr>
          <a:lstStyle/>
          <a:p>
            <a:pPr marL="0" lvl="0" indent="0" algn="ctr">
              <a:buNone/>
            </a:pPr>
            <a:r>
              <a:rPr lang="en-GB" sz="2400" b="1" dirty="0"/>
              <a:t>Update on DfI progress</a:t>
            </a:r>
          </a:p>
          <a:p>
            <a:pPr algn="ctr"/>
            <a:endParaRPr lang="en-GB" sz="2400" b="1" dirty="0"/>
          </a:p>
        </p:txBody>
      </p:sp>
      <p:pic>
        <p:nvPicPr>
          <p:cNvPr id="4" name="Picture 2" descr="DFI logo">
            <a:extLst>
              <a:ext uri="{FF2B5EF4-FFF2-40B4-BE49-F238E27FC236}">
                <a16:creationId xmlns:a16="http://schemas.microsoft.com/office/drawing/2014/main" id="{418067A6-98D1-B01F-454E-5BD2B1910C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9862CF-BBC9-1B00-29B2-BD9940B7D0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54207" y="5114474"/>
            <a:ext cx="2157299" cy="136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680A95-2689-9BE2-DD82-2CC0F1EBF0EC}"/>
              </a:ext>
            </a:extLst>
          </p:cNvPr>
          <p:cNvPicPr>
            <a:picLocks noChangeAspect="1"/>
          </p:cNvPicPr>
          <p:nvPr/>
        </p:nvPicPr>
        <p:blipFill>
          <a:blip r:embed="rId5"/>
          <a:srcRect l="70401" t="24361" r="3430" b="43731"/>
          <a:stretch>
            <a:fillRect/>
          </a:stretch>
        </p:blipFill>
        <p:spPr>
          <a:xfrm>
            <a:off x="8905056" y="1648289"/>
            <a:ext cx="1933894" cy="1571996"/>
          </a:xfrm>
          <a:prstGeom prst="rect">
            <a:avLst/>
          </a:prstGeom>
        </p:spPr>
      </p:pic>
      <p:pic>
        <p:nvPicPr>
          <p:cNvPr id="8" name="Picture 7">
            <a:extLst>
              <a:ext uri="{FF2B5EF4-FFF2-40B4-BE49-F238E27FC236}">
                <a16:creationId xmlns:a16="http://schemas.microsoft.com/office/drawing/2014/main" id="{8BDC5D47-2E27-6EE9-4C7B-60CA3E77DE9C}"/>
              </a:ext>
            </a:extLst>
          </p:cNvPr>
          <p:cNvPicPr>
            <a:picLocks noChangeAspect="1"/>
          </p:cNvPicPr>
          <p:nvPr/>
        </p:nvPicPr>
        <p:blipFill>
          <a:blip r:embed="rId5"/>
          <a:srcRect l="562" t="22797" r="70301" b="43266"/>
          <a:stretch>
            <a:fillRect/>
          </a:stretch>
        </p:blipFill>
        <p:spPr>
          <a:xfrm>
            <a:off x="838199" y="1711167"/>
            <a:ext cx="1862591" cy="1446241"/>
          </a:xfrm>
          <a:prstGeom prst="rect">
            <a:avLst/>
          </a:prstGeom>
        </p:spPr>
      </p:pic>
      <p:pic>
        <p:nvPicPr>
          <p:cNvPr id="9" name="Picture 8">
            <a:extLst>
              <a:ext uri="{FF2B5EF4-FFF2-40B4-BE49-F238E27FC236}">
                <a16:creationId xmlns:a16="http://schemas.microsoft.com/office/drawing/2014/main" id="{02EEB0D8-57FA-B262-B917-7ABA080AE6F6}"/>
              </a:ext>
            </a:extLst>
          </p:cNvPr>
          <p:cNvPicPr>
            <a:picLocks noChangeAspect="1"/>
          </p:cNvPicPr>
          <p:nvPr/>
        </p:nvPicPr>
        <p:blipFill>
          <a:blip r:embed="rId5"/>
          <a:srcRect l="33418" t="19910" r="34480" b="42923"/>
          <a:stretch>
            <a:fillRect/>
          </a:stretch>
        </p:blipFill>
        <p:spPr>
          <a:xfrm>
            <a:off x="4652603" y="1461081"/>
            <a:ext cx="2300640" cy="1775695"/>
          </a:xfrm>
          <a:prstGeom prst="rect">
            <a:avLst/>
          </a:prstGeom>
        </p:spPr>
      </p:pic>
      <p:sp>
        <p:nvSpPr>
          <p:cNvPr id="12" name="Content Placeholder 2">
            <a:extLst>
              <a:ext uri="{FF2B5EF4-FFF2-40B4-BE49-F238E27FC236}">
                <a16:creationId xmlns:a16="http://schemas.microsoft.com/office/drawing/2014/main" id="{1040C1B5-B46B-408F-A597-7C6729F29DAB}"/>
              </a:ext>
            </a:extLst>
          </p:cNvPr>
          <p:cNvSpPr txBox="1">
            <a:spLocks/>
          </p:cNvSpPr>
          <p:nvPr/>
        </p:nvSpPr>
        <p:spPr>
          <a:xfrm>
            <a:off x="4073616" y="3291143"/>
            <a:ext cx="4633978" cy="1823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        Focused feedback</a:t>
            </a:r>
          </a:p>
          <a:p>
            <a:pPr marL="514350" indent="-514350">
              <a:buFont typeface="+mj-lt"/>
              <a:buAutoNum type="alphaLcParenR"/>
            </a:pPr>
            <a:r>
              <a:rPr lang="en-GB" sz="2000" dirty="0"/>
              <a:t>PMS integration process</a:t>
            </a:r>
          </a:p>
          <a:p>
            <a:pPr marL="514350" indent="-514350">
              <a:buFont typeface="+mj-lt"/>
              <a:buAutoNum type="alphaLcParenR"/>
            </a:pPr>
            <a:r>
              <a:rPr lang="en-GB" sz="2000" dirty="0"/>
              <a:t>Patient profile view</a:t>
            </a:r>
          </a:p>
          <a:p>
            <a:pPr marL="514350" indent="-514350">
              <a:buFont typeface="+mj-lt"/>
              <a:buAutoNum type="alphaLcParenR"/>
            </a:pPr>
            <a:r>
              <a:rPr lang="en-GB" sz="2000" dirty="0"/>
              <a:t>Patient communication</a:t>
            </a:r>
          </a:p>
          <a:p>
            <a:pPr marL="0" indent="0">
              <a:buFont typeface="Arial" panose="020B0604020202020204" pitchFamily="34" charset="0"/>
              <a:buNone/>
            </a:pPr>
            <a:endParaRPr lang="en-GB" sz="2400" dirty="0"/>
          </a:p>
          <a:p>
            <a:endParaRPr lang="en-GB" sz="2400" dirty="0"/>
          </a:p>
        </p:txBody>
      </p:sp>
      <p:sp>
        <p:nvSpPr>
          <p:cNvPr id="13" name="Content Placeholder 2">
            <a:extLst>
              <a:ext uri="{FF2B5EF4-FFF2-40B4-BE49-F238E27FC236}">
                <a16:creationId xmlns:a16="http://schemas.microsoft.com/office/drawing/2014/main" id="{752B0431-276E-9AB4-3851-F19FDCE770CC}"/>
              </a:ext>
            </a:extLst>
          </p:cNvPr>
          <p:cNvSpPr txBox="1">
            <a:spLocks/>
          </p:cNvSpPr>
          <p:nvPr/>
        </p:nvSpPr>
        <p:spPr>
          <a:xfrm>
            <a:off x="8599505" y="3280213"/>
            <a:ext cx="2725194" cy="1823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t>Coming next to DfI &amp; next workshop</a:t>
            </a:r>
          </a:p>
          <a:p>
            <a:pPr algn="ctr"/>
            <a:endParaRPr lang="en-GB" sz="2400" b="1" dirty="0"/>
          </a:p>
        </p:txBody>
      </p:sp>
    </p:spTree>
    <p:extLst>
      <p:ext uri="{BB962C8B-B14F-4D97-AF65-F5344CB8AC3E}">
        <p14:creationId xmlns:p14="http://schemas.microsoft.com/office/powerpoint/2010/main" val="409089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67DEB-98E0-637A-2167-1F86F0EC5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0671C-294B-BC08-9BC3-354F607DE6EF}"/>
              </a:ext>
            </a:extLst>
          </p:cNvPr>
          <p:cNvSpPr>
            <a:spLocks noGrp="1"/>
          </p:cNvSpPr>
          <p:nvPr>
            <p:ph type="title"/>
          </p:nvPr>
        </p:nvSpPr>
        <p:spPr>
          <a:xfrm>
            <a:off x="888936" y="681037"/>
            <a:ext cx="10772974" cy="1325563"/>
          </a:xfrm>
        </p:spPr>
        <p:txBody>
          <a:bodyPr>
            <a:normAutofit/>
          </a:bodyPr>
          <a:lstStyle/>
          <a:p>
            <a:r>
              <a:rPr lang="en-GB" b="1" dirty="0"/>
              <a:t>DfI update</a:t>
            </a:r>
            <a:br>
              <a:rPr lang="en-GB" dirty="0"/>
            </a:br>
            <a:endParaRPr lang="en-GB" dirty="0"/>
          </a:p>
        </p:txBody>
      </p:sp>
      <p:sp>
        <p:nvSpPr>
          <p:cNvPr id="3" name="Content Placeholder 2">
            <a:extLst>
              <a:ext uri="{FF2B5EF4-FFF2-40B4-BE49-F238E27FC236}">
                <a16:creationId xmlns:a16="http://schemas.microsoft.com/office/drawing/2014/main" id="{83C25DE4-531B-249B-70F4-B000C5D6612D}"/>
              </a:ext>
            </a:extLst>
          </p:cNvPr>
          <p:cNvSpPr>
            <a:spLocks noGrp="1"/>
          </p:cNvSpPr>
          <p:nvPr>
            <p:ph idx="1"/>
          </p:nvPr>
        </p:nvSpPr>
        <p:spPr>
          <a:xfrm>
            <a:off x="787464" y="1556007"/>
            <a:ext cx="10515600" cy="4351338"/>
          </a:xfrm>
        </p:spPr>
        <p:txBody>
          <a:bodyPr>
            <a:normAutofit lnSpcReduction="10000"/>
          </a:bodyPr>
          <a:lstStyle/>
          <a:p>
            <a:pPr marL="0" lvl="0" indent="0">
              <a:buNone/>
            </a:pPr>
            <a:r>
              <a:rPr lang="en-GB" sz="2200" b="1" dirty="0"/>
              <a:t>Roll out of the platform </a:t>
            </a:r>
          </a:p>
          <a:p>
            <a:pPr lvl="1"/>
            <a:r>
              <a:rPr lang="en-GB" sz="1800" dirty="0"/>
              <a:t>Platform launched  for manual enrolment (Nov 2025)</a:t>
            </a:r>
          </a:p>
          <a:p>
            <a:pPr lvl="1"/>
            <a:r>
              <a:rPr lang="en-GB" sz="1800" dirty="0"/>
              <a:t>Developed API process for </a:t>
            </a:r>
            <a:r>
              <a:rPr lang="en-GB" sz="1800" dirty="0" err="1"/>
              <a:t>Cliniko</a:t>
            </a:r>
            <a:r>
              <a:rPr lang="en-GB" sz="1800" dirty="0"/>
              <a:t> &amp; </a:t>
            </a:r>
            <a:r>
              <a:rPr lang="en-GB" sz="1800" dirty="0" err="1"/>
              <a:t>Nookal</a:t>
            </a:r>
            <a:r>
              <a:rPr lang="en-GB" sz="1800" dirty="0"/>
              <a:t> (Feb 2026)</a:t>
            </a:r>
          </a:p>
          <a:p>
            <a:pPr lvl="1"/>
            <a:r>
              <a:rPr lang="en-GB" sz="1800" dirty="0"/>
              <a:t>Two further API integrations coming next week (PPS &amp; TM3)</a:t>
            </a:r>
          </a:p>
          <a:p>
            <a:pPr marL="0" lvl="0" indent="0">
              <a:buNone/>
            </a:pPr>
            <a:endParaRPr lang="en-GB" sz="2200" b="1" dirty="0"/>
          </a:p>
          <a:p>
            <a:pPr marL="0" lvl="0" indent="0">
              <a:buNone/>
            </a:pPr>
            <a:r>
              <a:rPr lang="en-GB" sz="2200" b="1" dirty="0"/>
              <a:t>Data entry</a:t>
            </a:r>
          </a:p>
          <a:p>
            <a:pPr lvl="1"/>
            <a:r>
              <a:rPr lang="en-GB" sz="1800" dirty="0"/>
              <a:t>65% patient completion rate</a:t>
            </a:r>
          </a:p>
          <a:p>
            <a:pPr lvl="1"/>
            <a:r>
              <a:rPr lang="en-GB" sz="1800" dirty="0"/>
              <a:t>3-month patient surveys being sent (completion rate to be confirmed)</a:t>
            </a:r>
          </a:p>
          <a:p>
            <a:pPr marL="0" indent="0">
              <a:buNone/>
            </a:pPr>
            <a:endParaRPr lang="en-GB" sz="2200" b="1" dirty="0"/>
          </a:p>
          <a:p>
            <a:pPr marL="0" indent="0">
              <a:buNone/>
            </a:pPr>
            <a:r>
              <a:rPr lang="en-GB" sz="2200" b="1" dirty="0"/>
              <a:t>Data and research output</a:t>
            </a:r>
          </a:p>
          <a:p>
            <a:pPr lvl="1"/>
            <a:r>
              <a:rPr lang="en-GB" sz="1800" dirty="0"/>
              <a:t>Existing data (n= 120,000): Masters level data use, publication and industry</a:t>
            </a:r>
          </a:p>
          <a:p>
            <a:pPr lvl="1"/>
            <a:r>
              <a:rPr lang="en-GB" sz="1800" dirty="0"/>
              <a:t>New dataset</a:t>
            </a:r>
          </a:p>
          <a:p>
            <a:pPr lvl="1"/>
            <a:r>
              <a:rPr lang="en-GB" sz="1800" dirty="0"/>
              <a:t>Validated short-form MSK HQ </a:t>
            </a:r>
          </a:p>
          <a:p>
            <a:endParaRPr lang="en-GB" sz="2200" b="1" dirty="0"/>
          </a:p>
          <a:p>
            <a:pPr marL="0" lvl="0" indent="0">
              <a:buNone/>
            </a:pPr>
            <a:endParaRPr lang="en-GB" sz="2200" dirty="0"/>
          </a:p>
          <a:p>
            <a:endParaRPr lang="en-GB" sz="2200" b="1" dirty="0"/>
          </a:p>
        </p:txBody>
      </p:sp>
      <p:pic>
        <p:nvPicPr>
          <p:cNvPr id="6" name="Picture 2" descr="DFI logo">
            <a:extLst>
              <a:ext uri="{FF2B5EF4-FFF2-40B4-BE49-F238E27FC236}">
                <a16:creationId xmlns:a16="http://schemas.microsoft.com/office/drawing/2014/main" id="{649392CA-3697-A711-D0C4-7BA0D886F1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4B704AE-BF65-E9D9-39AD-D68C1E829D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04611" y="5226769"/>
            <a:ext cx="2157299" cy="13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0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5BF92-CD22-4739-AC49-0CA502FA5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A7539-024B-43FC-C469-1BCB95FB8D2B}"/>
              </a:ext>
            </a:extLst>
          </p:cNvPr>
          <p:cNvSpPr>
            <a:spLocks noGrp="1"/>
          </p:cNvSpPr>
          <p:nvPr>
            <p:ph type="title"/>
          </p:nvPr>
        </p:nvSpPr>
        <p:spPr>
          <a:xfrm>
            <a:off x="838200" y="587687"/>
            <a:ext cx="10772974" cy="1325563"/>
          </a:xfrm>
        </p:spPr>
        <p:txBody>
          <a:bodyPr>
            <a:normAutofit/>
          </a:bodyPr>
          <a:lstStyle/>
          <a:p>
            <a:r>
              <a:rPr lang="en-GB" b="1" dirty="0"/>
              <a:t>Focused feedback: PMS integrations</a:t>
            </a:r>
            <a:endParaRPr lang="en-GB" dirty="0"/>
          </a:p>
        </p:txBody>
      </p:sp>
      <p:sp>
        <p:nvSpPr>
          <p:cNvPr id="3" name="Content Placeholder 2">
            <a:extLst>
              <a:ext uri="{FF2B5EF4-FFF2-40B4-BE49-F238E27FC236}">
                <a16:creationId xmlns:a16="http://schemas.microsoft.com/office/drawing/2014/main" id="{4BD7C27C-F7A7-C94F-5AB1-684D23E215C9}"/>
              </a:ext>
            </a:extLst>
          </p:cNvPr>
          <p:cNvSpPr>
            <a:spLocks noGrp="1"/>
          </p:cNvSpPr>
          <p:nvPr>
            <p:ph idx="1"/>
          </p:nvPr>
        </p:nvSpPr>
        <p:spPr>
          <a:xfrm>
            <a:off x="838200" y="1918975"/>
            <a:ext cx="10515600" cy="4351338"/>
          </a:xfrm>
        </p:spPr>
        <p:txBody>
          <a:bodyPr>
            <a:normAutofit/>
          </a:bodyPr>
          <a:lstStyle/>
          <a:p>
            <a:r>
              <a:rPr lang="en-GB" sz="2400" dirty="0"/>
              <a:t>Two options for PMS integrations</a:t>
            </a:r>
          </a:p>
          <a:p>
            <a:pPr marL="0" indent="0">
              <a:buNone/>
            </a:pPr>
            <a:r>
              <a:rPr lang="en-GB" sz="2400" dirty="0"/>
              <a:t>	Option 1: Generic API</a:t>
            </a:r>
          </a:p>
          <a:p>
            <a:pPr marL="0" indent="0">
              <a:buNone/>
            </a:pPr>
            <a:r>
              <a:rPr lang="en-GB" sz="2400" dirty="0"/>
              <a:t>	Option 2: Specific (with custom field)</a:t>
            </a:r>
          </a:p>
          <a:p>
            <a:endParaRPr lang="en-GB" sz="2400" dirty="0"/>
          </a:p>
          <a:p>
            <a:r>
              <a:rPr lang="en-GB" sz="2400" dirty="0"/>
              <a:t>Instructions hosted on Keele DfI webpages </a:t>
            </a:r>
          </a:p>
          <a:p>
            <a:pPr marL="0" indent="0">
              <a:buNone/>
            </a:pPr>
            <a:r>
              <a:rPr lang="en-GB" sz="2400" dirty="0"/>
              <a:t>	</a:t>
            </a:r>
            <a:r>
              <a:rPr lang="en-GB" sz="2400" dirty="0">
                <a:hlinkClick r:id="rId3"/>
              </a:rPr>
              <a:t>https://www.keele.ac.uk/dataforimpact</a:t>
            </a:r>
            <a:r>
              <a:rPr lang="en-GB" sz="2400" dirty="0"/>
              <a:t> </a:t>
            </a:r>
          </a:p>
        </p:txBody>
      </p:sp>
      <p:pic>
        <p:nvPicPr>
          <p:cNvPr id="6" name="Picture 2" descr="DFI logo">
            <a:extLst>
              <a:ext uri="{FF2B5EF4-FFF2-40B4-BE49-F238E27FC236}">
                <a16:creationId xmlns:a16="http://schemas.microsoft.com/office/drawing/2014/main" id="{F14186AD-B42A-3D06-F6C9-133FF9490C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E20574D-7AAE-29E4-A6D4-FC40B9DF0F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504611" y="5226769"/>
            <a:ext cx="2157299" cy="136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61897E-8D4F-FFF2-52DB-37BD1DCCADD9}"/>
              </a:ext>
            </a:extLst>
          </p:cNvPr>
          <p:cNvPicPr>
            <a:picLocks noChangeAspect="1"/>
          </p:cNvPicPr>
          <p:nvPr/>
        </p:nvPicPr>
        <p:blipFill>
          <a:blip r:embed="rId3"/>
          <a:srcRect l="45750" t="17317" r="26625" b="11280"/>
          <a:stretch>
            <a:fillRect/>
          </a:stretch>
        </p:blipFill>
        <p:spPr>
          <a:xfrm>
            <a:off x="9225812" y="1479528"/>
            <a:ext cx="2206625" cy="320821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48A7152-C60B-3C3F-C61A-6E01332026B2}"/>
              </a:ext>
            </a:extLst>
          </p:cNvPr>
          <p:cNvPicPr>
            <a:picLocks noChangeAspect="1"/>
          </p:cNvPicPr>
          <p:nvPr/>
        </p:nvPicPr>
        <p:blipFill>
          <a:blip r:embed="rId4"/>
          <a:srcRect t="5575" r="1125" b="5575"/>
          <a:stretch>
            <a:fillRect/>
          </a:stretch>
        </p:blipFill>
        <p:spPr>
          <a:xfrm>
            <a:off x="553755" y="1211585"/>
            <a:ext cx="8517562" cy="4305295"/>
          </a:xfrm>
          <a:prstGeom prst="rect">
            <a:avLst/>
          </a:prstGeom>
        </p:spPr>
      </p:pic>
      <p:sp>
        <p:nvSpPr>
          <p:cNvPr id="6" name="TextBox 5">
            <a:extLst>
              <a:ext uri="{FF2B5EF4-FFF2-40B4-BE49-F238E27FC236}">
                <a16:creationId xmlns:a16="http://schemas.microsoft.com/office/drawing/2014/main" id="{869804A2-A3C0-E90B-E0E7-FBC1AE14E4E6}"/>
              </a:ext>
            </a:extLst>
          </p:cNvPr>
          <p:cNvSpPr txBox="1"/>
          <p:nvPr/>
        </p:nvSpPr>
        <p:spPr>
          <a:xfrm>
            <a:off x="105114" y="493244"/>
            <a:ext cx="8028393" cy="461665"/>
          </a:xfrm>
          <a:prstGeom prst="rect">
            <a:avLst/>
          </a:prstGeom>
          <a:noFill/>
        </p:spPr>
        <p:txBody>
          <a:bodyPr wrap="square">
            <a:spAutoFit/>
          </a:bodyPr>
          <a:lstStyle/>
          <a:p>
            <a:r>
              <a:rPr lang="en-GB" sz="2400" b="1" dirty="0"/>
              <a:t>Go to ‘Your account’ and scroll down to PMS integrations  </a:t>
            </a:r>
          </a:p>
        </p:txBody>
      </p:sp>
      <p:sp>
        <p:nvSpPr>
          <p:cNvPr id="10" name="Oval 9">
            <a:extLst>
              <a:ext uri="{FF2B5EF4-FFF2-40B4-BE49-F238E27FC236}">
                <a16:creationId xmlns:a16="http://schemas.microsoft.com/office/drawing/2014/main" id="{0F7A0632-8E52-243B-5C92-F8EE97310A67}"/>
              </a:ext>
            </a:extLst>
          </p:cNvPr>
          <p:cNvSpPr/>
          <p:nvPr/>
        </p:nvSpPr>
        <p:spPr>
          <a:xfrm>
            <a:off x="2128546" y="3968022"/>
            <a:ext cx="1770928" cy="1258747"/>
          </a:xfrm>
          <a:prstGeom prst="ellipse">
            <a:avLst/>
          </a:prstGeom>
          <a:noFill/>
          <a:ln w="31750">
            <a:solidFill>
              <a:srgbClr val="FFFF00"/>
            </a:solidFill>
            <a:prstDash val="solid"/>
            <a:extLst>
              <a:ext uri="{C807C97D-BFC1-408E-A445-0C87EB9F89A2}">
                <ask:lineSketchStyleProps xmlns:ask="http://schemas.microsoft.com/office/drawing/2018/sketchyshapes" sd="1219033472">
                  <a:custGeom>
                    <a:avLst/>
                    <a:gdLst>
                      <a:gd name="connsiteX0" fmla="*/ 0 w 1979271"/>
                      <a:gd name="connsiteY0" fmla="*/ 504357 h 1008714"/>
                      <a:gd name="connsiteX1" fmla="*/ 989636 w 1979271"/>
                      <a:gd name="connsiteY1" fmla="*/ 0 h 1008714"/>
                      <a:gd name="connsiteX2" fmla="*/ 1979272 w 1979271"/>
                      <a:gd name="connsiteY2" fmla="*/ 504357 h 1008714"/>
                      <a:gd name="connsiteX3" fmla="*/ 989636 w 1979271"/>
                      <a:gd name="connsiteY3" fmla="*/ 1008714 h 1008714"/>
                      <a:gd name="connsiteX4" fmla="*/ 0 w 1979271"/>
                      <a:gd name="connsiteY4" fmla="*/ 504357 h 1008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271" h="1008714" extrusionOk="0">
                        <a:moveTo>
                          <a:pt x="0" y="504357"/>
                        </a:moveTo>
                        <a:cubicBezTo>
                          <a:pt x="-23731" y="211170"/>
                          <a:pt x="369289" y="27693"/>
                          <a:pt x="989636" y="0"/>
                        </a:cubicBezTo>
                        <a:cubicBezTo>
                          <a:pt x="1581291" y="9493"/>
                          <a:pt x="1968954" y="226136"/>
                          <a:pt x="1979272" y="504357"/>
                        </a:cubicBezTo>
                        <a:cubicBezTo>
                          <a:pt x="1911770" y="848825"/>
                          <a:pt x="1518826" y="1104728"/>
                          <a:pt x="989636" y="1008714"/>
                        </a:cubicBezTo>
                        <a:cubicBezTo>
                          <a:pt x="422350" y="997375"/>
                          <a:pt x="12690" y="788969"/>
                          <a:pt x="0" y="50435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2" descr="DFI logo">
            <a:extLst>
              <a:ext uri="{FF2B5EF4-FFF2-40B4-BE49-F238E27FC236}">
                <a16:creationId xmlns:a16="http://schemas.microsoft.com/office/drawing/2014/main" id="{684D4A8F-A82F-B8C5-6921-905024466A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8F51A94-EF0F-F57F-F120-10BB48E3A2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04611" y="5226769"/>
            <a:ext cx="2157299" cy="13611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0D5C20-C921-A9CB-9331-573F5DE1FFD7}"/>
              </a:ext>
            </a:extLst>
          </p:cNvPr>
          <p:cNvSpPr txBox="1"/>
          <p:nvPr/>
        </p:nvSpPr>
        <p:spPr>
          <a:xfrm>
            <a:off x="9044760" y="954909"/>
            <a:ext cx="2798201" cy="523220"/>
          </a:xfrm>
          <a:prstGeom prst="rect">
            <a:avLst/>
          </a:prstGeom>
          <a:noFill/>
        </p:spPr>
        <p:txBody>
          <a:bodyPr wrap="square">
            <a:spAutoFit/>
          </a:bodyPr>
          <a:lstStyle/>
          <a:p>
            <a:r>
              <a:rPr lang="en-GB" sz="1400" b="1" dirty="0"/>
              <a:t>Instructions:  </a:t>
            </a:r>
            <a:r>
              <a:rPr lang="en-GB" sz="1400" b="1" dirty="0">
                <a:hlinkClick r:id="rId7"/>
              </a:rPr>
              <a:t>www.keele.ac.uk/dataforimpact</a:t>
            </a:r>
            <a:r>
              <a:rPr lang="en-GB" sz="1400" b="1" dirty="0"/>
              <a:t> </a:t>
            </a:r>
          </a:p>
        </p:txBody>
      </p:sp>
    </p:spTree>
    <p:extLst>
      <p:ext uri="{BB962C8B-B14F-4D97-AF65-F5344CB8AC3E}">
        <p14:creationId xmlns:p14="http://schemas.microsoft.com/office/powerpoint/2010/main" val="966679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Rectangle 14">
            <a:extLst>
              <a:ext uri="{FF2B5EF4-FFF2-40B4-BE49-F238E27FC236}">
                <a16:creationId xmlns:a16="http://schemas.microsoft.com/office/drawing/2014/main" id="{6BC72043-F4AA-36FA-7733-A3AEAC9B9372}"/>
              </a:ext>
            </a:extLst>
          </p:cNvPr>
          <p:cNvSpPr/>
          <p:nvPr/>
        </p:nvSpPr>
        <p:spPr>
          <a:xfrm>
            <a:off x="6229526" y="4207661"/>
            <a:ext cx="5403032" cy="1213510"/>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Speech Bubble: Rectangle 12">
            <a:extLst>
              <a:ext uri="{FF2B5EF4-FFF2-40B4-BE49-F238E27FC236}">
                <a16:creationId xmlns:a16="http://schemas.microsoft.com/office/drawing/2014/main" id="{B70E91E7-75F4-3FB2-127B-44E309A1BE28}"/>
              </a:ext>
            </a:extLst>
          </p:cNvPr>
          <p:cNvSpPr/>
          <p:nvPr/>
        </p:nvSpPr>
        <p:spPr>
          <a:xfrm>
            <a:off x="3413080" y="2663517"/>
            <a:ext cx="5257801" cy="1375618"/>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Speech Bubble: Rectangle 11">
            <a:extLst>
              <a:ext uri="{FF2B5EF4-FFF2-40B4-BE49-F238E27FC236}">
                <a16:creationId xmlns:a16="http://schemas.microsoft.com/office/drawing/2014/main" id="{48F213DB-8FA8-DA8C-C122-7D7858FA997F}"/>
              </a:ext>
            </a:extLst>
          </p:cNvPr>
          <p:cNvSpPr/>
          <p:nvPr/>
        </p:nvSpPr>
        <p:spPr>
          <a:xfrm>
            <a:off x="838200" y="1401314"/>
            <a:ext cx="5083216" cy="1104908"/>
          </a:xfrm>
          <a:prstGeom prst="wedge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Title 1">
            <a:extLst>
              <a:ext uri="{FF2B5EF4-FFF2-40B4-BE49-F238E27FC236}">
                <a16:creationId xmlns:a16="http://schemas.microsoft.com/office/drawing/2014/main" id="{FEA08DBC-39C3-FDAA-4D39-1694159E75C9}"/>
              </a:ext>
            </a:extLst>
          </p:cNvPr>
          <p:cNvSpPr>
            <a:spLocks noGrp="1"/>
          </p:cNvSpPr>
          <p:nvPr>
            <p:ph type="title"/>
          </p:nvPr>
        </p:nvSpPr>
        <p:spPr/>
        <p:txBody>
          <a:bodyPr/>
          <a:lstStyle/>
          <a:p>
            <a:r>
              <a:rPr lang="en-GB" dirty="0"/>
              <a:t> PMS integration: Feedback and questions </a:t>
            </a:r>
          </a:p>
        </p:txBody>
      </p:sp>
      <p:sp>
        <p:nvSpPr>
          <p:cNvPr id="3" name="Content Placeholder 2">
            <a:extLst>
              <a:ext uri="{FF2B5EF4-FFF2-40B4-BE49-F238E27FC236}">
                <a16:creationId xmlns:a16="http://schemas.microsoft.com/office/drawing/2014/main" id="{92199213-5CCF-6462-A852-D4E502FDF4EB}"/>
              </a:ext>
            </a:extLst>
          </p:cNvPr>
          <p:cNvSpPr>
            <a:spLocks noGrp="1"/>
          </p:cNvSpPr>
          <p:nvPr>
            <p:ph idx="1"/>
          </p:nvPr>
        </p:nvSpPr>
        <p:spPr>
          <a:xfrm>
            <a:off x="838200" y="1536251"/>
            <a:ext cx="5122762" cy="1104908"/>
          </a:xfrm>
        </p:spPr>
        <p:txBody>
          <a:bodyPr>
            <a:normAutofit/>
          </a:bodyPr>
          <a:lstStyle/>
          <a:p>
            <a:pPr marL="0" indent="0">
              <a:buNone/>
            </a:pPr>
            <a:r>
              <a:rPr lang="en-GB" sz="1600" b="1" dirty="0"/>
              <a:t>Understanding &amp; readiness</a:t>
            </a:r>
            <a:endParaRPr lang="en-GB" sz="1600" dirty="0"/>
          </a:p>
          <a:p>
            <a:r>
              <a:rPr lang="en-GB" sz="1600" dirty="0"/>
              <a:t>Any questions about how the PMS integration works?</a:t>
            </a:r>
          </a:p>
          <a:p>
            <a:pPr marL="0" indent="0">
              <a:buNone/>
            </a:pPr>
            <a:endParaRPr lang="en-GB" sz="1600" b="1" dirty="0"/>
          </a:p>
          <a:p>
            <a:pPr marL="0" indent="0">
              <a:buNone/>
            </a:pPr>
            <a:endParaRPr lang="en-GB" sz="1600" dirty="0"/>
          </a:p>
          <a:p>
            <a:endParaRPr lang="en-GB" sz="1600" dirty="0"/>
          </a:p>
          <a:p>
            <a:endParaRPr lang="en-GB" sz="1600" dirty="0"/>
          </a:p>
        </p:txBody>
      </p:sp>
      <p:pic>
        <p:nvPicPr>
          <p:cNvPr id="4" name="Picture 2" descr="DFI logo">
            <a:extLst>
              <a:ext uri="{FF2B5EF4-FFF2-40B4-BE49-F238E27FC236}">
                <a16:creationId xmlns:a16="http://schemas.microsoft.com/office/drawing/2014/main" id="{82C4BB66-8D81-E49C-5C07-8CB94A8ACE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2F1671-4A4C-3B19-080F-185992897E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04611" y="5421171"/>
            <a:ext cx="1849189" cy="1166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AE921-328E-325C-592B-265546BEE37E}"/>
              </a:ext>
            </a:extLst>
          </p:cNvPr>
          <p:cNvSpPr txBox="1"/>
          <p:nvPr/>
        </p:nvSpPr>
        <p:spPr>
          <a:xfrm>
            <a:off x="3413080" y="2815944"/>
            <a:ext cx="6094070" cy="1077218"/>
          </a:xfrm>
          <a:prstGeom prst="rect">
            <a:avLst/>
          </a:prstGeom>
          <a:noFill/>
        </p:spPr>
        <p:txBody>
          <a:bodyPr wrap="square">
            <a:spAutoFit/>
          </a:bodyPr>
          <a:lstStyle/>
          <a:p>
            <a:pPr marL="0" indent="0">
              <a:buNone/>
            </a:pPr>
            <a:r>
              <a:rPr lang="en-GB" sz="1600" b="1" dirty="0"/>
              <a:t>Perceived barriers</a:t>
            </a:r>
            <a:endParaRPr lang="en-GB" sz="1600" dirty="0"/>
          </a:p>
          <a:p>
            <a:pPr marL="285750" indent="-285750">
              <a:buFont typeface="Arial" panose="020B0604020202020204" pitchFamily="34" charset="0"/>
              <a:buChar char="•"/>
            </a:pPr>
            <a:r>
              <a:rPr lang="en-GB" sz="1600" dirty="0"/>
              <a:t>Do you foresee any technical challenges?</a:t>
            </a:r>
          </a:p>
          <a:p>
            <a:pPr marL="285750" indent="-285750">
              <a:buFont typeface="Arial" panose="020B0604020202020204" pitchFamily="34" charset="0"/>
              <a:buChar char="•"/>
            </a:pPr>
            <a:r>
              <a:rPr lang="en-GB" sz="1600" dirty="0"/>
              <a:t>Are there internal IT or governance approvals needed?</a:t>
            </a:r>
          </a:p>
          <a:p>
            <a:pPr marL="285750" indent="-285750">
              <a:buFont typeface="Arial" panose="020B0604020202020204" pitchFamily="34" charset="0"/>
              <a:buChar char="•"/>
            </a:pPr>
            <a:r>
              <a:rPr lang="en-GB" sz="1600" dirty="0"/>
              <a:t>Do you have capacity/time concerns?</a:t>
            </a:r>
          </a:p>
        </p:txBody>
      </p:sp>
      <p:sp>
        <p:nvSpPr>
          <p:cNvPr id="9" name="TextBox 8">
            <a:extLst>
              <a:ext uri="{FF2B5EF4-FFF2-40B4-BE49-F238E27FC236}">
                <a16:creationId xmlns:a16="http://schemas.microsoft.com/office/drawing/2014/main" id="{8843AF84-5F07-232A-FC7A-5A4F09687B20}"/>
              </a:ext>
            </a:extLst>
          </p:cNvPr>
          <p:cNvSpPr txBox="1"/>
          <p:nvPr/>
        </p:nvSpPr>
        <p:spPr>
          <a:xfrm>
            <a:off x="6229525" y="4273247"/>
            <a:ext cx="5567423" cy="1077218"/>
          </a:xfrm>
          <a:prstGeom prst="rect">
            <a:avLst/>
          </a:prstGeom>
          <a:noFill/>
        </p:spPr>
        <p:txBody>
          <a:bodyPr wrap="square">
            <a:spAutoFit/>
          </a:bodyPr>
          <a:lstStyle/>
          <a:p>
            <a:r>
              <a:rPr lang="en-GB" sz="1600" b="1" dirty="0"/>
              <a:t>System compatibility</a:t>
            </a:r>
            <a:endParaRPr lang="en-GB" sz="1600" dirty="0"/>
          </a:p>
          <a:p>
            <a:pPr marL="285750" indent="-285750">
              <a:buFont typeface="Arial" panose="020B0604020202020204" pitchFamily="34" charset="0"/>
              <a:buChar char="•"/>
            </a:pPr>
            <a:r>
              <a:rPr lang="en-GB" sz="1600" dirty="0"/>
              <a:t>Are you using </a:t>
            </a:r>
            <a:r>
              <a:rPr lang="en-GB" sz="1600" dirty="0" err="1"/>
              <a:t>Cliniko</a:t>
            </a:r>
            <a:r>
              <a:rPr lang="en-GB" sz="1600" dirty="0"/>
              <a:t>, </a:t>
            </a:r>
            <a:r>
              <a:rPr lang="en-GB" sz="1600" dirty="0" err="1"/>
              <a:t>Nookal</a:t>
            </a:r>
            <a:r>
              <a:rPr lang="en-GB" sz="1600" dirty="0"/>
              <a:t>, PPS, TM3 - or another system?</a:t>
            </a:r>
          </a:p>
          <a:p>
            <a:pPr marL="285750" indent="-285750">
              <a:buFont typeface="Arial" panose="020B0604020202020204" pitchFamily="34" charset="0"/>
              <a:buChar char="•"/>
            </a:pPr>
            <a:r>
              <a:rPr lang="en-GB" sz="1600" dirty="0"/>
              <a:t>Are there other PMS providers we should explore?</a:t>
            </a:r>
          </a:p>
        </p:txBody>
      </p:sp>
    </p:spTree>
    <p:extLst>
      <p:ext uri="{BB962C8B-B14F-4D97-AF65-F5344CB8AC3E}">
        <p14:creationId xmlns:p14="http://schemas.microsoft.com/office/powerpoint/2010/main" val="237234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86A-015D-0D82-037D-2AA0E0E51128}"/>
              </a:ext>
            </a:extLst>
          </p:cNvPr>
          <p:cNvSpPr>
            <a:spLocks noGrp="1"/>
          </p:cNvSpPr>
          <p:nvPr>
            <p:ph type="title"/>
          </p:nvPr>
        </p:nvSpPr>
        <p:spPr/>
        <p:txBody>
          <a:bodyPr>
            <a:normAutofit/>
          </a:bodyPr>
          <a:lstStyle/>
          <a:p>
            <a:r>
              <a:rPr lang="en-GB" b="1" dirty="0"/>
              <a:t>DfI platform: Patient profile view</a:t>
            </a:r>
            <a:endParaRPr lang="en-GB" dirty="0"/>
          </a:p>
        </p:txBody>
      </p:sp>
      <p:sp>
        <p:nvSpPr>
          <p:cNvPr id="3" name="Content Placeholder 2">
            <a:extLst>
              <a:ext uri="{FF2B5EF4-FFF2-40B4-BE49-F238E27FC236}">
                <a16:creationId xmlns:a16="http://schemas.microsoft.com/office/drawing/2014/main" id="{26F98FAB-D4F9-2670-4D92-43E5D7C2FC9B}"/>
              </a:ext>
            </a:extLst>
          </p:cNvPr>
          <p:cNvSpPr>
            <a:spLocks noGrp="1"/>
          </p:cNvSpPr>
          <p:nvPr>
            <p:ph idx="1"/>
          </p:nvPr>
        </p:nvSpPr>
        <p:spPr/>
        <p:txBody>
          <a:bodyPr>
            <a:normAutofit/>
          </a:bodyPr>
          <a:lstStyle/>
          <a:p>
            <a:pPr marL="0" indent="0">
              <a:buNone/>
            </a:pPr>
            <a:r>
              <a:rPr lang="en-GB" sz="2200" dirty="0"/>
              <a:t>Initial patient survey results</a:t>
            </a:r>
          </a:p>
          <a:p>
            <a:pPr lvl="0"/>
            <a:r>
              <a:rPr lang="en-GB" sz="2200" dirty="0"/>
              <a:t>Visual summary</a:t>
            </a:r>
          </a:p>
          <a:p>
            <a:pPr lvl="0"/>
            <a:r>
              <a:rPr lang="en-GB" sz="2200" dirty="0"/>
              <a:t>Meaningful overview of the patient before first appointment </a:t>
            </a:r>
          </a:p>
        </p:txBody>
      </p:sp>
      <p:pic>
        <p:nvPicPr>
          <p:cNvPr id="4" name="Picture 2" descr="DFI logo">
            <a:extLst>
              <a:ext uri="{FF2B5EF4-FFF2-40B4-BE49-F238E27FC236}">
                <a16:creationId xmlns:a16="http://schemas.microsoft.com/office/drawing/2014/main" id="{39BE2A94-1559-56E1-4166-B3A95D82B8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0090" y="5676398"/>
            <a:ext cx="3196913" cy="799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11131B-9E2F-DA3B-B724-2568633E06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86385" y="4965143"/>
            <a:ext cx="2157299" cy="1361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ED14CB-A7B4-C37B-A6D4-2EE9B213ADE5}"/>
              </a:ext>
            </a:extLst>
          </p:cNvPr>
          <p:cNvPicPr>
            <a:picLocks noChangeAspect="1"/>
          </p:cNvPicPr>
          <p:nvPr/>
        </p:nvPicPr>
        <p:blipFill>
          <a:blip r:embed="rId5"/>
          <a:srcRect l="15801" t="13121" b="12667"/>
          <a:stretch>
            <a:fillRect/>
          </a:stretch>
        </p:blipFill>
        <p:spPr>
          <a:xfrm>
            <a:off x="3338545" y="3116165"/>
            <a:ext cx="5338663" cy="2646848"/>
          </a:xfrm>
          <a:prstGeom prst="rect">
            <a:avLst/>
          </a:prstGeom>
        </p:spPr>
      </p:pic>
      <p:sp>
        <p:nvSpPr>
          <p:cNvPr id="7" name="Rectangle 6">
            <a:extLst>
              <a:ext uri="{FF2B5EF4-FFF2-40B4-BE49-F238E27FC236}">
                <a16:creationId xmlns:a16="http://schemas.microsoft.com/office/drawing/2014/main" id="{28A2AE09-8F18-2189-8FD4-77876034A906}"/>
              </a:ext>
            </a:extLst>
          </p:cNvPr>
          <p:cNvSpPr/>
          <p:nvPr/>
        </p:nvSpPr>
        <p:spPr>
          <a:xfrm>
            <a:off x="4233326" y="3116165"/>
            <a:ext cx="733777" cy="143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37727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77E027-9ACA-88D1-83A8-C1A5421D012D}"/>
              </a:ext>
            </a:extLst>
          </p:cNvPr>
          <p:cNvPicPr>
            <a:picLocks noChangeAspect="1"/>
          </p:cNvPicPr>
          <p:nvPr/>
        </p:nvPicPr>
        <p:blipFill>
          <a:blip r:embed="rId3"/>
          <a:srcRect t="9931" b="12667"/>
          <a:stretch>
            <a:fillRect/>
          </a:stretch>
        </p:blipFill>
        <p:spPr>
          <a:xfrm>
            <a:off x="15240" y="582770"/>
            <a:ext cx="12192000" cy="5308284"/>
          </a:xfrm>
          <a:prstGeom prst="rect">
            <a:avLst/>
          </a:prstGeom>
        </p:spPr>
      </p:pic>
      <p:sp>
        <p:nvSpPr>
          <p:cNvPr id="8" name="Rectangle 7">
            <a:extLst>
              <a:ext uri="{FF2B5EF4-FFF2-40B4-BE49-F238E27FC236}">
                <a16:creationId xmlns:a16="http://schemas.microsoft.com/office/drawing/2014/main" id="{36D9DE54-570A-C0D1-1C49-61BFA58C4B7E}"/>
              </a:ext>
            </a:extLst>
          </p:cNvPr>
          <p:cNvSpPr/>
          <p:nvPr/>
        </p:nvSpPr>
        <p:spPr>
          <a:xfrm>
            <a:off x="3611881" y="829786"/>
            <a:ext cx="1295400" cy="2743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Name </a:t>
            </a:r>
          </a:p>
        </p:txBody>
      </p:sp>
    </p:spTree>
    <p:extLst>
      <p:ext uri="{BB962C8B-B14F-4D97-AF65-F5344CB8AC3E}">
        <p14:creationId xmlns:p14="http://schemas.microsoft.com/office/powerpoint/2010/main" val="324175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7083-5B1D-D68F-6A51-9F8A1F37E1F6}"/>
              </a:ext>
            </a:extLst>
          </p:cNvPr>
          <p:cNvSpPr>
            <a:spLocks noGrp="1"/>
          </p:cNvSpPr>
          <p:nvPr>
            <p:ph type="title"/>
          </p:nvPr>
        </p:nvSpPr>
        <p:spPr/>
        <p:txBody>
          <a:bodyPr/>
          <a:lstStyle/>
          <a:p>
            <a:endParaRPr lang="en-GB"/>
          </a:p>
        </p:txBody>
      </p:sp>
      <p:pic>
        <p:nvPicPr>
          <p:cNvPr id="7" name="Picture 6">
            <a:extLst>
              <a:ext uri="{FF2B5EF4-FFF2-40B4-BE49-F238E27FC236}">
                <a16:creationId xmlns:a16="http://schemas.microsoft.com/office/drawing/2014/main" id="{A08597F5-992F-E018-0ED1-4507E97D47AE}"/>
              </a:ext>
            </a:extLst>
          </p:cNvPr>
          <p:cNvPicPr>
            <a:picLocks noChangeAspect="1"/>
          </p:cNvPicPr>
          <p:nvPr/>
        </p:nvPicPr>
        <p:blipFill>
          <a:blip r:embed="rId3"/>
          <a:srcRect t="5324" b="7333"/>
          <a:stretch>
            <a:fillRect/>
          </a:stretch>
        </p:blipFill>
        <p:spPr>
          <a:xfrm>
            <a:off x="0" y="271848"/>
            <a:ext cx="12192000" cy="5989956"/>
          </a:xfrm>
          <a:prstGeom prst="rect">
            <a:avLst/>
          </a:prstGeom>
        </p:spPr>
      </p:pic>
      <p:sp>
        <p:nvSpPr>
          <p:cNvPr id="8" name="Rectangle 7">
            <a:extLst>
              <a:ext uri="{FF2B5EF4-FFF2-40B4-BE49-F238E27FC236}">
                <a16:creationId xmlns:a16="http://schemas.microsoft.com/office/drawing/2014/main" id="{BA8288FC-8401-5866-1525-4DD9CD44B88D}"/>
              </a:ext>
            </a:extLst>
          </p:cNvPr>
          <p:cNvSpPr/>
          <p:nvPr/>
        </p:nvSpPr>
        <p:spPr>
          <a:xfrm>
            <a:off x="3621355" y="753586"/>
            <a:ext cx="1295400" cy="2743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Name </a:t>
            </a:r>
          </a:p>
        </p:txBody>
      </p:sp>
    </p:spTree>
    <p:extLst>
      <p:ext uri="{BB962C8B-B14F-4D97-AF65-F5344CB8AC3E}">
        <p14:creationId xmlns:p14="http://schemas.microsoft.com/office/powerpoint/2010/main" val="1823158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F6A50BDE7474F8916D58E94A00E8B" ma:contentTypeVersion="12" ma:contentTypeDescription="Create a new document." ma:contentTypeScope="" ma:versionID="bf21736855b57f4e0593b63cbb62284a">
  <xsd:schema xmlns:xsd="http://www.w3.org/2001/XMLSchema" xmlns:xs="http://www.w3.org/2001/XMLSchema" xmlns:p="http://schemas.microsoft.com/office/2006/metadata/properties" xmlns:ns2="34ed3032-b0a3-481b-89f0-f7fd490e67eb" xmlns:ns3="cd325658-3674-4356-ab08-6693af287bc2" targetNamespace="http://schemas.microsoft.com/office/2006/metadata/properties" ma:root="true" ma:fieldsID="427a93ef7e1010b426e175ef1a386629" ns2:_="" ns3:_="">
    <xsd:import namespace="34ed3032-b0a3-481b-89f0-f7fd490e67eb"/>
    <xsd:import namespace="cd325658-3674-4356-ab08-6693af287b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d3032-b0a3-481b-89f0-f7fd490e67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325658-3674-4356-ab08-6693af287b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e8e73ff-b4ce-4126-8a47-2253d54fab46}" ma:internalName="TaxCatchAll" ma:showField="CatchAllData" ma:web="cd325658-3674-4356-ab08-6693af287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d325658-3674-4356-ab08-6693af287bc2" xsi:nil="true"/>
    <lcf76f155ced4ddcb4097134ff3c332f xmlns="34ed3032-b0a3-481b-89f0-f7fd490e67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CA4979-6F94-4BF3-8CA7-81FFC7BFBDDC}"/>
</file>

<file path=customXml/itemProps2.xml><?xml version="1.0" encoding="utf-8"?>
<ds:datastoreItem xmlns:ds="http://schemas.openxmlformats.org/officeDocument/2006/customXml" ds:itemID="{3A7FF92A-B373-41E0-B553-B70639FD5991}"/>
</file>

<file path=customXml/itemProps3.xml><?xml version="1.0" encoding="utf-8"?>
<ds:datastoreItem xmlns:ds="http://schemas.openxmlformats.org/officeDocument/2006/customXml" ds:itemID="{E8408F8B-81CE-48D2-AD82-470773B7909D}"/>
</file>

<file path=docProps/app.xml><?xml version="1.0" encoding="utf-8"?>
<Properties xmlns="http://schemas.openxmlformats.org/officeDocument/2006/extended-properties" xmlns:vt="http://schemas.openxmlformats.org/officeDocument/2006/docPropsVTypes">
  <TotalTime>2964</TotalTime>
  <Words>2920</Words>
  <Application>Microsoft Office PowerPoint</Application>
  <PresentationFormat>Widescreen</PresentationFormat>
  <Paragraphs>288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Segoe UI</vt:lpstr>
      <vt:lpstr>WordVisiCarriageReturn_MSFontService</vt:lpstr>
      <vt:lpstr>Office Theme</vt:lpstr>
      <vt:lpstr>PowerPoint Presentation</vt:lpstr>
      <vt:lpstr>Purpose of workshop</vt:lpstr>
      <vt:lpstr>DfI update </vt:lpstr>
      <vt:lpstr>Focused feedback: PMS integrations</vt:lpstr>
      <vt:lpstr>PowerPoint Presentation</vt:lpstr>
      <vt:lpstr> PMS integration: Feedback and questions </vt:lpstr>
      <vt:lpstr>DfI platform: Patient profile view</vt:lpstr>
      <vt:lpstr>PowerPoint Presentation</vt:lpstr>
      <vt:lpstr>PowerPoint Presentation</vt:lpstr>
      <vt:lpstr> Patient profile view: Feedback and questions </vt:lpstr>
      <vt:lpstr>Patient communications </vt:lpstr>
      <vt:lpstr> Initial patient survey: Text and email</vt:lpstr>
      <vt:lpstr> 3-month follow up survey: Text and email</vt:lpstr>
      <vt:lpstr>DfI platform: What’s coming next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Shemane Murtagh</dc:creator>
  <cp:lastModifiedBy>Shemane Murtagh</cp:lastModifiedBy>
  <cp:revision>12</cp:revision>
  <cp:lastPrinted>2026-02-25T15:26:57Z</cp:lastPrinted>
  <dcterms:created xsi:type="dcterms:W3CDTF">2026-02-11T11:45:39Z</dcterms:created>
  <dcterms:modified xsi:type="dcterms:W3CDTF">2026-02-25T15:29:58Z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0x010100ED9F6A50BDE7474F8916D58E94A00E8B</vt:lpwstr>
  </property>
</Properties>
</file>