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Lst>
  <p:notesMasterIdLst>
    <p:notesMasterId r:id="rId11"/>
  </p:notesMasterIdLst>
  <p:handoutMasterIdLst>
    <p:handoutMasterId r:id="rId12"/>
  </p:handoutMasterIdLst>
  <p:sldIdLst>
    <p:sldId id="260" r:id="rId5"/>
    <p:sldId id="266" r:id="rId6"/>
    <p:sldId id="267" r:id="rId7"/>
    <p:sldId id="268" r:id="rId8"/>
    <p:sldId id="269" r:id="rId9"/>
    <p:sldId id="270" r:id="rId1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C93"/>
    <a:srgbClr val="FFFEF0"/>
    <a:srgbClr val="FFFD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8D60E2-ADC9-4B03-927B-0D373D386628}" v="53" dt="2025-04-17T12:55:58.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01"/>
    <p:restoredTop sz="86387"/>
  </p:normalViewPr>
  <p:slideViewPr>
    <p:cSldViewPr snapToGrid="0" snapToObjects="1" showGuides="1">
      <p:cViewPr varScale="1">
        <p:scale>
          <a:sx n="95" d="100"/>
          <a:sy n="95" d="100"/>
        </p:scale>
        <p:origin x="1428"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48" d="100"/>
          <a:sy n="148" d="100"/>
        </p:scale>
        <p:origin x="404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60D4DD-CA0F-7F45-88ED-F7AEBDDD7E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6F7EBE-B50A-D443-AE2A-42132C68EF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FE77E8-BC33-C74B-9CC2-F4DA69E5A52A}" type="datetimeFigureOut">
              <a:rPr lang="en-US" smtClean="0"/>
              <a:t>12/9/2025</a:t>
            </a:fld>
            <a:endParaRPr lang="en-US"/>
          </a:p>
        </p:txBody>
      </p:sp>
      <p:sp>
        <p:nvSpPr>
          <p:cNvPr id="4" name="Footer Placeholder 3">
            <a:extLst>
              <a:ext uri="{FF2B5EF4-FFF2-40B4-BE49-F238E27FC236}">
                <a16:creationId xmlns:a16="http://schemas.microsoft.com/office/drawing/2014/main" id="{CD19BC9B-62AA-6E4E-A277-0530773DB7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7A0097-E9AC-BF4A-BC41-E2EEC52F72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B5D8E1-1850-A643-B7A4-6A6AA6A07A47}" type="slidenum">
              <a:rPr lang="en-US" smtClean="0"/>
              <a:t>‹#›</a:t>
            </a:fld>
            <a:endParaRPr lang="en-US"/>
          </a:p>
        </p:txBody>
      </p:sp>
    </p:spTree>
    <p:extLst>
      <p:ext uri="{BB962C8B-B14F-4D97-AF65-F5344CB8AC3E}">
        <p14:creationId xmlns:p14="http://schemas.microsoft.com/office/powerpoint/2010/main" val="2760798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F34F9-0127-F144-AC54-AA4EAEE93BC1}" type="datetimeFigureOut">
              <a:rPr lang="en-US" smtClean="0"/>
              <a:t>12/9/2025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2CFEE-6CE1-3642-A489-86103B163021}" type="slidenum">
              <a:rPr lang="en-US" smtClean="0"/>
              <a:t>‹#›</a:t>
            </a:fld>
            <a:endParaRPr lang="en-US"/>
          </a:p>
        </p:txBody>
      </p:sp>
    </p:spTree>
    <p:extLst>
      <p:ext uri="{BB962C8B-B14F-4D97-AF65-F5344CB8AC3E}">
        <p14:creationId xmlns:p14="http://schemas.microsoft.com/office/powerpoint/2010/main" val="199337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2CFEE-6CE1-3642-A489-86103B163021}" type="slidenum">
              <a:rPr lang="en-US" smtClean="0"/>
              <a:t>1</a:t>
            </a:fld>
            <a:endParaRPr lang="en-US"/>
          </a:p>
        </p:txBody>
      </p:sp>
    </p:spTree>
    <p:extLst>
      <p:ext uri="{BB962C8B-B14F-4D97-AF65-F5344CB8AC3E}">
        <p14:creationId xmlns:p14="http://schemas.microsoft.com/office/powerpoint/2010/main" val="371507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A0ED-DB3D-2D16-02CF-31C1BF9C9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688F6-2EAF-AD13-C67A-32605D214BE0}"/>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133C1B74-959F-31BF-B2B6-9F7F7B44BB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30C8A6-D310-380A-A3F2-D180FD3A16BC}"/>
              </a:ext>
            </a:extLst>
          </p:cNvPr>
          <p:cNvSpPr>
            <a:spLocks noGrp="1"/>
          </p:cNvSpPr>
          <p:nvPr>
            <p:ph type="sldNum" sz="quarter" idx="5"/>
          </p:nvPr>
        </p:nvSpPr>
        <p:spPr/>
        <p:txBody>
          <a:bodyPr/>
          <a:lstStyle/>
          <a:p>
            <a:fld id="{ADB2CFEE-6CE1-3642-A489-86103B163021}" type="slidenum">
              <a:rPr lang="en-US" smtClean="0"/>
              <a:t>2</a:t>
            </a:fld>
            <a:endParaRPr lang="en-US"/>
          </a:p>
        </p:txBody>
      </p:sp>
    </p:spTree>
    <p:extLst>
      <p:ext uri="{BB962C8B-B14F-4D97-AF65-F5344CB8AC3E}">
        <p14:creationId xmlns:p14="http://schemas.microsoft.com/office/powerpoint/2010/main" val="166576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EA3C-823B-D825-35E8-0A9118344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57D73-699E-D6AD-7F69-36B2DBAC52F2}"/>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6271C6CD-78BD-38E7-6DE8-C0A5CA494E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28CAF6-712E-AB58-6DBB-AE84AFE1E9F5}"/>
              </a:ext>
            </a:extLst>
          </p:cNvPr>
          <p:cNvSpPr>
            <a:spLocks noGrp="1"/>
          </p:cNvSpPr>
          <p:nvPr>
            <p:ph type="sldNum" sz="quarter" idx="5"/>
          </p:nvPr>
        </p:nvSpPr>
        <p:spPr/>
        <p:txBody>
          <a:bodyPr/>
          <a:lstStyle/>
          <a:p>
            <a:fld id="{ADB2CFEE-6CE1-3642-A489-86103B163021}" type="slidenum">
              <a:rPr lang="en-US" smtClean="0"/>
              <a:t>3</a:t>
            </a:fld>
            <a:endParaRPr lang="en-US"/>
          </a:p>
        </p:txBody>
      </p:sp>
    </p:spTree>
    <p:extLst>
      <p:ext uri="{BB962C8B-B14F-4D97-AF65-F5344CB8AC3E}">
        <p14:creationId xmlns:p14="http://schemas.microsoft.com/office/powerpoint/2010/main" val="193079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39139-4CAD-F3FE-7663-331A9529E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23F4F-3CAD-645F-1401-4AE17B05556A}"/>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32EAE3D8-F4B9-0E31-FA4B-48A857D8AB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6B93F7-E179-B141-B68A-E98E5FE61BEF}"/>
              </a:ext>
            </a:extLst>
          </p:cNvPr>
          <p:cNvSpPr>
            <a:spLocks noGrp="1"/>
          </p:cNvSpPr>
          <p:nvPr>
            <p:ph type="sldNum" sz="quarter" idx="5"/>
          </p:nvPr>
        </p:nvSpPr>
        <p:spPr/>
        <p:txBody>
          <a:bodyPr/>
          <a:lstStyle/>
          <a:p>
            <a:fld id="{ADB2CFEE-6CE1-3642-A489-86103B163021}" type="slidenum">
              <a:rPr lang="en-US" smtClean="0"/>
              <a:t>4</a:t>
            </a:fld>
            <a:endParaRPr lang="en-US"/>
          </a:p>
        </p:txBody>
      </p:sp>
    </p:spTree>
    <p:extLst>
      <p:ext uri="{BB962C8B-B14F-4D97-AF65-F5344CB8AC3E}">
        <p14:creationId xmlns:p14="http://schemas.microsoft.com/office/powerpoint/2010/main" val="267886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47D58-3EFF-DA95-6CCF-F90915D5B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9F688-5DAB-D688-5895-5518589F80D8}"/>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2C395066-D0BB-9E66-8382-1EE67C0D99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DAC854-92CF-500A-309C-5D1EC50D2777}"/>
              </a:ext>
            </a:extLst>
          </p:cNvPr>
          <p:cNvSpPr>
            <a:spLocks noGrp="1"/>
          </p:cNvSpPr>
          <p:nvPr>
            <p:ph type="sldNum" sz="quarter" idx="5"/>
          </p:nvPr>
        </p:nvSpPr>
        <p:spPr/>
        <p:txBody>
          <a:bodyPr/>
          <a:lstStyle/>
          <a:p>
            <a:fld id="{ADB2CFEE-6CE1-3642-A489-86103B163021}" type="slidenum">
              <a:rPr lang="en-US" smtClean="0"/>
              <a:t>5</a:t>
            </a:fld>
            <a:endParaRPr lang="en-US"/>
          </a:p>
        </p:txBody>
      </p:sp>
    </p:spTree>
    <p:extLst>
      <p:ext uri="{BB962C8B-B14F-4D97-AF65-F5344CB8AC3E}">
        <p14:creationId xmlns:p14="http://schemas.microsoft.com/office/powerpoint/2010/main" val="342059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8B92E-5858-A19D-854C-4DAAAC4C3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2B054-EF81-777E-AE7D-CC6747BD383E}"/>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65FEB83D-A8EB-C83F-CA30-93C82F0597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547CD6-BA36-DCD3-457B-5C1DC6A29DF1}"/>
              </a:ext>
            </a:extLst>
          </p:cNvPr>
          <p:cNvSpPr>
            <a:spLocks noGrp="1"/>
          </p:cNvSpPr>
          <p:nvPr>
            <p:ph type="sldNum" sz="quarter" idx="5"/>
          </p:nvPr>
        </p:nvSpPr>
        <p:spPr/>
        <p:txBody>
          <a:bodyPr/>
          <a:lstStyle/>
          <a:p>
            <a:fld id="{ADB2CFEE-6CE1-3642-A489-86103B163021}" type="slidenum">
              <a:rPr lang="en-US" smtClean="0"/>
              <a:t>6</a:t>
            </a:fld>
            <a:endParaRPr lang="en-US"/>
          </a:p>
        </p:txBody>
      </p:sp>
    </p:spTree>
    <p:extLst>
      <p:ext uri="{BB962C8B-B14F-4D97-AF65-F5344CB8AC3E}">
        <p14:creationId xmlns:p14="http://schemas.microsoft.com/office/powerpoint/2010/main" val="1143321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Holding Slid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85605F-D07D-C040-859B-77CD8E038E7B}"/>
              </a:ext>
            </a:extLst>
          </p:cNvPr>
          <p:cNvPicPr>
            <a:picLocks noChangeAspect="1"/>
          </p:cNvPicPr>
          <p:nvPr userDrawn="1"/>
        </p:nvPicPr>
        <p:blipFill>
          <a:blip r:embed="rId2"/>
          <a:srcRect/>
          <a:stretch/>
        </p:blipFill>
        <p:spPr>
          <a:xfrm>
            <a:off x="3827850" y="2560895"/>
            <a:ext cx="2250300" cy="1736212"/>
          </a:xfrm>
          <a:prstGeom prst="rect">
            <a:avLst/>
          </a:prstGeom>
        </p:spPr>
      </p:pic>
      <p:sp>
        <p:nvSpPr>
          <p:cNvPr id="14" name="Rectangle 13">
            <a:extLst>
              <a:ext uri="{FF2B5EF4-FFF2-40B4-BE49-F238E27FC236}">
                <a16:creationId xmlns:a16="http://schemas.microsoft.com/office/drawing/2014/main" id="{B1EDAA04-B5C8-B946-A933-3407EAB3BFC7}"/>
              </a:ext>
            </a:extLst>
          </p:cNvPr>
          <p:cNvSpPr/>
          <p:nvPr userDrawn="1"/>
        </p:nvSpPr>
        <p:spPr>
          <a:xfrm>
            <a:off x="234767" y="207290"/>
            <a:ext cx="9436467" cy="6440806"/>
          </a:xfrm>
          <a:prstGeom prst="rect">
            <a:avLst/>
          </a:prstGeom>
          <a:blipFill>
            <a:blip r:embed="rId3"/>
            <a:srcRect/>
            <a:stretch>
              <a:fillRect l="-20906" t="-3218" r="-19917" b="-4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B2D70B35-1C29-1048-88E8-A6C08C249BC5}"/>
              </a:ext>
            </a:extLst>
          </p:cNvPr>
          <p:cNvPicPr>
            <a:picLocks noChangeAspect="1"/>
          </p:cNvPicPr>
          <p:nvPr userDrawn="1"/>
        </p:nvPicPr>
        <p:blipFill>
          <a:blip r:embed="rId2"/>
          <a:srcRect/>
          <a:stretch/>
        </p:blipFill>
        <p:spPr>
          <a:xfrm>
            <a:off x="3827849" y="2777721"/>
            <a:ext cx="2250300" cy="1302561"/>
          </a:xfrm>
          <a:prstGeom prst="rect">
            <a:avLst/>
          </a:prstGeom>
        </p:spPr>
      </p:pic>
      <p:pic>
        <p:nvPicPr>
          <p:cNvPr id="16" name="Picture 15">
            <a:extLst>
              <a:ext uri="{FF2B5EF4-FFF2-40B4-BE49-F238E27FC236}">
                <a16:creationId xmlns:a16="http://schemas.microsoft.com/office/drawing/2014/main" id="{8760E858-4350-B946-B3F8-FBCA4837201F}"/>
              </a:ext>
            </a:extLst>
          </p:cNvPr>
          <p:cNvPicPr>
            <a:picLocks noChangeAspect="1"/>
          </p:cNvPicPr>
          <p:nvPr userDrawn="1"/>
        </p:nvPicPr>
        <p:blipFill>
          <a:blip r:embed="rId4"/>
          <a:srcRect/>
          <a:stretch/>
        </p:blipFill>
        <p:spPr>
          <a:xfrm>
            <a:off x="9578662" y="5454728"/>
            <a:ext cx="327338" cy="943404"/>
          </a:xfrm>
          <a:prstGeom prst="rect">
            <a:avLst/>
          </a:prstGeom>
        </p:spPr>
      </p:pic>
    </p:spTree>
    <p:extLst>
      <p:ext uri="{BB962C8B-B14F-4D97-AF65-F5344CB8AC3E}">
        <p14:creationId xmlns:p14="http://schemas.microsoft.com/office/powerpoint/2010/main" val="238827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ff White Two Columns">
    <p:bg>
      <p:bgPr>
        <a:solidFill>
          <a:srgbClr val="FFFEF0"/>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053A8C5-C96E-FD45-B2D2-22F1DFD9E892}"/>
              </a:ext>
            </a:extLst>
          </p:cNvPr>
          <p:cNvSpPr>
            <a:spLocks noGrp="1"/>
          </p:cNvSpPr>
          <p:nvPr>
            <p:ph idx="11"/>
          </p:nvPr>
        </p:nvSpPr>
        <p:spPr>
          <a:xfrm>
            <a:off x="584729" y="1228336"/>
            <a:ext cx="4267692" cy="5204147"/>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a:extLst>
              <a:ext uri="{FF2B5EF4-FFF2-40B4-BE49-F238E27FC236}">
                <a16:creationId xmlns:a16="http://schemas.microsoft.com/office/drawing/2014/main" id="{8B687235-AF42-3F47-8595-675865398115}"/>
              </a:ext>
            </a:extLst>
          </p:cNvPr>
          <p:cNvSpPr>
            <a:spLocks noGrp="1"/>
          </p:cNvSpPr>
          <p:nvPr>
            <p:ph idx="12"/>
          </p:nvPr>
        </p:nvSpPr>
        <p:spPr>
          <a:xfrm>
            <a:off x="4953000" y="1225935"/>
            <a:ext cx="4267692" cy="5206549"/>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2">
            <a:extLst>
              <a:ext uri="{FF2B5EF4-FFF2-40B4-BE49-F238E27FC236}">
                <a16:creationId xmlns:a16="http://schemas.microsoft.com/office/drawing/2014/main" id="{E3E2E462-0643-DA45-8F5E-5D3340414F48}"/>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pic>
        <p:nvPicPr>
          <p:cNvPr id="13" name="Picture 12">
            <a:extLst>
              <a:ext uri="{FF2B5EF4-FFF2-40B4-BE49-F238E27FC236}">
                <a16:creationId xmlns:a16="http://schemas.microsoft.com/office/drawing/2014/main" id="{E63C8B06-364F-484D-BC38-3DAF745FA9DC}"/>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320814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ank You Slide">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0982CA-A379-5E4A-8DC2-CA81314270EA}"/>
              </a:ext>
            </a:extLst>
          </p:cNvPr>
          <p:cNvSpPr/>
          <p:nvPr/>
        </p:nvSpPr>
        <p:spPr>
          <a:xfrm>
            <a:off x="234769" y="207290"/>
            <a:ext cx="9436467" cy="6443420"/>
          </a:xfrm>
          <a:prstGeom prst="rect">
            <a:avLst/>
          </a:prstGeom>
          <a:solidFill>
            <a:srgbClr val="271E3D">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271E3D"/>
              </a:solidFill>
            </a:endParaRPr>
          </a:p>
        </p:txBody>
      </p:sp>
      <p:sp>
        <p:nvSpPr>
          <p:cNvPr id="13" name="TextBox 12">
            <a:extLst>
              <a:ext uri="{FF2B5EF4-FFF2-40B4-BE49-F238E27FC236}">
                <a16:creationId xmlns:a16="http://schemas.microsoft.com/office/drawing/2014/main" id="{09DA286B-5D0B-8F44-8BD0-0CF55D88956E}"/>
              </a:ext>
            </a:extLst>
          </p:cNvPr>
          <p:cNvSpPr txBox="1">
            <a:spLocks noChangeArrowheads="1"/>
          </p:cNvSpPr>
          <p:nvPr/>
        </p:nvSpPr>
        <p:spPr bwMode="auto">
          <a:xfrm>
            <a:off x="830211" y="4954373"/>
            <a:ext cx="2870332" cy="687432"/>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110000"/>
              </a:lnSpc>
              <a:defRPr/>
            </a:pPr>
            <a:r>
              <a:rPr lang="en-GB" sz="825" b="1" dirty="0" err="1">
                <a:solidFill>
                  <a:schemeClr val="bg2"/>
                </a:solidFill>
              </a:rPr>
              <a:t>Keele</a:t>
            </a:r>
            <a:r>
              <a:rPr lang="en-GB" sz="825" b="1" dirty="0">
                <a:solidFill>
                  <a:schemeClr val="bg2"/>
                </a:solidFill>
              </a:rPr>
              <a:t> University</a:t>
            </a:r>
          </a:p>
          <a:p>
            <a:pPr eaLnBrk="1" hangingPunct="1">
              <a:lnSpc>
                <a:spcPct val="110000"/>
              </a:lnSpc>
              <a:defRPr/>
            </a:pPr>
            <a:r>
              <a:rPr lang="en-GB" sz="825" dirty="0">
                <a:solidFill>
                  <a:schemeClr val="bg2"/>
                </a:solidFill>
              </a:rPr>
              <a:t>Newcastle-under-Lyme</a:t>
            </a:r>
          </a:p>
          <a:p>
            <a:pPr eaLnBrk="1" hangingPunct="1">
              <a:lnSpc>
                <a:spcPct val="110000"/>
              </a:lnSpc>
              <a:defRPr/>
            </a:pPr>
            <a:r>
              <a:rPr lang="en-GB" sz="825" dirty="0">
                <a:solidFill>
                  <a:schemeClr val="bg2"/>
                </a:solidFill>
              </a:rPr>
              <a:t>Staffordshire</a:t>
            </a:r>
          </a:p>
          <a:p>
            <a:pPr eaLnBrk="1" hangingPunct="1">
              <a:lnSpc>
                <a:spcPct val="110000"/>
              </a:lnSpc>
              <a:defRPr/>
            </a:pPr>
            <a:r>
              <a:rPr lang="en-GB" sz="825" dirty="0">
                <a:solidFill>
                  <a:schemeClr val="bg2"/>
                </a:solidFill>
              </a:rPr>
              <a:t>ST5 5BG</a:t>
            </a:r>
          </a:p>
          <a:p>
            <a:pPr eaLnBrk="1" hangingPunct="1">
              <a:lnSpc>
                <a:spcPct val="110000"/>
              </a:lnSpc>
              <a:defRPr/>
            </a:pPr>
            <a:r>
              <a:rPr lang="en-GB" sz="825" dirty="0">
                <a:solidFill>
                  <a:schemeClr val="bg2"/>
                </a:solidFill>
              </a:rPr>
              <a:t>+44 (0)1782 732000</a:t>
            </a:r>
          </a:p>
        </p:txBody>
      </p:sp>
      <p:sp>
        <p:nvSpPr>
          <p:cNvPr id="16" name="TextBox 15">
            <a:extLst>
              <a:ext uri="{FF2B5EF4-FFF2-40B4-BE49-F238E27FC236}">
                <a16:creationId xmlns:a16="http://schemas.microsoft.com/office/drawing/2014/main" id="{FE0BE2FF-041F-C240-9E7C-A20C83F486F9}"/>
              </a:ext>
            </a:extLst>
          </p:cNvPr>
          <p:cNvSpPr txBox="1">
            <a:spLocks noChangeArrowheads="1"/>
          </p:cNvSpPr>
          <p:nvPr/>
        </p:nvSpPr>
        <p:spPr bwMode="auto">
          <a:xfrm>
            <a:off x="833015" y="2936613"/>
            <a:ext cx="5127750" cy="888705"/>
          </a:xfrm>
          <a:prstGeom prst="rect">
            <a:avLst/>
          </a:prstGeom>
          <a:noFill/>
          <a:ln>
            <a:noFill/>
          </a:ln>
          <a:extLst>
            <a:ext uri="{909E8E84-426E-40dd-AFC4-6F175D3DCCD1}"/>
            <a:ext uri="{91240B29-F687-4f45-9708-019B960494DF}"/>
          </a:extLst>
        </p:spPr>
        <p:txBody>
          <a:bodyPr wrap="square"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l" eaLnBrk="1" hangingPunct="1">
              <a:defRPr/>
            </a:pPr>
            <a:r>
              <a:rPr lang="en-US" sz="5775" dirty="0">
                <a:solidFill>
                  <a:schemeClr val="bg2"/>
                </a:solidFill>
                <a:latin typeface="Palatino Linotype" charset="0"/>
                <a:cs typeface="Palatino Linotype" charset="0"/>
              </a:rPr>
              <a:t>Thank </a:t>
            </a:r>
            <a:r>
              <a:rPr lang="en-US" sz="5775" b="0" i="0" baseline="0" dirty="0">
                <a:solidFill>
                  <a:schemeClr val="bg2"/>
                </a:solidFill>
                <a:latin typeface="Palatino Linotype" charset="0"/>
                <a:cs typeface="Palatino Linotype" charset="0"/>
              </a:rPr>
              <a:t>you</a:t>
            </a:r>
          </a:p>
        </p:txBody>
      </p:sp>
      <p:pic>
        <p:nvPicPr>
          <p:cNvPr id="11" name="Picture 10">
            <a:extLst>
              <a:ext uri="{FF2B5EF4-FFF2-40B4-BE49-F238E27FC236}">
                <a16:creationId xmlns:a16="http://schemas.microsoft.com/office/drawing/2014/main" id="{5C5E74E6-7376-C843-B18C-2FB9D1987303}"/>
              </a:ext>
            </a:extLst>
          </p:cNvPr>
          <p:cNvPicPr>
            <a:picLocks noChangeAspect="1"/>
          </p:cNvPicPr>
          <p:nvPr userDrawn="1"/>
        </p:nvPicPr>
        <p:blipFill>
          <a:blip r:embed="rId2"/>
          <a:srcRect/>
          <a:stretch/>
        </p:blipFill>
        <p:spPr>
          <a:xfrm>
            <a:off x="7134061" y="472121"/>
            <a:ext cx="2250299" cy="1055516"/>
          </a:xfrm>
          <a:prstGeom prst="rect">
            <a:avLst/>
          </a:prstGeom>
        </p:spPr>
      </p:pic>
      <p:pic>
        <p:nvPicPr>
          <p:cNvPr id="18" name="Picture 17">
            <a:extLst>
              <a:ext uri="{FF2B5EF4-FFF2-40B4-BE49-F238E27FC236}">
                <a16:creationId xmlns:a16="http://schemas.microsoft.com/office/drawing/2014/main" id="{5A0D7D37-D945-D548-A440-16231EFF7C3A}"/>
              </a:ext>
            </a:extLst>
          </p:cNvPr>
          <p:cNvPicPr>
            <a:picLocks noChangeAspect="1"/>
          </p:cNvPicPr>
          <p:nvPr userDrawn="1"/>
        </p:nvPicPr>
        <p:blipFill>
          <a:blip r:embed="rId3"/>
          <a:srcRect/>
          <a:stretch/>
        </p:blipFill>
        <p:spPr>
          <a:xfrm>
            <a:off x="9578662" y="5454728"/>
            <a:ext cx="327338" cy="943404"/>
          </a:xfrm>
          <a:prstGeom prst="rect">
            <a:avLst/>
          </a:prstGeom>
        </p:spPr>
      </p:pic>
    </p:spTree>
    <p:extLst>
      <p:ext uri="{BB962C8B-B14F-4D97-AF65-F5344CB8AC3E}">
        <p14:creationId xmlns:p14="http://schemas.microsoft.com/office/powerpoint/2010/main" val="32074461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Keele Hall">
    <p:bg>
      <p:bgPr>
        <a:solidFill>
          <a:schemeClr val="bg2"/>
        </a:solidFill>
        <a:effectLst/>
      </p:bgPr>
    </p:bg>
    <p:spTree>
      <p:nvGrpSpPr>
        <p:cNvPr id="1" name=""/>
        <p:cNvGrpSpPr/>
        <p:nvPr/>
      </p:nvGrpSpPr>
      <p:grpSpPr>
        <a:xfrm>
          <a:off x="0" y="0"/>
          <a:ext cx="0" cy="0"/>
          <a:chOff x="0" y="0"/>
          <a:chExt cx="0" cy="0"/>
        </a:xfrm>
      </p:grpSpPr>
      <p:pic>
        <p:nvPicPr>
          <p:cNvPr id="14" name="Picture 13" descr="A lake with trees and a castle in the background&#10;&#10;Description automatically generated with low confidence">
            <a:extLst>
              <a:ext uri="{FF2B5EF4-FFF2-40B4-BE49-F238E27FC236}">
                <a16:creationId xmlns:a16="http://schemas.microsoft.com/office/drawing/2014/main" id="{903415E3-787B-AC44-AFD9-A308CF54861E}"/>
              </a:ext>
            </a:extLst>
          </p:cNvPr>
          <p:cNvPicPr>
            <a:picLocks noChangeAspect="1"/>
          </p:cNvPicPr>
          <p:nvPr userDrawn="1"/>
        </p:nvPicPr>
        <p:blipFill rotWithShape="1">
          <a:blip r:embed="rId2"/>
          <a:srcRect t="685" b="725"/>
          <a:stretch/>
        </p:blipFill>
        <p:spPr>
          <a:xfrm>
            <a:off x="234764" y="207290"/>
            <a:ext cx="9436467" cy="6440806"/>
          </a:xfrm>
          <a:prstGeom prst="rect">
            <a:avLst/>
          </a:prstGeom>
        </p:spPr>
      </p:pic>
      <p:sp>
        <p:nvSpPr>
          <p:cNvPr id="15" name="Title 1">
            <a:extLst>
              <a:ext uri="{FF2B5EF4-FFF2-40B4-BE49-F238E27FC236}">
                <a16:creationId xmlns:a16="http://schemas.microsoft.com/office/drawing/2014/main" id="{7456E8E9-6C2F-184D-9DFF-CBB0FB851E2B}"/>
              </a:ext>
            </a:extLst>
          </p:cNvPr>
          <p:cNvSpPr>
            <a:spLocks noGrp="1"/>
          </p:cNvSpPr>
          <p:nvPr>
            <p:ph type="title" hasCustomPrompt="1"/>
          </p:nvPr>
        </p:nvSpPr>
        <p:spPr>
          <a:xfrm>
            <a:off x="587017" y="4305571"/>
            <a:ext cx="8490645" cy="1280067"/>
          </a:xfrm>
        </p:spPr>
        <p:txBody>
          <a:bodyPr lIns="0" tIns="0" rIns="0" bIns="0" anchor="ctr" anchorCtr="0">
            <a:normAutofit/>
          </a:bodyPr>
          <a:lstStyle>
            <a:lvl1pPr>
              <a:defRPr sz="3001" baseline="0">
                <a:solidFill>
                  <a:schemeClr val="bg1"/>
                </a:solidFill>
                <a:latin typeface="Palatino Linotype" panose="02040502050505030304" pitchFamily="18" charset="0"/>
              </a:defRPr>
            </a:lvl1pPr>
          </a:lstStyle>
          <a:p>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Presentation title Palatino 36 point</a:t>
            </a:r>
            <a:br>
              <a:rPr lang="en-GB" sz="2701" b="0" i="0" dirty="0">
                <a:solidFill>
                  <a:schemeClr val="bg1"/>
                </a:solidFill>
                <a:latin typeface="Palatino Linotype" panose="02040502050505030304" pitchFamily="18" charset="0"/>
                <a:ea typeface="Palatino" pitchFamily="2" charset="77"/>
                <a:cs typeface="Arial" panose="020B0604020202020204" pitchFamily="34" charset="0"/>
              </a:rPr>
            </a:br>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Additional line if required</a:t>
            </a:r>
            <a:endParaRPr lang="en-US" sz="2701" b="0" i="0" dirty="0">
              <a:solidFill>
                <a:schemeClr val="bg1"/>
              </a:solidFill>
              <a:latin typeface="Palatino Linotype" panose="02040502050505030304" pitchFamily="18" charset="0"/>
              <a:ea typeface="Palatino" pitchFamily="2" charset="77"/>
              <a:cs typeface="Arial" panose="020B0604020202020204" pitchFamily="34" charset="0"/>
            </a:endParaRPr>
          </a:p>
        </p:txBody>
      </p:sp>
      <p:sp>
        <p:nvSpPr>
          <p:cNvPr id="16" name="Text Placeholder 24">
            <a:extLst>
              <a:ext uri="{FF2B5EF4-FFF2-40B4-BE49-F238E27FC236}">
                <a16:creationId xmlns:a16="http://schemas.microsoft.com/office/drawing/2014/main" id="{F90FA749-EFA0-094B-BCD9-63C9CBF23940}"/>
              </a:ext>
            </a:extLst>
          </p:cNvPr>
          <p:cNvSpPr>
            <a:spLocks noGrp="1"/>
          </p:cNvSpPr>
          <p:nvPr>
            <p:ph type="body" sz="quarter" idx="10" hasCustomPrompt="1"/>
          </p:nvPr>
        </p:nvSpPr>
        <p:spPr>
          <a:xfrm>
            <a:off x="587017" y="5701175"/>
            <a:ext cx="8490645" cy="519078"/>
          </a:xfrm>
        </p:spPr>
        <p:txBody>
          <a:bodyPr lIns="0" tIns="0" rIns="0" bIns="0">
            <a:normAutofit/>
          </a:bodyPr>
          <a:lstStyle>
            <a:lvl1pPr marL="0" indent="0">
              <a:lnSpc>
                <a:spcPct val="150000"/>
              </a:lnSpc>
              <a:spcBef>
                <a:spcPts val="0"/>
              </a:spcBef>
              <a:buNone/>
              <a:defRPr sz="1600" b="0" cap="all" baseline="0">
                <a:solidFill>
                  <a:schemeClr val="bg1"/>
                </a:solidFill>
                <a:latin typeface="Arial" panose="020B0604020202020204" pitchFamily="34" charset="0"/>
              </a:defRPr>
            </a:lvl1pPr>
            <a:lvl2pPr marL="342994" indent="0">
              <a:buNone/>
              <a:defRPr>
                <a:solidFill>
                  <a:schemeClr val="bg1"/>
                </a:solidFill>
              </a:defRPr>
            </a:lvl2pPr>
            <a:lvl3pPr marL="685987" indent="0">
              <a:buNone/>
              <a:defRPr>
                <a:solidFill>
                  <a:schemeClr val="bg1"/>
                </a:solidFill>
              </a:defRPr>
            </a:lvl3pPr>
            <a:lvl4pPr marL="1028982" indent="0">
              <a:buNone/>
              <a:defRPr>
                <a:solidFill>
                  <a:schemeClr val="bg1"/>
                </a:solidFill>
              </a:defRPr>
            </a:lvl4pPr>
            <a:lvl5pPr marL="1371976" indent="0">
              <a:buNone/>
              <a:defRPr>
                <a:solidFill>
                  <a:schemeClr val="bg1"/>
                </a:solidFill>
              </a:defRPr>
            </a:lvl5pPr>
          </a:lstStyle>
          <a:p>
            <a:pPr>
              <a:lnSpc>
                <a:spcPct val="120000"/>
              </a:lnSpc>
            </a:pPr>
            <a:r>
              <a:rPr lang="en-GB" sz="1800" dirty="0">
                <a:solidFill>
                  <a:schemeClr val="bg1"/>
                </a:solidFill>
                <a:latin typeface="Arial" panose="020B0604020202020204" pitchFamily="34" charset="0"/>
                <a:cs typeface="Arial" panose="020B0604020202020204" pitchFamily="34" charset="0"/>
              </a:rPr>
              <a:t>Presentation sub-title Arial 24 point</a:t>
            </a:r>
          </a:p>
        </p:txBody>
      </p:sp>
      <p:cxnSp>
        <p:nvCxnSpPr>
          <p:cNvPr id="17" name="Straight Connector 16">
            <a:extLst>
              <a:ext uri="{FF2B5EF4-FFF2-40B4-BE49-F238E27FC236}">
                <a16:creationId xmlns:a16="http://schemas.microsoft.com/office/drawing/2014/main" id="{95E0A54B-CA70-1D48-88A3-267B0821351C}"/>
              </a:ext>
            </a:extLst>
          </p:cNvPr>
          <p:cNvCxnSpPr>
            <a:cxnSpLocks noChangeShapeType="1"/>
          </p:cNvCxnSpPr>
          <p:nvPr userDrawn="1"/>
        </p:nvCxnSpPr>
        <p:spPr bwMode="auto">
          <a:xfrm>
            <a:off x="587018" y="5588235"/>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651DA84F-43EE-1B4E-99D0-D18C0F8B5DF1}"/>
              </a:ext>
            </a:extLst>
          </p:cNvPr>
          <p:cNvPicPr>
            <a:picLocks noChangeAspect="1"/>
          </p:cNvPicPr>
          <p:nvPr userDrawn="1"/>
        </p:nvPicPr>
        <p:blipFill>
          <a:blip r:embed="rId3"/>
          <a:srcRect/>
          <a:stretch/>
        </p:blipFill>
        <p:spPr>
          <a:xfrm>
            <a:off x="9578662" y="5454728"/>
            <a:ext cx="327338" cy="943404"/>
          </a:xfrm>
          <a:prstGeom prst="rect">
            <a:avLst/>
          </a:prstGeom>
        </p:spPr>
      </p:pic>
      <p:cxnSp>
        <p:nvCxnSpPr>
          <p:cNvPr id="19" name="Straight Connector 18">
            <a:extLst>
              <a:ext uri="{FF2B5EF4-FFF2-40B4-BE49-F238E27FC236}">
                <a16:creationId xmlns:a16="http://schemas.microsoft.com/office/drawing/2014/main" id="{2A441AFD-907C-4F4B-A62A-499AE5AB887C}"/>
              </a:ext>
            </a:extLst>
          </p:cNvPr>
          <p:cNvCxnSpPr>
            <a:cxnSpLocks noChangeShapeType="1"/>
          </p:cNvCxnSpPr>
          <p:nvPr userDrawn="1"/>
        </p:nvCxnSpPr>
        <p:spPr bwMode="auto">
          <a:xfrm>
            <a:off x="587018" y="5588235"/>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9B4C4911-B05A-6743-ACE4-06231C4AB54D}"/>
              </a:ext>
            </a:extLst>
          </p:cNvPr>
          <p:cNvPicPr>
            <a:picLocks noChangeAspect="1"/>
          </p:cNvPicPr>
          <p:nvPr userDrawn="1"/>
        </p:nvPicPr>
        <p:blipFill>
          <a:blip r:embed="rId3"/>
          <a:srcRect/>
          <a:stretch/>
        </p:blipFill>
        <p:spPr>
          <a:xfrm>
            <a:off x="9578662" y="5454728"/>
            <a:ext cx="327338" cy="943404"/>
          </a:xfrm>
          <a:prstGeom prst="rect">
            <a:avLst/>
          </a:prstGeom>
        </p:spPr>
      </p:pic>
      <p:cxnSp>
        <p:nvCxnSpPr>
          <p:cNvPr id="21" name="Straight Connector 20">
            <a:extLst>
              <a:ext uri="{FF2B5EF4-FFF2-40B4-BE49-F238E27FC236}">
                <a16:creationId xmlns:a16="http://schemas.microsoft.com/office/drawing/2014/main" id="{F86FC26A-38A1-044B-839E-3DD160075535}"/>
              </a:ext>
            </a:extLst>
          </p:cNvPr>
          <p:cNvCxnSpPr>
            <a:cxnSpLocks noChangeShapeType="1"/>
          </p:cNvCxnSpPr>
          <p:nvPr userDrawn="1"/>
        </p:nvCxnSpPr>
        <p:spPr bwMode="auto">
          <a:xfrm>
            <a:off x="587018" y="5588235"/>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89E1BEC4-2EDD-1A41-9251-B5165532A86C}"/>
              </a:ext>
            </a:extLst>
          </p:cNvPr>
          <p:cNvPicPr>
            <a:picLocks noChangeAspect="1"/>
          </p:cNvPicPr>
          <p:nvPr userDrawn="1"/>
        </p:nvPicPr>
        <p:blipFill>
          <a:blip r:embed="rId3"/>
          <a:srcRect/>
          <a:stretch/>
        </p:blipFill>
        <p:spPr>
          <a:xfrm>
            <a:off x="9578662" y="5454728"/>
            <a:ext cx="327338" cy="943404"/>
          </a:xfrm>
          <a:prstGeom prst="rect">
            <a:avLst/>
          </a:prstGeom>
        </p:spPr>
      </p:pic>
    </p:spTree>
    <p:extLst>
      <p:ext uri="{BB962C8B-B14F-4D97-AF65-F5344CB8AC3E}">
        <p14:creationId xmlns:p14="http://schemas.microsoft.com/office/powerpoint/2010/main" val="358183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Union Square">
    <p:bg>
      <p:bgPr>
        <a:solidFill>
          <a:schemeClr val="bg2"/>
        </a:solidFill>
        <a:effectLst/>
      </p:bgPr>
    </p:bg>
    <p:spTree>
      <p:nvGrpSpPr>
        <p:cNvPr id="1" name=""/>
        <p:cNvGrpSpPr/>
        <p:nvPr/>
      </p:nvGrpSpPr>
      <p:grpSpPr>
        <a:xfrm>
          <a:off x="0" y="0"/>
          <a:ext cx="0" cy="0"/>
          <a:chOff x="0" y="0"/>
          <a:chExt cx="0" cy="0"/>
        </a:xfrm>
      </p:grpSpPr>
      <p:pic>
        <p:nvPicPr>
          <p:cNvPr id="13" name="Picture 12" descr="A picture containing road, outdoor, night&#10;&#10;Description automatically generated">
            <a:extLst>
              <a:ext uri="{FF2B5EF4-FFF2-40B4-BE49-F238E27FC236}">
                <a16:creationId xmlns:a16="http://schemas.microsoft.com/office/drawing/2014/main" id="{9F9F92E9-3A4A-8F40-AA93-E6749330E6AD}"/>
              </a:ext>
            </a:extLst>
          </p:cNvPr>
          <p:cNvPicPr>
            <a:picLocks noChangeAspect="1"/>
          </p:cNvPicPr>
          <p:nvPr userDrawn="1"/>
        </p:nvPicPr>
        <p:blipFill rotWithShape="1">
          <a:blip r:embed="rId2"/>
          <a:srcRect l="523" t="1402" b="484"/>
          <a:stretch/>
        </p:blipFill>
        <p:spPr>
          <a:xfrm>
            <a:off x="234767" y="207290"/>
            <a:ext cx="9436467" cy="6443420"/>
          </a:xfrm>
          <a:prstGeom prst="rect">
            <a:avLst/>
          </a:prstGeom>
        </p:spPr>
      </p:pic>
      <p:sp>
        <p:nvSpPr>
          <p:cNvPr id="14" name="Title 1">
            <a:extLst>
              <a:ext uri="{FF2B5EF4-FFF2-40B4-BE49-F238E27FC236}">
                <a16:creationId xmlns:a16="http://schemas.microsoft.com/office/drawing/2014/main" id="{6AEE28B4-3D2F-0A4A-819C-F5BA4473C8E8}"/>
              </a:ext>
            </a:extLst>
          </p:cNvPr>
          <p:cNvSpPr>
            <a:spLocks noGrp="1"/>
          </p:cNvSpPr>
          <p:nvPr>
            <p:ph type="title" hasCustomPrompt="1"/>
          </p:nvPr>
        </p:nvSpPr>
        <p:spPr>
          <a:xfrm>
            <a:off x="587017" y="943148"/>
            <a:ext cx="8490645" cy="1280057"/>
          </a:xfrm>
        </p:spPr>
        <p:txBody>
          <a:bodyPr lIns="0" tIns="0" rIns="0" bIns="0" anchor="ctr" anchorCtr="0">
            <a:normAutofit/>
          </a:bodyPr>
          <a:lstStyle>
            <a:lvl1pPr>
              <a:defRPr sz="3001" baseline="0">
                <a:solidFill>
                  <a:schemeClr val="bg1"/>
                </a:solidFill>
                <a:latin typeface="Palatino Linotype" panose="02040502050505030304" pitchFamily="18" charset="0"/>
              </a:defRPr>
            </a:lvl1pPr>
          </a:lstStyle>
          <a:p>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Presentation title Palatino 36 point</a:t>
            </a:r>
            <a:br>
              <a:rPr lang="en-GB" sz="2701" b="0" i="0" dirty="0">
                <a:solidFill>
                  <a:schemeClr val="bg1"/>
                </a:solidFill>
                <a:latin typeface="Palatino Linotype" panose="02040502050505030304" pitchFamily="18" charset="0"/>
                <a:ea typeface="Palatino" pitchFamily="2" charset="77"/>
                <a:cs typeface="Arial" panose="020B0604020202020204" pitchFamily="34" charset="0"/>
              </a:rPr>
            </a:br>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Additional line if required</a:t>
            </a:r>
            <a:endParaRPr lang="en-US" sz="2701" b="0" i="0" dirty="0">
              <a:solidFill>
                <a:schemeClr val="bg1"/>
              </a:solidFill>
              <a:latin typeface="Palatino Linotype" panose="02040502050505030304" pitchFamily="18" charset="0"/>
              <a:ea typeface="Palatino" pitchFamily="2" charset="77"/>
              <a:cs typeface="Arial" panose="020B0604020202020204" pitchFamily="34" charset="0"/>
            </a:endParaRPr>
          </a:p>
        </p:txBody>
      </p:sp>
      <p:sp>
        <p:nvSpPr>
          <p:cNvPr id="15" name="Text Placeholder 24">
            <a:extLst>
              <a:ext uri="{FF2B5EF4-FFF2-40B4-BE49-F238E27FC236}">
                <a16:creationId xmlns:a16="http://schemas.microsoft.com/office/drawing/2014/main" id="{202F8BEC-0357-BB41-BDA6-194B597A0F9D}"/>
              </a:ext>
            </a:extLst>
          </p:cNvPr>
          <p:cNvSpPr>
            <a:spLocks noGrp="1"/>
          </p:cNvSpPr>
          <p:nvPr>
            <p:ph type="body" sz="quarter" idx="10" hasCustomPrompt="1"/>
          </p:nvPr>
        </p:nvSpPr>
        <p:spPr>
          <a:xfrm>
            <a:off x="586060" y="2338758"/>
            <a:ext cx="8490646" cy="519073"/>
          </a:xfrm>
        </p:spPr>
        <p:txBody>
          <a:bodyPr lIns="0" tIns="0" rIns="0" bIns="0">
            <a:normAutofit/>
          </a:bodyPr>
          <a:lstStyle>
            <a:lvl1pPr marL="0" indent="0">
              <a:lnSpc>
                <a:spcPct val="150000"/>
              </a:lnSpc>
              <a:spcBef>
                <a:spcPts val="0"/>
              </a:spcBef>
              <a:buNone/>
              <a:defRPr sz="1600" b="0" cap="all" baseline="0">
                <a:solidFill>
                  <a:schemeClr val="bg1"/>
                </a:solidFill>
                <a:latin typeface="Arial" panose="020B0604020202020204" pitchFamily="34" charset="0"/>
              </a:defRPr>
            </a:lvl1pPr>
            <a:lvl2pPr marL="342994" indent="0">
              <a:buNone/>
              <a:defRPr>
                <a:solidFill>
                  <a:schemeClr val="bg1"/>
                </a:solidFill>
              </a:defRPr>
            </a:lvl2pPr>
            <a:lvl3pPr marL="685987" indent="0">
              <a:buNone/>
              <a:defRPr>
                <a:solidFill>
                  <a:schemeClr val="bg1"/>
                </a:solidFill>
              </a:defRPr>
            </a:lvl3pPr>
            <a:lvl4pPr marL="1028982" indent="0">
              <a:buNone/>
              <a:defRPr>
                <a:solidFill>
                  <a:schemeClr val="bg1"/>
                </a:solidFill>
              </a:defRPr>
            </a:lvl4pPr>
            <a:lvl5pPr marL="1371976" indent="0">
              <a:buNone/>
              <a:defRPr>
                <a:solidFill>
                  <a:schemeClr val="bg1"/>
                </a:solidFill>
              </a:defRPr>
            </a:lvl5pPr>
          </a:lstStyle>
          <a:p>
            <a:pPr>
              <a:lnSpc>
                <a:spcPct val="120000"/>
              </a:lnSpc>
            </a:pPr>
            <a:r>
              <a:rPr lang="en-GB" sz="1800" dirty="0">
                <a:solidFill>
                  <a:schemeClr val="bg1"/>
                </a:solidFill>
                <a:latin typeface="Arial" panose="020B0604020202020204" pitchFamily="34" charset="0"/>
                <a:cs typeface="Arial" panose="020B0604020202020204" pitchFamily="34" charset="0"/>
              </a:rPr>
              <a:t>Presentation sub-title Arial 24 point</a:t>
            </a:r>
          </a:p>
        </p:txBody>
      </p:sp>
      <p:pic>
        <p:nvPicPr>
          <p:cNvPr id="16" name="Picture 15">
            <a:extLst>
              <a:ext uri="{FF2B5EF4-FFF2-40B4-BE49-F238E27FC236}">
                <a16:creationId xmlns:a16="http://schemas.microsoft.com/office/drawing/2014/main" id="{CA4D5D6A-4EDC-0A49-AB9E-319E4DA0049D}"/>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7" name="Picture 16">
            <a:extLst>
              <a:ext uri="{FF2B5EF4-FFF2-40B4-BE49-F238E27FC236}">
                <a16:creationId xmlns:a16="http://schemas.microsoft.com/office/drawing/2014/main" id="{C8B1959B-64F6-B54A-B4F0-77E1E1D2F3FC}"/>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8" name="Picture 17">
            <a:extLst>
              <a:ext uri="{FF2B5EF4-FFF2-40B4-BE49-F238E27FC236}">
                <a16:creationId xmlns:a16="http://schemas.microsoft.com/office/drawing/2014/main" id="{9320426F-65EA-9346-AD64-5AAFC0FA3E14}"/>
              </a:ext>
            </a:extLst>
          </p:cNvPr>
          <p:cNvPicPr>
            <a:picLocks noChangeAspect="1"/>
          </p:cNvPicPr>
          <p:nvPr userDrawn="1"/>
        </p:nvPicPr>
        <p:blipFill>
          <a:blip r:embed="rId3"/>
          <a:srcRect/>
          <a:stretch/>
        </p:blipFill>
        <p:spPr>
          <a:xfrm>
            <a:off x="9578662" y="5454728"/>
            <a:ext cx="327338" cy="943404"/>
          </a:xfrm>
          <a:prstGeom prst="rect">
            <a:avLst/>
          </a:prstGeom>
        </p:spPr>
      </p:pic>
      <p:cxnSp>
        <p:nvCxnSpPr>
          <p:cNvPr id="19" name="Straight Connector 18">
            <a:extLst>
              <a:ext uri="{FF2B5EF4-FFF2-40B4-BE49-F238E27FC236}">
                <a16:creationId xmlns:a16="http://schemas.microsoft.com/office/drawing/2014/main" id="{2B1348E2-615D-774B-8E4F-6810C7DD4244}"/>
              </a:ext>
            </a:extLst>
          </p:cNvPr>
          <p:cNvCxnSpPr>
            <a:cxnSpLocks noChangeShapeType="1"/>
          </p:cNvCxnSpPr>
          <p:nvPr userDrawn="1"/>
        </p:nvCxnSpPr>
        <p:spPr bwMode="auto">
          <a:xfrm>
            <a:off x="586060" y="2225818"/>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485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Union Squa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A4D5D6A-4EDC-0A49-AB9E-319E4DA0049D}"/>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7" name="Picture 16">
            <a:extLst>
              <a:ext uri="{FF2B5EF4-FFF2-40B4-BE49-F238E27FC236}">
                <a16:creationId xmlns:a16="http://schemas.microsoft.com/office/drawing/2014/main" id="{C8B1959B-64F6-B54A-B4F0-77E1E1D2F3FC}"/>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8" name="Picture 17">
            <a:extLst>
              <a:ext uri="{FF2B5EF4-FFF2-40B4-BE49-F238E27FC236}">
                <a16:creationId xmlns:a16="http://schemas.microsoft.com/office/drawing/2014/main" id="{9320426F-65EA-9346-AD64-5AAFC0FA3E14}"/>
              </a:ext>
            </a:extLst>
          </p:cNvPr>
          <p:cNvPicPr>
            <a:picLocks noChangeAspect="1"/>
          </p:cNvPicPr>
          <p:nvPr userDrawn="1"/>
        </p:nvPicPr>
        <p:blipFill>
          <a:blip r:embed="rId3"/>
          <a:srcRect/>
          <a:stretch/>
        </p:blipFill>
        <p:spPr>
          <a:xfrm>
            <a:off x="9578662" y="5454728"/>
            <a:ext cx="327338" cy="943404"/>
          </a:xfrm>
          <a:prstGeom prst="rect">
            <a:avLst/>
          </a:prstGeom>
        </p:spPr>
      </p:pic>
      <p:sp>
        <p:nvSpPr>
          <p:cNvPr id="9" name="TextBox 8">
            <a:extLst>
              <a:ext uri="{FF2B5EF4-FFF2-40B4-BE49-F238E27FC236}">
                <a16:creationId xmlns:a16="http://schemas.microsoft.com/office/drawing/2014/main" id="{69D7FD35-8E8F-0047-854F-E28AB95ECFF2}"/>
              </a:ext>
            </a:extLst>
          </p:cNvPr>
          <p:cNvSpPr txBox="1"/>
          <p:nvPr userDrawn="1"/>
        </p:nvSpPr>
        <p:spPr>
          <a:xfrm>
            <a:off x="1222099" y="1546055"/>
            <a:ext cx="7461802" cy="3083921"/>
          </a:xfrm>
          <a:prstGeom prst="rect">
            <a:avLst/>
          </a:prstGeom>
          <a:noFill/>
          <a:effectLst/>
        </p:spPr>
        <p:txBody>
          <a:bodyPr wrap="square" rtlCol="0">
            <a:spAutoFit/>
          </a:bodyPr>
          <a:lstStyle/>
          <a:p>
            <a:pPr algn="ctr">
              <a:lnSpc>
                <a:spcPct val="90000"/>
              </a:lnSpc>
            </a:pPr>
            <a:r>
              <a:rPr lang="en-GB" sz="7200" i="1" kern="1200" dirty="0">
                <a:solidFill>
                  <a:schemeClr val="bg2"/>
                </a:solidFill>
                <a:effectLst>
                  <a:outerShdw blurRad="622300" algn="ctr" rotWithShape="0">
                    <a:srgbClr val="002060"/>
                  </a:outerShdw>
                </a:effectLst>
                <a:latin typeface="+mj-lt"/>
                <a:ea typeface="+mn-ea"/>
                <a:cs typeface="+mn-cs"/>
              </a:rPr>
              <a:t>Sustainability</a:t>
            </a:r>
            <a:r>
              <a:rPr lang="en-GB" sz="7200" kern="1200" dirty="0">
                <a:solidFill>
                  <a:schemeClr val="bg2"/>
                </a:solidFill>
                <a:effectLst>
                  <a:outerShdw blurRad="622300" algn="ctr" rotWithShape="0">
                    <a:srgbClr val="002060"/>
                  </a:outerShdw>
                </a:effectLst>
                <a:latin typeface="+mj-lt"/>
                <a:ea typeface="+mn-ea"/>
                <a:cs typeface="+mn-cs"/>
              </a:rPr>
              <a:t> </a:t>
            </a:r>
            <a:br>
              <a:rPr lang="en-GB" sz="7200" kern="1200" dirty="0">
                <a:solidFill>
                  <a:schemeClr val="bg2"/>
                </a:solidFill>
                <a:effectLst>
                  <a:outerShdw blurRad="622300" algn="ctr" rotWithShape="0">
                    <a:srgbClr val="002060"/>
                  </a:outerShdw>
                </a:effectLst>
                <a:latin typeface="+mj-lt"/>
                <a:ea typeface="+mn-ea"/>
                <a:cs typeface="+mn-cs"/>
              </a:rPr>
            </a:br>
            <a:r>
              <a:rPr lang="en-GB" sz="7200" kern="1200" dirty="0">
                <a:solidFill>
                  <a:schemeClr val="bg2"/>
                </a:solidFill>
                <a:effectLst>
                  <a:outerShdw blurRad="622300" algn="ctr" rotWithShape="0">
                    <a:srgbClr val="002060"/>
                  </a:outerShdw>
                </a:effectLst>
                <a:latin typeface="+mj-lt"/>
                <a:ea typeface="+mn-ea"/>
                <a:cs typeface="+mn-cs"/>
              </a:rPr>
              <a:t>Institution </a:t>
            </a:r>
            <a:br>
              <a:rPr lang="en-GB" sz="7200" kern="1200" dirty="0">
                <a:solidFill>
                  <a:schemeClr val="bg2"/>
                </a:solidFill>
                <a:effectLst>
                  <a:outerShdw blurRad="622300" algn="ctr" rotWithShape="0">
                    <a:srgbClr val="002060"/>
                  </a:outerShdw>
                </a:effectLst>
                <a:latin typeface="+mj-lt"/>
                <a:ea typeface="+mn-ea"/>
                <a:cs typeface="+mn-cs"/>
              </a:rPr>
            </a:br>
            <a:r>
              <a:rPr lang="en-GB" sz="7200" kern="1200" dirty="0">
                <a:solidFill>
                  <a:schemeClr val="bg2"/>
                </a:solidFill>
                <a:effectLst>
                  <a:outerShdw blurRad="622300" algn="ctr" rotWithShape="0">
                    <a:srgbClr val="002060"/>
                  </a:outerShdw>
                </a:effectLst>
                <a:latin typeface="+mj-lt"/>
                <a:ea typeface="+mn-ea"/>
                <a:cs typeface="+mn-cs"/>
              </a:rPr>
              <a:t>of the Year</a:t>
            </a:r>
          </a:p>
        </p:txBody>
      </p:sp>
      <p:grpSp>
        <p:nvGrpSpPr>
          <p:cNvPr id="10" name="Group 9">
            <a:extLst>
              <a:ext uri="{FF2B5EF4-FFF2-40B4-BE49-F238E27FC236}">
                <a16:creationId xmlns:a16="http://schemas.microsoft.com/office/drawing/2014/main" id="{9248F557-AA7B-6945-8EF3-D643C1DA50E6}"/>
              </a:ext>
            </a:extLst>
          </p:cNvPr>
          <p:cNvGrpSpPr/>
          <p:nvPr userDrawn="1"/>
        </p:nvGrpSpPr>
        <p:grpSpPr>
          <a:xfrm>
            <a:off x="2064571" y="4933403"/>
            <a:ext cx="5724886" cy="927185"/>
            <a:chOff x="3429758" y="4987547"/>
            <a:chExt cx="5284510" cy="927185"/>
          </a:xfrm>
        </p:grpSpPr>
        <p:pic>
          <p:nvPicPr>
            <p:cNvPr id="11" name="Picture 10" descr="A picture containing logo&#10;&#10;Description automatically generated">
              <a:extLst>
                <a:ext uri="{FF2B5EF4-FFF2-40B4-BE49-F238E27FC236}">
                  <a16:creationId xmlns:a16="http://schemas.microsoft.com/office/drawing/2014/main" id="{DE399961-9D50-EF45-A73C-C8C4B64A60FE}"/>
                </a:ext>
              </a:extLst>
            </p:cNvPr>
            <p:cNvPicPr>
              <a:picLocks noChangeAspect="1"/>
            </p:cNvPicPr>
            <p:nvPr userDrawn="1"/>
          </p:nvPicPr>
          <p:blipFill>
            <a:blip r:embed="rId4"/>
            <a:stretch>
              <a:fillRect/>
            </a:stretch>
          </p:blipFill>
          <p:spPr>
            <a:xfrm>
              <a:off x="3429758" y="4987547"/>
              <a:ext cx="2666242" cy="927184"/>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5CDD9526-AEB1-4142-9EFC-43D2AA94ADD6}"/>
                </a:ext>
              </a:extLst>
            </p:cNvPr>
            <p:cNvPicPr>
              <a:picLocks noChangeAspect="1"/>
            </p:cNvPicPr>
            <p:nvPr userDrawn="1"/>
          </p:nvPicPr>
          <p:blipFill>
            <a:blip r:embed="rId5"/>
            <a:stretch>
              <a:fillRect/>
            </a:stretch>
          </p:blipFill>
          <p:spPr>
            <a:xfrm>
              <a:off x="6634369" y="4987548"/>
              <a:ext cx="2079899" cy="927184"/>
            </a:xfrm>
            <a:prstGeom prst="rect">
              <a:avLst/>
            </a:prstGeom>
          </p:spPr>
        </p:pic>
      </p:grpSp>
    </p:spTree>
    <p:extLst>
      <p:ext uri="{BB962C8B-B14F-4D97-AF65-F5344CB8AC3E}">
        <p14:creationId xmlns:p14="http://schemas.microsoft.com/office/powerpoint/2010/main" val="310854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1B9CF7B-3E2A-6D4F-86E6-40B9686A8B38}"/>
              </a:ext>
            </a:extLst>
          </p:cNvPr>
          <p:cNvSpPr>
            <a:spLocks noGrp="1"/>
          </p:cNvSpPr>
          <p:nvPr>
            <p:ph type="body" sz="quarter" idx="10" hasCustomPrompt="1"/>
          </p:nvPr>
        </p:nvSpPr>
        <p:spPr>
          <a:xfrm>
            <a:off x="590138" y="2820490"/>
            <a:ext cx="6907008" cy="1388344"/>
          </a:xfrm>
        </p:spPr>
        <p:txBody>
          <a:bodyPr lIns="0" tIns="0" rIns="0" bIns="0">
            <a:noAutofit/>
          </a:bodyPr>
          <a:lstStyle>
            <a:lvl1pPr marL="0" indent="0">
              <a:buNone/>
              <a:defRPr sz="5500" baseline="0">
                <a:solidFill>
                  <a:srgbClr val="271E3D"/>
                </a:solidFill>
                <a:latin typeface="Palatino Linotype" panose="02040502050505030304" pitchFamily="18" charset="0"/>
              </a:defRPr>
            </a:lvl1pPr>
          </a:lstStyle>
          <a:p>
            <a:pPr lvl="0"/>
            <a:r>
              <a:rPr lang="en-GB" dirty="0"/>
              <a:t>Click to edit title Palatino 55pt</a:t>
            </a:r>
            <a:endParaRPr lang="en-US" dirty="0"/>
          </a:p>
        </p:txBody>
      </p:sp>
      <p:pic>
        <p:nvPicPr>
          <p:cNvPr id="8" name="Picture 7">
            <a:extLst>
              <a:ext uri="{FF2B5EF4-FFF2-40B4-BE49-F238E27FC236}">
                <a16:creationId xmlns:a16="http://schemas.microsoft.com/office/drawing/2014/main" id="{1BCE29F0-5148-1148-904D-A673CA3A6522}"/>
              </a:ext>
            </a:extLst>
          </p:cNvPr>
          <p:cNvPicPr>
            <a:picLocks noChangeAspect="1"/>
          </p:cNvPicPr>
          <p:nvPr userDrawn="1"/>
        </p:nvPicPr>
        <p:blipFill>
          <a:blip r:embed="rId2"/>
          <a:srcRect/>
          <a:stretch/>
        </p:blipFill>
        <p:spPr>
          <a:xfrm>
            <a:off x="7134061" y="473101"/>
            <a:ext cx="2250298" cy="1054537"/>
          </a:xfrm>
          <a:prstGeom prst="rect">
            <a:avLst/>
          </a:prstGeom>
        </p:spPr>
      </p:pic>
      <p:pic>
        <p:nvPicPr>
          <p:cNvPr id="9" name="Picture 8">
            <a:extLst>
              <a:ext uri="{FF2B5EF4-FFF2-40B4-BE49-F238E27FC236}">
                <a16:creationId xmlns:a16="http://schemas.microsoft.com/office/drawing/2014/main" id="{94A1B980-45AF-4848-9303-34A07C140889}"/>
              </a:ext>
            </a:extLst>
          </p:cNvPr>
          <p:cNvPicPr>
            <a:picLocks noChangeAspect="1"/>
          </p:cNvPicPr>
          <p:nvPr userDrawn="1"/>
        </p:nvPicPr>
        <p:blipFill>
          <a:blip r:embed="rId3"/>
          <a:srcRect/>
          <a:stretch/>
        </p:blipFill>
        <p:spPr>
          <a:xfrm>
            <a:off x="9578662" y="5454728"/>
            <a:ext cx="327338" cy="943404"/>
          </a:xfrm>
          <a:prstGeom prst="rect">
            <a:avLst/>
          </a:prstGeom>
        </p:spPr>
      </p:pic>
    </p:spTree>
    <p:extLst>
      <p:ext uri="{BB962C8B-B14F-4D97-AF65-F5344CB8AC3E}">
        <p14:creationId xmlns:p14="http://schemas.microsoft.com/office/powerpoint/2010/main" val="36637580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hite">
    <p:bg>
      <p:bgPr>
        <a:solidFill>
          <a:schemeClr val="bg2"/>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48913DC-F6E1-0B4B-8DD3-CF981B4D0CA3}"/>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sp>
        <p:nvSpPr>
          <p:cNvPr id="7" name="Content Placeholder 2">
            <a:extLst>
              <a:ext uri="{FF2B5EF4-FFF2-40B4-BE49-F238E27FC236}">
                <a16:creationId xmlns:a16="http://schemas.microsoft.com/office/drawing/2014/main" id="{A4E3F4B2-F13C-C44A-BBE1-BA7B57C9C2A8}"/>
              </a:ext>
            </a:extLst>
          </p:cNvPr>
          <p:cNvSpPr>
            <a:spLocks noGrp="1"/>
          </p:cNvSpPr>
          <p:nvPr>
            <p:ph idx="1"/>
          </p:nvPr>
        </p:nvSpPr>
        <p:spPr>
          <a:xfrm>
            <a:off x="584729" y="1225685"/>
            <a:ext cx="8646638" cy="5200680"/>
          </a:xfrm>
        </p:spPr>
        <p:txBody>
          <a:bodyPr lIns="0" tIns="0" rIns="0" bIns="0"/>
          <a:lstStyle>
            <a:lvl1pPr>
              <a:buFontTx/>
              <a:buNone/>
              <a:defRPr sz="1900" b="0" i="0" baseline="0">
                <a:solidFill>
                  <a:srgbClr val="271E3D"/>
                </a:solidFill>
                <a:latin typeface="Palatino Linotype" panose="02040502050505030304" pitchFamily="18" charset="0"/>
              </a:defRPr>
            </a:lvl1pPr>
            <a:lvl2pPr>
              <a:buFontTx/>
              <a:buNone/>
              <a:defRPr sz="1900" baseline="0">
                <a:solidFill>
                  <a:schemeClr val="bg1"/>
                </a:solidFill>
                <a:latin typeface="Palatino Linotype" panose="02040502050505030304" pitchFamily="18" charset="0"/>
              </a:defRPr>
            </a:lvl2pPr>
            <a:lvl3pPr>
              <a:buFontTx/>
              <a:buNone/>
              <a:defRPr sz="1900" baseline="0">
                <a:solidFill>
                  <a:schemeClr val="bg1"/>
                </a:solidFill>
                <a:latin typeface="Palatino Linotype" panose="02040502050505030304" pitchFamily="18" charset="0"/>
              </a:defRPr>
            </a:lvl3pPr>
            <a:lvl4pPr>
              <a:buFontTx/>
              <a:buNone/>
              <a:defRPr sz="1900" baseline="0">
                <a:solidFill>
                  <a:schemeClr val="bg1"/>
                </a:solidFill>
                <a:latin typeface="Palatino Linotype" panose="02040502050505030304" pitchFamily="18" charset="0"/>
              </a:defRPr>
            </a:lvl4pPr>
            <a:lvl5pPr>
              <a:buFontTx/>
              <a:buNone/>
              <a:defRPr sz="1900" baseline="0">
                <a:solidFill>
                  <a:schemeClr val="bg1"/>
                </a:solidFill>
                <a:latin typeface="Palatino Linotype" panose="02040502050505030304" pitchFamily="18" charset="0"/>
              </a:defRPr>
            </a:lvl5pPr>
          </a:lstStyle>
          <a:p>
            <a:pPr lvl="0"/>
            <a:r>
              <a:rPr lang="en-GB" dirty="0"/>
              <a:t>Click to edit Master text styles</a:t>
            </a:r>
          </a:p>
        </p:txBody>
      </p:sp>
      <p:pic>
        <p:nvPicPr>
          <p:cNvPr id="8" name="Picture 7">
            <a:extLst>
              <a:ext uri="{FF2B5EF4-FFF2-40B4-BE49-F238E27FC236}">
                <a16:creationId xmlns:a16="http://schemas.microsoft.com/office/drawing/2014/main" id="{C08D92A6-344B-9646-9286-B1395F165665}"/>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50703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hite Two Columns">
    <p:bg>
      <p:bgPr>
        <a:solidFill>
          <a:schemeClr val="bg2"/>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F6F921D-ECF1-6E45-8FE3-158719C0292D}"/>
              </a:ext>
            </a:extLst>
          </p:cNvPr>
          <p:cNvSpPr>
            <a:spLocks noGrp="1"/>
          </p:cNvSpPr>
          <p:nvPr>
            <p:ph idx="11"/>
          </p:nvPr>
        </p:nvSpPr>
        <p:spPr>
          <a:xfrm>
            <a:off x="584729" y="1228336"/>
            <a:ext cx="4267692" cy="5204147"/>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a:extLst>
              <a:ext uri="{FF2B5EF4-FFF2-40B4-BE49-F238E27FC236}">
                <a16:creationId xmlns:a16="http://schemas.microsoft.com/office/drawing/2014/main" id="{26506704-106D-0C47-8C2A-5EC9620EFE9A}"/>
              </a:ext>
            </a:extLst>
          </p:cNvPr>
          <p:cNvSpPr>
            <a:spLocks noGrp="1"/>
          </p:cNvSpPr>
          <p:nvPr>
            <p:ph idx="12"/>
          </p:nvPr>
        </p:nvSpPr>
        <p:spPr>
          <a:xfrm>
            <a:off x="4953000" y="1225935"/>
            <a:ext cx="4267692" cy="5206549"/>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2">
            <a:extLst>
              <a:ext uri="{FF2B5EF4-FFF2-40B4-BE49-F238E27FC236}">
                <a16:creationId xmlns:a16="http://schemas.microsoft.com/office/drawing/2014/main" id="{7E090FA5-931C-8740-809F-2420FFDB4881}"/>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pic>
        <p:nvPicPr>
          <p:cNvPr id="13" name="Picture 12">
            <a:extLst>
              <a:ext uri="{FF2B5EF4-FFF2-40B4-BE49-F238E27FC236}">
                <a16:creationId xmlns:a16="http://schemas.microsoft.com/office/drawing/2014/main" id="{C03FC4EB-126A-ED45-884F-DC418F046982}"/>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3145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ff White">
    <p:bg>
      <p:bgPr>
        <a:solidFill>
          <a:srgbClr val="FFFEF0"/>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44ACB09-6890-2C4A-89E1-81B0FA32222D}"/>
              </a:ext>
            </a:extLst>
          </p:cNvPr>
          <p:cNvSpPr>
            <a:spLocks noGrp="1"/>
          </p:cNvSpPr>
          <p:nvPr>
            <p:ph type="body" sz="quarter" idx="10" hasCustomPrompt="1"/>
          </p:nvPr>
        </p:nvSpPr>
        <p:spPr>
          <a:xfrm>
            <a:off x="590138" y="2820490"/>
            <a:ext cx="6907008" cy="1388344"/>
          </a:xfrm>
        </p:spPr>
        <p:txBody>
          <a:bodyPr lIns="0" tIns="0" rIns="0" bIns="0">
            <a:noAutofit/>
          </a:bodyPr>
          <a:lstStyle>
            <a:lvl1pPr marL="0" indent="0">
              <a:buNone/>
              <a:defRPr sz="5500" baseline="0">
                <a:solidFill>
                  <a:srgbClr val="271E3D"/>
                </a:solidFill>
                <a:latin typeface="Palatino Linotype" panose="02040502050505030304" pitchFamily="18" charset="0"/>
              </a:defRPr>
            </a:lvl1pPr>
          </a:lstStyle>
          <a:p>
            <a:pPr lvl="0"/>
            <a:r>
              <a:rPr lang="en-GB" dirty="0"/>
              <a:t>Click to edit title Palatino 55pt</a:t>
            </a:r>
            <a:endParaRPr lang="en-US" dirty="0"/>
          </a:p>
        </p:txBody>
      </p:sp>
      <p:pic>
        <p:nvPicPr>
          <p:cNvPr id="9" name="Picture 8">
            <a:extLst>
              <a:ext uri="{FF2B5EF4-FFF2-40B4-BE49-F238E27FC236}">
                <a16:creationId xmlns:a16="http://schemas.microsoft.com/office/drawing/2014/main" id="{6E6F3E63-1F6A-AE4C-B62A-3FE5455ED729}"/>
              </a:ext>
            </a:extLst>
          </p:cNvPr>
          <p:cNvPicPr>
            <a:picLocks noChangeAspect="1"/>
          </p:cNvPicPr>
          <p:nvPr userDrawn="1"/>
        </p:nvPicPr>
        <p:blipFill>
          <a:blip r:embed="rId2"/>
          <a:srcRect/>
          <a:stretch/>
        </p:blipFill>
        <p:spPr>
          <a:xfrm>
            <a:off x="9578662" y="5454728"/>
            <a:ext cx="327338" cy="943404"/>
          </a:xfrm>
          <a:prstGeom prst="rect">
            <a:avLst/>
          </a:prstGeom>
        </p:spPr>
      </p:pic>
      <p:pic>
        <p:nvPicPr>
          <p:cNvPr id="15" name="Picture 14">
            <a:extLst>
              <a:ext uri="{FF2B5EF4-FFF2-40B4-BE49-F238E27FC236}">
                <a16:creationId xmlns:a16="http://schemas.microsoft.com/office/drawing/2014/main" id="{EFE0C6A5-3BED-9F43-A938-9FC53B2BA636}"/>
              </a:ext>
            </a:extLst>
          </p:cNvPr>
          <p:cNvPicPr>
            <a:picLocks noChangeAspect="1"/>
          </p:cNvPicPr>
          <p:nvPr userDrawn="1"/>
        </p:nvPicPr>
        <p:blipFill>
          <a:blip r:embed="rId3"/>
          <a:srcRect/>
          <a:stretch/>
        </p:blipFill>
        <p:spPr>
          <a:xfrm>
            <a:off x="7134061" y="473101"/>
            <a:ext cx="2250298" cy="1054537"/>
          </a:xfrm>
          <a:prstGeom prst="rect">
            <a:avLst/>
          </a:prstGeom>
        </p:spPr>
      </p:pic>
    </p:spTree>
    <p:extLst>
      <p:ext uri="{BB962C8B-B14F-4D97-AF65-F5344CB8AC3E}">
        <p14:creationId xmlns:p14="http://schemas.microsoft.com/office/powerpoint/2010/main" val="41005838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ff White">
    <p:bg>
      <p:bgPr>
        <a:solidFill>
          <a:srgbClr val="FFFEF0"/>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70148D1-BFE2-C74E-8602-61B3E12C0771}"/>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sp>
        <p:nvSpPr>
          <p:cNvPr id="7" name="Content Placeholder 2">
            <a:extLst>
              <a:ext uri="{FF2B5EF4-FFF2-40B4-BE49-F238E27FC236}">
                <a16:creationId xmlns:a16="http://schemas.microsoft.com/office/drawing/2014/main" id="{80D153F9-BC75-1B45-96CA-D7DB294890B3}"/>
              </a:ext>
            </a:extLst>
          </p:cNvPr>
          <p:cNvSpPr>
            <a:spLocks noGrp="1"/>
          </p:cNvSpPr>
          <p:nvPr>
            <p:ph idx="1"/>
          </p:nvPr>
        </p:nvSpPr>
        <p:spPr>
          <a:xfrm>
            <a:off x="584729" y="1225685"/>
            <a:ext cx="8646638" cy="5200680"/>
          </a:xfrm>
        </p:spPr>
        <p:txBody>
          <a:bodyPr lIns="0" tIns="0" rIns="0" bIns="0"/>
          <a:lstStyle>
            <a:lvl1pPr>
              <a:buFontTx/>
              <a:buNone/>
              <a:defRPr sz="1900" b="0" i="0" baseline="0">
                <a:solidFill>
                  <a:srgbClr val="271E3D"/>
                </a:solidFill>
                <a:latin typeface="Palatino Linotype" panose="02040502050505030304" pitchFamily="18" charset="0"/>
              </a:defRPr>
            </a:lvl1pPr>
            <a:lvl2pPr>
              <a:buFontTx/>
              <a:buNone/>
              <a:defRPr sz="1900" baseline="0">
                <a:solidFill>
                  <a:schemeClr val="bg1"/>
                </a:solidFill>
                <a:latin typeface="Palatino Linotype" panose="02040502050505030304" pitchFamily="18" charset="0"/>
              </a:defRPr>
            </a:lvl2pPr>
            <a:lvl3pPr>
              <a:buFontTx/>
              <a:buNone/>
              <a:defRPr sz="1900" baseline="0">
                <a:solidFill>
                  <a:schemeClr val="bg1"/>
                </a:solidFill>
                <a:latin typeface="Palatino Linotype" panose="02040502050505030304" pitchFamily="18" charset="0"/>
              </a:defRPr>
            </a:lvl3pPr>
            <a:lvl4pPr>
              <a:buFontTx/>
              <a:buNone/>
              <a:defRPr sz="1900" baseline="0">
                <a:solidFill>
                  <a:schemeClr val="bg1"/>
                </a:solidFill>
                <a:latin typeface="Palatino Linotype" panose="02040502050505030304" pitchFamily="18" charset="0"/>
              </a:defRPr>
            </a:lvl4pPr>
            <a:lvl5pPr>
              <a:buFontTx/>
              <a:buNone/>
              <a:defRPr sz="1900" baseline="0">
                <a:solidFill>
                  <a:schemeClr val="bg1"/>
                </a:solidFill>
                <a:latin typeface="Palatino Linotype" panose="02040502050505030304" pitchFamily="18" charset="0"/>
              </a:defRPr>
            </a:lvl5pPr>
          </a:lstStyle>
          <a:p>
            <a:pPr lvl="0"/>
            <a:r>
              <a:rPr lang="en-GB" dirty="0"/>
              <a:t>Click to edit Master text styles</a:t>
            </a:r>
          </a:p>
        </p:txBody>
      </p:sp>
      <p:pic>
        <p:nvPicPr>
          <p:cNvPr id="8" name="Picture 7">
            <a:extLst>
              <a:ext uri="{FF2B5EF4-FFF2-40B4-BE49-F238E27FC236}">
                <a16:creationId xmlns:a16="http://schemas.microsoft.com/office/drawing/2014/main" id="{BE6FB27F-B0BB-644A-93E2-4846525B67B7}"/>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71194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81038" y="1825626"/>
            <a:ext cx="854392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900" b="0" i="0">
                <a:solidFill>
                  <a:srgbClr val="8D8C93"/>
                </a:solidFill>
                <a:latin typeface="Palatino Linotype" panose="02040502050505030304" pitchFamily="18" charset="0"/>
              </a:defRPr>
            </a:lvl1pPr>
          </a:lstStyle>
          <a:p>
            <a:fld id="{E54BFB26-65E8-0746-AE1F-BB6A120F4B8F}" type="datetimeFigureOut">
              <a:rPr lang="en-US" smtClean="0"/>
              <a:pPr/>
              <a:t>12/9/2025</a:t>
            </a:fld>
            <a:endParaRPr lang="en-US" dirty="0"/>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900" b="0" i="0">
                <a:solidFill>
                  <a:schemeClr val="tx1">
                    <a:tint val="75000"/>
                  </a:schemeClr>
                </a:solidFill>
                <a:latin typeface="Palatino Linotype" panose="02040502050505030304" pitchFamily="18" charset="0"/>
              </a:defRPr>
            </a:lvl1pPr>
          </a:lstStyle>
          <a:p>
            <a:endParaRPr lang="en-US"/>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900" b="0" i="0">
                <a:solidFill>
                  <a:schemeClr val="tx1">
                    <a:tint val="75000"/>
                  </a:schemeClr>
                </a:solidFill>
                <a:latin typeface="Palatino Linotype" panose="02040502050505030304" pitchFamily="18" charset="0"/>
              </a:defRPr>
            </a:lvl1pPr>
          </a:lstStyle>
          <a:p>
            <a:fld id="{F6579A09-310B-C44E-BCE0-1A21A05AF25F}" type="slidenum">
              <a:rPr lang="en-US" smtClean="0"/>
              <a:t>‹#›</a:t>
            </a:fld>
            <a:endParaRPr lang="en-US"/>
          </a:p>
        </p:txBody>
      </p:sp>
    </p:spTree>
    <p:extLst>
      <p:ext uri="{BB962C8B-B14F-4D97-AF65-F5344CB8AC3E}">
        <p14:creationId xmlns:p14="http://schemas.microsoft.com/office/powerpoint/2010/main" val="8579346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8"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577" rtl="0" eaLnBrk="1" latinLnBrk="0" hangingPunct="1">
        <a:lnSpc>
          <a:spcPct val="90000"/>
        </a:lnSpc>
        <a:spcBef>
          <a:spcPct val="0"/>
        </a:spcBef>
        <a:buNone/>
        <a:defRPr sz="3299" b="0" i="0" kern="1200">
          <a:solidFill>
            <a:schemeClr val="tx1"/>
          </a:solidFill>
          <a:latin typeface="Palatino Linotype" panose="02040502050505030304" pitchFamily="18" charset="0"/>
          <a:ea typeface="Palatino" pitchFamily="2" charset="77"/>
          <a:cs typeface="+mj-cs"/>
        </a:defRPr>
      </a:lvl1pPr>
    </p:titleStyle>
    <p:bodyStyle>
      <a:lvl1pPr marL="171395" indent="-171395" algn="l" defTabSz="685577" rtl="0" eaLnBrk="1" latinLnBrk="0" hangingPunct="1">
        <a:lnSpc>
          <a:spcPct val="90000"/>
        </a:lnSpc>
        <a:spcBef>
          <a:spcPts val="750"/>
        </a:spcBef>
        <a:buFont typeface="Arial" panose="020B0604020202020204" pitchFamily="34" charset="0"/>
        <a:buChar char="•"/>
        <a:defRPr sz="2099" b="0" i="0"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20204" pitchFamily="34" charset="0"/>
        <a:buChar char="•"/>
        <a:defRPr sz="1799" b="0" i="0"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20204" pitchFamily="34" charset="0"/>
        <a:buChar char="•"/>
        <a:defRPr sz="1499" b="0" i="0"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20204" pitchFamily="34" charset="0"/>
        <a:buChar char="•"/>
        <a:defRPr sz="1349" b="0" i="0"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20204" pitchFamily="34" charset="0"/>
        <a:buChar char="•"/>
        <a:defRPr sz="1349" b="0" i="0"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keele.ac.uk/students/lifeoutsideofstudy/disabilitysupportandinclusion/informationforstaff/#supporting-downloads-for-a-range-of-disabiliti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keeleacuk.sharepoint.com/sites/Digital-Keele/SitePages/Playback-by-Panopto.asp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keeleacuk.sharepoint.com/sites/KIITE-EdTech/SitePages/KLE-Templates.aspx"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Pages/DesignPageV2.aspx"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6CA930-FA56-D3FA-C20E-D61C54AD5E5A}"/>
              </a:ext>
            </a:extLst>
          </p:cNvPr>
          <p:cNvGraphicFramePr>
            <a:graphicFrameLocks noGrp="1"/>
          </p:cNvGraphicFramePr>
          <p:nvPr>
            <p:extLst>
              <p:ext uri="{D42A27DB-BD31-4B8C-83A1-F6EECF244321}">
                <p14:modId xmlns:p14="http://schemas.microsoft.com/office/powerpoint/2010/main" val="175713707"/>
              </p:ext>
            </p:extLst>
          </p:nvPr>
        </p:nvGraphicFramePr>
        <p:xfrm>
          <a:off x="180032" y="449434"/>
          <a:ext cx="9255368" cy="2726119"/>
        </p:xfrm>
        <a:graphic>
          <a:graphicData uri="http://schemas.openxmlformats.org/drawingml/2006/table">
            <a:tbl>
              <a:tblPr firstRow="1" firstCol="1">
                <a:tableStyleId>{5C22544A-7EE6-4342-B048-85BDC9FD1C3A}</a:tableStyleId>
              </a:tblPr>
              <a:tblGrid>
                <a:gridCol w="1889928">
                  <a:extLst>
                    <a:ext uri="{9D8B030D-6E8A-4147-A177-3AD203B41FA5}">
                      <a16:colId xmlns:a16="http://schemas.microsoft.com/office/drawing/2014/main" val="3202407214"/>
                    </a:ext>
                  </a:extLst>
                </a:gridCol>
                <a:gridCol w="2481943">
                  <a:extLst>
                    <a:ext uri="{9D8B030D-6E8A-4147-A177-3AD203B41FA5}">
                      <a16:colId xmlns:a16="http://schemas.microsoft.com/office/drawing/2014/main" val="3875143503"/>
                    </a:ext>
                  </a:extLst>
                </a:gridCol>
                <a:gridCol w="2569655">
                  <a:extLst>
                    <a:ext uri="{9D8B030D-6E8A-4147-A177-3AD203B41FA5}">
                      <a16:colId xmlns:a16="http://schemas.microsoft.com/office/drawing/2014/main" val="2902832484"/>
                    </a:ext>
                  </a:extLst>
                </a:gridCol>
                <a:gridCol w="2313842">
                  <a:extLst>
                    <a:ext uri="{9D8B030D-6E8A-4147-A177-3AD203B41FA5}">
                      <a16:colId xmlns:a16="http://schemas.microsoft.com/office/drawing/2014/main" val="1653363561"/>
                    </a:ext>
                  </a:extLst>
                </a:gridCol>
              </a:tblGrid>
              <a:tr h="384797">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1697954">
                <a:tc>
                  <a:txBody>
                    <a:bodyPr/>
                    <a:lstStyle/>
                    <a:p>
                      <a:pPr algn="l" rtl="0" fontAlgn="base">
                        <a:lnSpc>
                          <a:spcPts val="1350"/>
                        </a:lnSpc>
                        <a:buNone/>
                      </a:pPr>
                      <a:r>
                        <a:rPr lang="en-GB" sz="1200" b="1" i="0" dirty="0">
                          <a:solidFill>
                            <a:srgbClr val="FFFFFF"/>
                          </a:solidFill>
                          <a:effectLst/>
                          <a:latin typeface="Arial" panose="020B0604020202020204" pitchFamily="34" charset="0"/>
                          <a:cs typeface="Arial" panose="020B0604020202020204" pitchFamily="34" charset="0"/>
                        </a:rPr>
                        <a:t> </a:t>
                      </a:r>
                    </a:p>
                    <a:p>
                      <a:pPr algn="l" rtl="0" fontAlgn="base">
                        <a:lnSpc>
                          <a:spcPts val="1350"/>
                        </a:lnSpc>
                        <a:buNone/>
                      </a:pPr>
                      <a:r>
                        <a:rPr lang="en-GB" sz="1200" b="1" i="0" dirty="0">
                          <a:solidFill>
                            <a:srgbClr val="FFFFFF"/>
                          </a:solidFill>
                          <a:effectLst/>
                          <a:latin typeface="Arial" panose="020B0604020202020204" pitchFamily="34" charset="0"/>
                          <a:cs typeface="Arial" panose="020B0604020202020204" pitchFamily="34" charset="0"/>
                        </a:rPr>
                        <a:t>Module Setup</a:t>
                      </a:r>
                    </a:p>
                    <a:p>
                      <a:pPr algn="l" rtl="0" fontAlgn="base">
                        <a:lnSpc>
                          <a:spcPts val="1350"/>
                        </a:lnSpc>
                        <a:buNone/>
                      </a:pPr>
                      <a:r>
                        <a:rPr lang="en-GB" sz="1200" b="1" i="0" dirty="0">
                          <a:solidFill>
                            <a:srgbClr val="FFFFFF"/>
                          </a:solidFill>
                          <a:effectLst/>
                          <a:latin typeface="Arial" panose="020B0604020202020204" pitchFamily="34" charset="0"/>
                          <a:cs typeface="Arial" panose="020B0604020202020204" pitchFamily="34" charset="0"/>
                        </a:rPr>
                        <a:t> </a:t>
                      </a:r>
                    </a:p>
                  </a:txBody>
                  <a:tcPr/>
                </a:tc>
                <a:tc>
                  <a:txBody>
                    <a:bodyPr/>
                    <a:lstStyle/>
                    <a:p>
                      <a:pPr algn="l" rtl="0" fontAlgn="base">
                        <a:lnSpc>
                          <a:spcPts val="1350"/>
                        </a:lnSpc>
                        <a:buNone/>
                      </a:pPr>
                      <a:r>
                        <a:rPr lang="en-GB" sz="1200" b="0" i="0" dirty="0">
                          <a:effectLst/>
                          <a:latin typeface="Arial" panose="020B0604020202020204" pitchFamily="34" charset="0"/>
                          <a:cs typeface="Arial" panose="020B0604020202020204" pitchFamily="34" charset="0"/>
                        </a:rPr>
                        <a:t>Module is to be setup and populated with content in advance of the start date of the module.</a:t>
                      </a:r>
                    </a:p>
                    <a:p>
                      <a:pPr algn="l" rtl="0" fontAlgn="base">
                        <a:lnSpc>
                          <a:spcPts val="1350"/>
                        </a:lnSpc>
                        <a:buNone/>
                      </a:pPr>
                      <a:endParaRPr lang="en-GB" sz="1200" b="0" i="0" dirty="0">
                        <a:effectLst/>
                        <a:latin typeface="Arial" panose="020B0604020202020204" pitchFamily="34" charset="0"/>
                        <a:cs typeface="Arial" panose="020B0604020202020204" pitchFamily="34" charset="0"/>
                      </a:endParaRPr>
                    </a:p>
                    <a:p>
                      <a:pPr algn="l" rtl="0" fontAlgn="base">
                        <a:lnSpc>
                          <a:spcPts val="1350"/>
                        </a:lnSpc>
                        <a:buNone/>
                      </a:pPr>
                      <a:r>
                        <a:rPr lang="en-GB" sz="1200" b="0" i="0" dirty="0">
                          <a:effectLst/>
                          <a:latin typeface="Arial" panose="020B0604020202020204" pitchFamily="34" charset="0"/>
                          <a:cs typeface="Arial" panose="020B0604020202020204" pitchFamily="34" charset="0"/>
                        </a:rPr>
                        <a:t>Test the module content to ensure that all links, resources, assessments, and communication tools are functioning correctly and are up to date. (This is essential if you are directly copying content from a previous module instance).</a:t>
                      </a:r>
                    </a:p>
                  </a:txBody>
                  <a:tcPr/>
                </a:tc>
                <a:tc>
                  <a:txBody>
                    <a:bodyPr/>
                    <a:lstStyle/>
                    <a:p>
                      <a:pPr algn="l" rtl="0" fontAlgn="base">
                        <a:lnSpc>
                          <a:spcPts val="1350"/>
                        </a:lnSpc>
                        <a:buNone/>
                      </a:pPr>
                      <a:r>
                        <a:rPr lang="en-GB" sz="1200" b="0" i="0" dirty="0">
                          <a:effectLst/>
                          <a:latin typeface="Arial" panose="020B0604020202020204" pitchFamily="34" charset="0"/>
                          <a:cs typeface="Arial" panose="020B0604020202020204" pitchFamily="34" charset="0"/>
                        </a:rPr>
                        <a:t>Session information detailing if that session is in person or online is to be provided in advance of the module start date. </a:t>
                      </a:r>
                    </a:p>
                  </a:txBody>
                  <a:tcPr/>
                </a:tc>
                <a:tc>
                  <a:txBody>
                    <a:bodyPr/>
                    <a:lstStyle/>
                    <a:p>
                      <a:pPr algn="l" rtl="0" fontAlgn="base">
                        <a:lnSpc>
                          <a:spcPts val="1350"/>
                        </a:lnSpc>
                        <a:buNone/>
                      </a:pPr>
                      <a:r>
                        <a:rPr lang="en-GB" sz="1200" b="0" i="0" dirty="0">
                          <a:effectLst/>
                          <a:latin typeface="Arial" panose="020B0604020202020204" pitchFamily="34" charset="0"/>
                          <a:cs typeface="Arial" panose="020B0604020202020204" pitchFamily="34" charset="0"/>
                        </a:rPr>
                        <a:t>When copying content from a previous instance, after the content is imported remove any unnecessary files or resources that are no longer required. </a:t>
                      </a:r>
                    </a:p>
                  </a:txBody>
                  <a:tcPr/>
                </a:tc>
                <a:extLst>
                  <a:ext uri="{0D108BD9-81ED-4DB2-BD59-A6C34878D82A}">
                    <a16:rowId xmlns:a16="http://schemas.microsoft.com/office/drawing/2014/main" val="3022983684"/>
                  </a:ext>
                </a:extLst>
              </a:tr>
            </a:tbl>
          </a:graphicData>
        </a:graphic>
      </p:graphicFrame>
      <p:sp>
        <p:nvSpPr>
          <p:cNvPr id="5" name="TextBox 4">
            <a:extLst>
              <a:ext uri="{FF2B5EF4-FFF2-40B4-BE49-F238E27FC236}">
                <a16:creationId xmlns:a16="http://schemas.microsoft.com/office/drawing/2014/main" id="{A6218A01-2A7E-7A07-FB83-B036784A9D6A}"/>
              </a:ext>
            </a:extLst>
          </p:cNvPr>
          <p:cNvSpPr txBox="1"/>
          <p:nvPr/>
        </p:nvSpPr>
        <p:spPr>
          <a:xfrm>
            <a:off x="180032" y="80102"/>
            <a:ext cx="3708680" cy="369332"/>
          </a:xfrm>
          <a:prstGeom prst="rect">
            <a:avLst/>
          </a:prstGeom>
          <a:noFill/>
        </p:spPr>
        <p:txBody>
          <a:bodyPr wrap="square" rtlCol="0">
            <a:spAutoFit/>
          </a:bodyPr>
          <a:lstStyle/>
          <a:p>
            <a:r>
              <a:rPr lang="en-GB" dirty="0"/>
              <a:t>VLE Benchmarks</a:t>
            </a:r>
          </a:p>
        </p:txBody>
      </p:sp>
      <p:pic>
        <p:nvPicPr>
          <p:cNvPr id="6" name="Picture 5">
            <a:extLst>
              <a:ext uri="{FF2B5EF4-FFF2-40B4-BE49-F238E27FC236}">
                <a16:creationId xmlns:a16="http://schemas.microsoft.com/office/drawing/2014/main" id="{D97CD9C3-8826-8C38-CC37-8354626EF262}"/>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374373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64D87-5C95-D574-0323-44F2188B377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7A535C-E16C-A837-2CFA-3E435705E3C8}"/>
              </a:ext>
            </a:extLst>
          </p:cNvPr>
          <p:cNvGraphicFramePr>
            <a:graphicFrameLocks noGrp="1"/>
          </p:cNvGraphicFramePr>
          <p:nvPr>
            <p:extLst>
              <p:ext uri="{D42A27DB-BD31-4B8C-83A1-F6EECF244321}">
                <p14:modId xmlns:p14="http://schemas.microsoft.com/office/powerpoint/2010/main" val="1753433093"/>
              </p:ext>
            </p:extLst>
          </p:nvPr>
        </p:nvGraphicFramePr>
        <p:xfrm>
          <a:off x="180032" y="449434"/>
          <a:ext cx="9265416" cy="5238938"/>
        </p:xfrm>
        <a:graphic>
          <a:graphicData uri="http://schemas.openxmlformats.org/drawingml/2006/table">
            <a:tbl>
              <a:tblPr firstRow="1" firstCol="1">
                <a:tableStyleId>{5C22544A-7EE6-4342-B048-85BDC9FD1C3A}</a:tableStyleId>
              </a:tblPr>
              <a:tblGrid>
                <a:gridCol w="1015722">
                  <a:extLst>
                    <a:ext uri="{9D8B030D-6E8A-4147-A177-3AD203B41FA5}">
                      <a16:colId xmlns:a16="http://schemas.microsoft.com/office/drawing/2014/main" val="3202407214"/>
                    </a:ext>
                  </a:extLst>
                </a:gridCol>
                <a:gridCol w="3758083">
                  <a:extLst>
                    <a:ext uri="{9D8B030D-6E8A-4147-A177-3AD203B41FA5}">
                      <a16:colId xmlns:a16="http://schemas.microsoft.com/office/drawing/2014/main" val="3875143503"/>
                    </a:ext>
                  </a:extLst>
                </a:gridCol>
                <a:gridCol w="2502040">
                  <a:extLst>
                    <a:ext uri="{9D8B030D-6E8A-4147-A177-3AD203B41FA5}">
                      <a16:colId xmlns:a16="http://schemas.microsoft.com/office/drawing/2014/main" val="2902832484"/>
                    </a:ext>
                  </a:extLst>
                </a:gridCol>
                <a:gridCol w="1989571">
                  <a:extLst>
                    <a:ext uri="{9D8B030D-6E8A-4147-A177-3AD203B41FA5}">
                      <a16:colId xmlns:a16="http://schemas.microsoft.com/office/drawing/2014/main" val="1653363561"/>
                    </a:ext>
                  </a:extLst>
                </a:gridCol>
              </a:tblGrid>
              <a:tr h="575498">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3739995">
                <a:tc>
                  <a:txBody>
                    <a:bodyPr/>
                    <a:lstStyle/>
                    <a:p>
                      <a:pPr algn="l" rtl="0" fontAlgn="base">
                        <a:lnSpc>
                          <a:spcPts val="1457"/>
                        </a:lnSpc>
                        <a:buNone/>
                      </a:pPr>
                      <a:r>
                        <a:rPr lang="en-GB" sz="1100" b="1" i="0" dirty="0">
                          <a:solidFill>
                            <a:srgbClr val="FFFFFF"/>
                          </a:solidFill>
                          <a:effectLst/>
                          <a:latin typeface="Calibri" panose="020F0502020204030204" pitchFamily="34" charset="0"/>
                        </a:rPr>
                        <a:t> </a:t>
                      </a:r>
                      <a:endParaRPr lang="en-GB" sz="1200" b="1" i="0" dirty="0">
                        <a:solidFill>
                          <a:srgbClr val="FFFFFF"/>
                        </a:solidFill>
                        <a:effectLst/>
                        <a:latin typeface="Calibri" panose="020F0502020204030204" pitchFamily="34" charset="0"/>
                      </a:endParaRPr>
                    </a:p>
                    <a:p>
                      <a:pPr algn="l" rtl="0" fontAlgn="base">
                        <a:lnSpc>
                          <a:spcPts val="1457"/>
                        </a:lnSpc>
                        <a:buNone/>
                      </a:pPr>
                      <a:r>
                        <a:rPr lang="en-GB" sz="1200" b="1" i="0" dirty="0">
                          <a:solidFill>
                            <a:srgbClr val="FFFFFF"/>
                          </a:solidFill>
                          <a:effectLst/>
                          <a:latin typeface="Calibri" panose="020F0502020204030204" pitchFamily="34" charset="0"/>
                        </a:rPr>
                        <a:t>Accessibility</a:t>
                      </a:r>
                      <a:endParaRPr lang="en-GB" sz="1400" b="1" i="0" dirty="0">
                        <a:solidFill>
                          <a:srgbClr val="FFFFFF"/>
                        </a:solidFill>
                        <a:effectLst/>
                      </a:endParaRPr>
                    </a:p>
                  </a:txBody>
                  <a:tcPr/>
                </a:tc>
                <a:tc>
                  <a:txBody>
                    <a:bodyPr/>
                    <a:lstStyle/>
                    <a:p>
                      <a:r>
                        <a:rPr lang="en-GB" sz="1200" kern="1200" dirty="0">
                          <a:solidFill>
                            <a:schemeClr val="dk1"/>
                          </a:solidFill>
                          <a:effectLst/>
                          <a:latin typeface="+mn-lt"/>
                          <a:ea typeface="+mn-ea"/>
                          <a:cs typeface="+mn-cs"/>
                        </a:rPr>
                        <a:t>Staff must ensure that all KLE content is accessible to students with disabilities, in accordance with the </a:t>
                      </a:r>
                      <a:r>
                        <a:rPr lang="en-GB" sz="1200" u="sng" kern="1200" dirty="0">
                          <a:solidFill>
                            <a:schemeClr val="dk1"/>
                          </a:solidFill>
                          <a:effectLst/>
                          <a:latin typeface="+mn-lt"/>
                          <a:ea typeface="+mn-ea"/>
                          <a:cs typeface="+mn-cs"/>
                          <a:hlinkClick r:id="rId3"/>
                        </a:rPr>
                        <a:t>Universities DSI guidance.</a:t>
                      </a:r>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Use Blackboard Ally to check all content to ensure it meets the accessibility requirements.</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All Video/Audio files should be uploaded and stored in the Universities Playback system.</a:t>
                      </a:r>
                      <a:br>
                        <a:rPr lang="en-GB" sz="1200" kern="1200" dirty="0">
                          <a:solidFill>
                            <a:schemeClr val="dk1"/>
                          </a:solidFill>
                          <a:effectLst/>
                          <a:latin typeface="+mn-lt"/>
                          <a:ea typeface="+mn-ea"/>
                          <a:cs typeface="+mn-cs"/>
                        </a:rPr>
                      </a:br>
                      <a:r>
                        <a:rPr lang="en-GB" sz="1200" u="sng" kern="1200" dirty="0">
                          <a:solidFill>
                            <a:schemeClr val="dk1"/>
                          </a:solidFill>
                          <a:effectLst/>
                          <a:latin typeface="+mn-lt"/>
                          <a:ea typeface="+mn-ea"/>
                          <a:cs typeface="+mn-cs"/>
                          <a:hlinkClick r:id="rId4"/>
                        </a:rPr>
                        <a:t>https://keeleacuk.sharepoint.com/sites/Digital-Keele/SitePages/Playback-by-Panopto.aspx</a:t>
                      </a:r>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Share documents in accessible formats, ensuring documents are created with text rather than scanned images. Make sure these documents are screen-reader friendly.</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Provide alternative formats for course materials, such as alt. text descriptions for images and transcripts for audio or video content, e.g., auto-generated transcripts created by Panopto.</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All Asynchronous content should have descriptions, transcriptions etc. Checked for accuracy and amendments made where necessary. </a:t>
                      </a:r>
                    </a:p>
                  </a:txBody>
                  <a:tcPr/>
                </a:tc>
                <a:tc>
                  <a:txBody>
                    <a:bodyPr/>
                    <a:lstStyle/>
                    <a:p>
                      <a:r>
                        <a:rPr lang="en-GB" sz="1200" kern="1200" dirty="0">
                          <a:solidFill>
                            <a:schemeClr val="dk1"/>
                          </a:solidFill>
                          <a:effectLst/>
                          <a:latin typeface="+mn-lt"/>
                          <a:ea typeface="+mn-ea"/>
                          <a:cs typeface="+mn-cs"/>
                        </a:rPr>
                        <a:t>Provide alternative formats for course materials, as text descriptions for images and transcripts for audio or video content, amending any auto-generated transcripts or descriptions to provide additional clarity for Synchronous and Asynchronous content.</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Ensure that hyperlinks have descriptive text that conveys the link's purpose. Avoid using generic phrases like "click here."</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Design the VLE (Virtual Learning Environment) module with user-friendly navigation and clear labels for easy access to resources.</a:t>
                      </a:r>
                    </a:p>
                  </a:txBody>
                  <a:tcPr/>
                </a:tc>
                <a:tc>
                  <a:txBody>
                    <a:bodyPr/>
                    <a:lstStyle/>
                    <a:p>
                      <a:pPr algn="l" rtl="0" fontAlgn="base">
                        <a:lnSpc>
                          <a:spcPts val="1350"/>
                        </a:lnSpc>
                        <a:buNone/>
                      </a:pPr>
                      <a:r>
                        <a:rPr lang="en-GB" sz="1200" kern="1200" dirty="0">
                          <a:solidFill>
                            <a:schemeClr val="dk1"/>
                          </a:solidFill>
                          <a:effectLst/>
                          <a:latin typeface="+mn-lt"/>
                          <a:ea typeface="+mn-ea"/>
                          <a:cs typeface="+mn-cs"/>
                        </a:rPr>
                        <a:t>Design quizzes and assessments that can be navigated and completed with screen readers. Ensure compatibility with keyboard navigation.</a:t>
                      </a:r>
                      <a:r>
                        <a:rPr lang="en-GB" sz="1050" b="0" i="0" dirty="0">
                          <a:effectLst/>
                          <a:latin typeface="Calibri" panose="020F0502020204030204" pitchFamily="34" charset="0"/>
                        </a:rPr>
                        <a:t> </a:t>
                      </a:r>
                      <a:endParaRPr lang="en-GB" sz="1200" b="0" i="0" dirty="0">
                        <a:effectLst/>
                      </a:endParaRPr>
                    </a:p>
                    <a:p>
                      <a:pPr algn="l" rtl="0" fontAlgn="base">
                        <a:lnSpc>
                          <a:spcPts val="1350"/>
                        </a:lnSpc>
                        <a:buNone/>
                      </a:pPr>
                      <a:r>
                        <a:rPr lang="en-GB" sz="1100" b="0" i="0" dirty="0">
                          <a:effectLst/>
                          <a:latin typeface="Calibri" panose="020F0502020204030204" pitchFamily="34" charset="0"/>
                        </a:rPr>
                        <a:t> </a:t>
                      </a:r>
                      <a:endParaRPr lang="en-GB" b="0" i="0" dirty="0">
                        <a:effectLst/>
                      </a:endParaRPr>
                    </a:p>
                    <a:p>
                      <a:pPr algn="l" rtl="0" fontAlgn="base">
                        <a:lnSpc>
                          <a:spcPts val="1350"/>
                        </a:lnSpc>
                        <a:buNone/>
                      </a:pPr>
                      <a:r>
                        <a:rPr lang="en-GB" sz="1100" b="0" i="0" dirty="0">
                          <a:effectLst/>
                          <a:latin typeface="Calibri" panose="020F0502020204030204" pitchFamily="34" charset="0"/>
                        </a:rPr>
                        <a:t> </a:t>
                      </a:r>
                      <a:endParaRPr lang="en-GB" b="0" i="0" dirty="0">
                        <a:effectLst/>
                      </a:endParaRPr>
                    </a:p>
                    <a:p>
                      <a:pPr algn="l" rtl="0" fontAlgn="base">
                        <a:lnSpc>
                          <a:spcPts val="1350"/>
                        </a:lnSpc>
                        <a:buNone/>
                      </a:pPr>
                      <a:r>
                        <a:rPr lang="en-GB" sz="1100" b="0" i="0" dirty="0">
                          <a:effectLst/>
                          <a:latin typeface="Calibri" panose="020F0502020204030204" pitchFamily="34" charset="0"/>
                        </a:rPr>
                        <a:t> </a:t>
                      </a:r>
                      <a:endParaRPr lang="en-GB" b="0" i="0" dirty="0">
                        <a:effectLst/>
                      </a:endParaRPr>
                    </a:p>
                  </a:txBody>
                  <a:tcPr/>
                </a:tc>
                <a:extLst>
                  <a:ext uri="{0D108BD9-81ED-4DB2-BD59-A6C34878D82A}">
                    <a16:rowId xmlns:a16="http://schemas.microsoft.com/office/drawing/2014/main" val="2070842333"/>
                  </a:ext>
                </a:extLst>
              </a:tr>
            </a:tbl>
          </a:graphicData>
        </a:graphic>
      </p:graphicFrame>
      <p:sp>
        <p:nvSpPr>
          <p:cNvPr id="3" name="TextBox 2">
            <a:extLst>
              <a:ext uri="{FF2B5EF4-FFF2-40B4-BE49-F238E27FC236}">
                <a16:creationId xmlns:a16="http://schemas.microsoft.com/office/drawing/2014/main" id="{AF92784A-2F56-C7DF-EFC2-5F1BF4129EDB}"/>
              </a:ext>
            </a:extLst>
          </p:cNvPr>
          <p:cNvSpPr txBox="1"/>
          <p:nvPr/>
        </p:nvSpPr>
        <p:spPr>
          <a:xfrm>
            <a:off x="180031" y="80102"/>
            <a:ext cx="3336891" cy="369332"/>
          </a:xfrm>
          <a:prstGeom prst="rect">
            <a:avLst/>
          </a:prstGeom>
          <a:noFill/>
        </p:spPr>
        <p:txBody>
          <a:bodyPr wrap="square" rtlCol="0">
            <a:spAutoFit/>
          </a:bodyPr>
          <a:lstStyle/>
          <a:p>
            <a:r>
              <a:rPr lang="en-GB" dirty="0"/>
              <a:t>VLE Benchmarks</a:t>
            </a:r>
          </a:p>
        </p:txBody>
      </p:sp>
      <p:pic>
        <p:nvPicPr>
          <p:cNvPr id="4" name="Picture 3">
            <a:extLst>
              <a:ext uri="{FF2B5EF4-FFF2-40B4-BE49-F238E27FC236}">
                <a16:creationId xmlns:a16="http://schemas.microsoft.com/office/drawing/2014/main" id="{CECD80D3-6CF2-5795-4E5D-FE045D34AF9F}"/>
              </a:ext>
            </a:extLst>
          </p:cNvPr>
          <p:cNvPicPr>
            <a:picLocks noChangeAspect="1"/>
          </p:cNvPicPr>
          <p:nvPr/>
        </p:nvPicPr>
        <p:blipFill>
          <a:blip r:embed="rId5"/>
          <a:srcRect/>
          <a:stretch/>
        </p:blipFill>
        <p:spPr>
          <a:xfrm>
            <a:off x="9013371" y="10877"/>
            <a:ext cx="793018" cy="371625"/>
          </a:xfrm>
          <a:prstGeom prst="rect">
            <a:avLst/>
          </a:prstGeom>
        </p:spPr>
      </p:pic>
    </p:spTree>
    <p:extLst>
      <p:ext uri="{BB962C8B-B14F-4D97-AF65-F5344CB8AC3E}">
        <p14:creationId xmlns:p14="http://schemas.microsoft.com/office/powerpoint/2010/main" val="163300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D4637-67C7-12F3-7899-81BDC7CEF30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AA1551-2DC4-AC06-7659-CE6D8CB87186}"/>
              </a:ext>
            </a:extLst>
          </p:cNvPr>
          <p:cNvGraphicFramePr>
            <a:graphicFrameLocks noGrp="1"/>
          </p:cNvGraphicFramePr>
          <p:nvPr>
            <p:extLst>
              <p:ext uri="{D42A27DB-BD31-4B8C-83A1-F6EECF244321}">
                <p14:modId xmlns:p14="http://schemas.microsoft.com/office/powerpoint/2010/main" val="807414483"/>
              </p:ext>
            </p:extLst>
          </p:nvPr>
        </p:nvGraphicFramePr>
        <p:xfrm>
          <a:off x="180032" y="449434"/>
          <a:ext cx="9174984" cy="4388173"/>
        </p:xfrm>
        <a:graphic>
          <a:graphicData uri="http://schemas.openxmlformats.org/drawingml/2006/table">
            <a:tbl>
              <a:tblPr firstRow="1" firstCol="1">
                <a:tableStyleId>{5C22544A-7EE6-4342-B048-85BDC9FD1C3A}</a:tableStyleId>
              </a:tblPr>
              <a:tblGrid>
                <a:gridCol w="1337269">
                  <a:extLst>
                    <a:ext uri="{9D8B030D-6E8A-4147-A177-3AD203B41FA5}">
                      <a16:colId xmlns:a16="http://schemas.microsoft.com/office/drawing/2014/main" val="3202407214"/>
                    </a:ext>
                  </a:extLst>
                </a:gridCol>
                <a:gridCol w="3135086">
                  <a:extLst>
                    <a:ext uri="{9D8B030D-6E8A-4147-A177-3AD203B41FA5}">
                      <a16:colId xmlns:a16="http://schemas.microsoft.com/office/drawing/2014/main" val="3875143503"/>
                    </a:ext>
                  </a:extLst>
                </a:gridCol>
                <a:gridCol w="2662813">
                  <a:extLst>
                    <a:ext uri="{9D8B030D-6E8A-4147-A177-3AD203B41FA5}">
                      <a16:colId xmlns:a16="http://schemas.microsoft.com/office/drawing/2014/main" val="2902832484"/>
                    </a:ext>
                  </a:extLst>
                </a:gridCol>
                <a:gridCol w="2039816">
                  <a:extLst>
                    <a:ext uri="{9D8B030D-6E8A-4147-A177-3AD203B41FA5}">
                      <a16:colId xmlns:a16="http://schemas.microsoft.com/office/drawing/2014/main" val="1653363561"/>
                    </a:ext>
                  </a:extLst>
                </a:gridCol>
              </a:tblGrid>
              <a:tr h="644213">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2523760">
                <a:tc>
                  <a:txBody>
                    <a:bodyPr/>
                    <a:lstStyle/>
                    <a:p>
                      <a:pPr algn="l" rtl="0" fontAlgn="base">
                        <a:lnSpc>
                          <a:spcPts val="1350"/>
                        </a:lnSpc>
                        <a:buNone/>
                      </a:pPr>
                      <a:endParaRPr lang="en-GB" sz="1200" b="1" i="0" kern="1200" dirty="0">
                        <a:solidFill>
                          <a:srgbClr val="FFFFFF"/>
                        </a:solidFill>
                        <a:effectLst/>
                        <a:latin typeface="Arial" panose="020B0604020202020204" pitchFamily="34" charset="0"/>
                        <a:ea typeface="+mn-ea"/>
                        <a:cs typeface="Arial" panose="020B0604020202020204" pitchFamily="34" charset="0"/>
                      </a:endParaRPr>
                    </a:p>
                    <a:p>
                      <a:pPr algn="l" rtl="0" fontAlgn="base">
                        <a:lnSpc>
                          <a:spcPts val="1350"/>
                        </a:lnSpc>
                        <a:buNone/>
                      </a:pPr>
                      <a:r>
                        <a:rPr lang="en-GB" sz="1349" b="1" kern="1200" dirty="0">
                          <a:solidFill>
                            <a:schemeClr val="lt1"/>
                          </a:solidFill>
                          <a:effectLst/>
                          <a:latin typeface="+mn-lt"/>
                          <a:ea typeface="+mn-ea"/>
                          <a:cs typeface="+mn-cs"/>
                        </a:rPr>
                        <a:t>Structure and Navigation</a:t>
                      </a:r>
                      <a:endParaRPr lang="en-GB" sz="1200" b="1" i="0" dirty="0">
                        <a:solidFill>
                          <a:srgbClr val="FFFFFF"/>
                        </a:solidFill>
                        <a:effectLst/>
                        <a:latin typeface="Arial" panose="020B0604020202020204" pitchFamily="34" charset="0"/>
                        <a:cs typeface="Arial" panose="020B0604020202020204" pitchFamily="34" charset="0"/>
                      </a:endParaRPr>
                    </a:p>
                  </a:txBody>
                  <a:tcPr/>
                </a:tc>
                <a:tc>
                  <a:txBody>
                    <a:bodyPr/>
                    <a:lstStyle/>
                    <a:p>
                      <a:r>
                        <a:rPr lang="en-GB" sz="1200" kern="1200" dirty="0">
                          <a:solidFill>
                            <a:schemeClr val="dk1"/>
                          </a:solidFill>
                          <a:effectLst/>
                          <a:latin typeface="+mn-lt"/>
                          <a:ea typeface="+mn-ea"/>
                          <a:cs typeface="+mn-cs"/>
                        </a:rPr>
                        <a:t>VLE Templates are now automatically applied across all modules to provide a consistent experience for students and staff. When designing the module avoiding changing this template or adding too many additional sections as it could cause confusion. </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Provide external examiners with clear instructions on how they can access the KLE and how to begin the marking process, ensure that all external examiners have been setup with any required accounts to access the Keele systems.</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More information on KLE (Keele Learning Environment) Templates:</a:t>
                      </a:r>
                    </a:p>
                    <a:p>
                      <a:r>
                        <a:rPr lang="en-GB" sz="1200" u="sng" kern="1200" dirty="0">
                          <a:solidFill>
                            <a:schemeClr val="dk1"/>
                          </a:solidFill>
                          <a:effectLst/>
                          <a:latin typeface="+mn-lt"/>
                          <a:ea typeface="+mn-ea"/>
                          <a:cs typeface="+mn-cs"/>
                          <a:hlinkClick r:id="rId3"/>
                        </a:rPr>
                        <a:t>https://keeleacuk.sharepoint.com/sites/KIITE-EdTech/SitePages/KLE-Templates.aspx</a:t>
                      </a:r>
                      <a:endParaRPr lang="en-GB" sz="1200" kern="1200" dirty="0">
                        <a:solidFill>
                          <a:schemeClr val="dk1"/>
                        </a:solidFill>
                        <a:effectLst/>
                        <a:latin typeface="+mn-lt"/>
                        <a:ea typeface="+mn-ea"/>
                        <a:cs typeface="+mn-cs"/>
                      </a:endParaRPr>
                    </a:p>
                    <a:p>
                      <a:pPr algn="l" rtl="0" fontAlgn="base">
                        <a:lnSpc>
                          <a:spcPts val="1350"/>
                        </a:lnSpc>
                        <a:buNone/>
                      </a:pPr>
                      <a:r>
                        <a:rPr lang="en-GB" sz="1200" b="0" i="0" dirty="0">
                          <a:solidFill>
                            <a:srgbClr val="000000"/>
                          </a:solidFill>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a:tc>
                <a:tc>
                  <a:txBody>
                    <a:bodyPr/>
                    <a:lstStyle/>
                    <a:p>
                      <a:r>
                        <a:rPr lang="en-GB" sz="1200" kern="1200" dirty="0">
                          <a:solidFill>
                            <a:schemeClr val="dk1"/>
                          </a:solidFill>
                          <a:effectLst/>
                          <a:latin typeface="+mn-lt"/>
                          <a:ea typeface="+mn-ea"/>
                          <a:cs typeface="+mn-cs"/>
                        </a:rPr>
                        <a:t>Structure and organise additional course materials logically. Use clear headings and descriptions where appropriate.</a:t>
                      </a:r>
                    </a:p>
                    <a:p>
                      <a:pPr algn="l" rtl="0" fontAlgn="base">
                        <a:lnSpc>
                          <a:spcPts val="1350"/>
                        </a:lnSpc>
                        <a:buNone/>
                      </a:pPr>
                      <a:r>
                        <a:rPr lang="en-GB" sz="1200" b="0" i="0" dirty="0">
                          <a:solidFill>
                            <a:srgbClr val="000000"/>
                          </a:solidFill>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a:tc>
                <a:tc>
                  <a:txBody>
                    <a:bodyPr/>
                    <a:lstStyle/>
                    <a:p>
                      <a:r>
                        <a:rPr lang="en-GB" sz="1200" kern="1200" dirty="0">
                          <a:solidFill>
                            <a:schemeClr val="dk1"/>
                          </a:solidFill>
                          <a:effectLst/>
                          <a:latin typeface="+mn-lt"/>
                          <a:ea typeface="+mn-ea"/>
                          <a:cs typeface="+mn-cs"/>
                        </a:rPr>
                        <a:t>Provide an introduction explaining how to navigate the module, including how to access course materials and submit assignments.</a:t>
                      </a:r>
                    </a:p>
                  </a:txBody>
                  <a:tcPr/>
                </a:tc>
                <a:extLst>
                  <a:ext uri="{0D108BD9-81ED-4DB2-BD59-A6C34878D82A}">
                    <a16:rowId xmlns:a16="http://schemas.microsoft.com/office/drawing/2014/main" val="3042279138"/>
                  </a:ext>
                </a:extLst>
              </a:tr>
            </a:tbl>
          </a:graphicData>
        </a:graphic>
      </p:graphicFrame>
      <p:sp>
        <p:nvSpPr>
          <p:cNvPr id="3" name="TextBox 2">
            <a:extLst>
              <a:ext uri="{FF2B5EF4-FFF2-40B4-BE49-F238E27FC236}">
                <a16:creationId xmlns:a16="http://schemas.microsoft.com/office/drawing/2014/main" id="{70375B57-3EF2-40C1-EEB6-DE81B0D15A2B}"/>
              </a:ext>
            </a:extLst>
          </p:cNvPr>
          <p:cNvSpPr txBox="1"/>
          <p:nvPr/>
        </p:nvSpPr>
        <p:spPr>
          <a:xfrm>
            <a:off x="180032" y="80102"/>
            <a:ext cx="3296698" cy="369332"/>
          </a:xfrm>
          <a:prstGeom prst="rect">
            <a:avLst/>
          </a:prstGeom>
          <a:noFill/>
        </p:spPr>
        <p:txBody>
          <a:bodyPr wrap="square" rtlCol="0">
            <a:spAutoFit/>
          </a:bodyPr>
          <a:lstStyle/>
          <a:p>
            <a:r>
              <a:rPr lang="en-GB" dirty="0"/>
              <a:t>VLE Benchmarks</a:t>
            </a:r>
          </a:p>
        </p:txBody>
      </p:sp>
      <p:pic>
        <p:nvPicPr>
          <p:cNvPr id="4" name="Picture 3">
            <a:extLst>
              <a:ext uri="{FF2B5EF4-FFF2-40B4-BE49-F238E27FC236}">
                <a16:creationId xmlns:a16="http://schemas.microsoft.com/office/drawing/2014/main" id="{7814669C-8AEA-2A45-8B46-9DE1EEC7C0FD}"/>
              </a:ext>
            </a:extLst>
          </p:cNvPr>
          <p:cNvPicPr>
            <a:picLocks noChangeAspect="1"/>
          </p:cNvPicPr>
          <p:nvPr/>
        </p:nvPicPr>
        <p:blipFill>
          <a:blip r:embed="rId4"/>
          <a:srcRect/>
          <a:stretch/>
        </p:blipFill>
        <p:spPr>
          <a:xfrm>
            <a:off x="9013371" y="10877"/>
            <a:ext cx="793018" cy="371625"/>
          </a:xfrm>
          <a:prstGeom prst="rect">
            <a:avLst/>
          </a:prstGeom>
        </p:spPr>
      </p:pic>
    </p:spTree>
    <p:extLst>
      <p:ext uri="{BB962C8B-B14F-4D97-AF65-F5344CB8AC3E}">
        <p14:creationId xmlns:p14="http://schemas.microsoft.com/office/powerpoint/2010/main" val="3390654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816E9-719E-7FB9-AAF4-1A87C38859A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E16E01-D637-8823-2521-F078BC100B85}"/>
              </a:ext>
            </a:extLst>
          </p:cNvPr>
          <p:cNvGraphicFramePr>
            <a:graphicFrameLocks noGrp="1"/>
          </p:cNvGraphicFramePr>
          <p:nvPr>
            <p:extLst>
              <p:ext uri="{D42A27DB-BD31-4B8C-83A1-F6EECF244321}">
                <p14:modId xmlns:p14="http://schemas.microsoft.com/office/powerpoint/2010/main" val="641389129"/>
              </p:ext>
            </p:extLst>
          </p:nvPr>
        </p:nvGraphicFramePr>
        <p:xfrm>
          <a:off x="180032" y="449434"/>
          <a:ext cx="9255368" cy="4427919"/>
        </p:xfrm>
        <a:graphic>
          <a:graphicData uri="http://schemas.openxmlformats.org/drawingml/2006/table">
            <a:tbl>
              <a:tblPr firstRow="1" firstCol="1">
                <a:tableStyleId>{5C22544A-7EE6-4342-B048-85BDC9FD1C3A}</a:tableStyleId>
              </a:tblPr>
              <a:tblGrid>
                <a:gridCol w="1889928">
                  <a:extLst>
                    <a:ext uri="{9D8B030D-6E8A-4147-A177-3AD203B41FA5}">
                      <a16:colId xmlns:a16="http://schemas.microsoft.com/office/drawing/2014/main" val="3202407214"/>
                    </a:ext>
                  </a:extLst>
                </a:gridCol>
                <a:gridCol w="2481943">
                  <a:extLst>
                    <a:ext uri="{9D8B030D-6E8A-4147-A177-3AD203B41FA5}">
                      <a16:colId xmlns:a16="http://schemas.microsoft.com/office/drawing/2014/main" val="3875143503"/>
                    </a:ext>
                  </a:extLst>
                </a:gridCol>
                <a:gridCol w="2569655">
                  <a:extLst>
                    <a:ext uri="{9D8B030D-6E8A-4147-A177-3AD203B41FA5}">
                      <a16:colId xmlns:a16="http://schemas.microsoft.com/office/drawing/2014/main" val="2902832484"/>
                    </a:ext>
                  </a:extLst>
                </a:gridCol>
                <a:gridCol w="2313842">
                  <a:extLst>
                    <a:ext uri="{9D8B030D-6E8A-4147-A177-3AD203B41FA5}">
                      <a16:colId xmlns:a16="http://schemas.microsoft.com/office/drawing/2014/main" val="1653363561"/>
                    </a:ext>
                  </a:extLst>
                </a:gridCol>
              </a:tblGrid>
              <a:tr h="384797">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1697954">
                <a:tc>
                  <a:txBody>
                    <a:bodyPr/>
                    <a:lstStyle/>
                    <a:p>
                      <a:pPr>
                        <a:lnSpc>
                          <a:spcPct val="107000"/>
                        </a:lnSpc>
                        <a:spcAft>
                          <a:spcPts val="800"/>
                        </a:spcAft>
                        <a:buNone/>
                      </a:pPr>
                      <a:r>
                        <a:rPr lang="en-GB" sz="1200" dirty="0">
                          <a:effectLst/>
                        </a:rPr>
                        <a:t> </a:t>
                      </a:r>
                    </a:p>
                    <a:p>
                      <a:pPr>
                        <a:lnSpc>
                          <a:spcPct val="107000"/>
                        </a:lnSpc>
                        <a:spcAft>
                          <a:spcPts val="800"/>
                        </a:spcAft>
                        <a:buNone/>
                      </a:pPr>
                      <a:r>
                        <a:rPr lang="en-GB" sz="1349" b="1" kern="1200" dirty="0">
                          <a:solidFill>
                            <a:schemeClr val="lt1"/>
                          </a:solidFill>
                          <a:effectLst/>
                          <a:latin typeface="+mn-lt"/>
                          <a:ea typeface="+mn-ea"/>
                          <a:cs typeface="+mn-cs"/>
                        </a:rPr>
                        <a:t>Communication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r>
                        <a:rPr lang="en-GB" sz="1200" kern="1200" dirty="0">
                          <a:solidFill>
                            <a:schemeClr val="dk1"/>
                          </a:solidFill>
                          <a:effectLst/>
                          <a:latin typeface="+mn-lt"/>
                          <a:ea typeface="+mn-ea"/>
                          <a:cs typeface="+mn-cs"/>
                        </a:rPr>
                        <a:t>Module team to introduce themselves and provide a welcome message to students at the start of the course.</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Clearly outline course expectations, including participation requirements, assignment deadlines, and assessment criteria.</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Provide information on the Module Lead and let students know how to contact them for questions and concerns.</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Use the VLE's announcement feature to post important updates and reminders regularly.</a:t>
                      </a:r>
                    </a:p>
                  </a:txBody>
                  <a:tcPr/>
                </a:tc>
                <a:tc>
                  <a:txBody>
                    <a:bodyPr/>
                    <a:lstStyle/>
                    <a:p>
                      <a:r>
                        <a:rPr lang="en-GB" sz="1200" kern="1200" dirty="0">
                          <a:solidFill>
                            <a:schemeClr val="dk1"/>
                          </a:solidFill>
                          <a:effectLst/>
                          <a:latin typeface="+mn-lt"/>
                          <a:ea typeface="+mn-ea"/>
                          <a:cs typeface="+mn-cs"/>
                        </a:rPr>
                        <a:t>Provide additional information on the module Teaching Team and their contact information.</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Offer recommendations for effective participation in discussion forums to create constructive interactions.</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Provide weekly updates to students (e.g., using the announcement feature) to remind students what will be taking place that week.</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Contact students to remind them about upcoming Assessment submission dates.</a:t>
                      </a:r>
                      <a:endParaRPr lang="en-GB" sz="1200" b="0" i="0" dirty="0">
                        <a:effectLst/>
                        <a:latin typeface="Arial" panose="020B0604020202020204" pitchFamily="34" charset="0"/>
                        <a:cs typeface="Arial" panose="020B0604020202020204" pitchFamily="34" charset="0"/>
                      </a:endParaRPr>
                    </a:p>
                  </a:txBody>
                  <a:tcPr/>
                </a:tc>
                <a:tc>
                  <a:txBody>
                    <a:bodyPr/>
                    <a:lstStyle/>
                    <a:p>
                      <a:r>
                        <a:rPr lang="en-GB" sz="1200" kern="1200" dirty="0">
                          <a:solidFill>
                            <a:schemeClr val="dk1"/>
                          </a:solidFill>
                          <a:effectLst/>
                          <a:latin typeface="+mn-lt"/>
                          <a:ea typeface="+mn-ea"/>
                          <a:cs typeface="+mn-cs"/>
                        </a:rPr>
                        <a:t>Regularly get feedback (e.g. using Teams or Microsoft </a:t>
                      </a:r>
                      <a:r>
                        <a:rPr lang="en-GB" sz="1200" u="sng" kern="1200" dirty="0">
                          <a:solidFill>
                            <a:schemeClr val="dk1"/>
                          </a:solidFill>
                          <a:effectLst/>
                          <a:latin typeface="+mn-lt"/>
                          <a:ea typeface="+mn-ea"/>
                          <a:cs typeface="+mn-cs"/>
                          <a:hlinkClick r:id="rId3"/>
                        </a:rPr>
                        <a:t>Forms</a:t>
                      </a:r>
                      <a:r>
                        <a:rPr lang="en-GB" sz="1200" kern="1200" dirty="0">
                          <a:solidFill>
                            <a:schemeClr val="dk1"/>
                          </a:solidFill>
                          <a:effectLst/>
                          <a:latin typeface="+mn-lt"/>
                          <a:ea typeface="+mn-ea"/>
                          <a:cs typeface="+mn-cs"/>
                        </a:rPr>
                        <a:t>) from students regarding their learning experience and use this feedback to make changes or improvements where necessary.</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Create opportunities for students to connect and collaborate with peers, fostering a sense of community within the VLE.</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Use various communication channels, such as videos, podcasts, and written announcements to provide information and feedback to students.</a:t>
                      </a:r>
                    </a:p>
                  </a:txBody>
                  <a:tcPr/>
                </a:tc>
                <a:extLst>
                  <a:ext uri="{0D108BD9-81ED-4DB2-BD59-A6C34878D82A}">
                    <a16:rowId xmlns:a16="http://schemas.microsoft.com/office/drawing/2014/main" val="3022983684"/>
                  </a:ext>
                </a:extLst>
              </a:tr>
            </a:tbl>
          </a:graphicData>
        </a:graphic>
      </p:graphicFrame>
      <p:sp>
        <p:nvSpPr>
          <p:cNvPr id="5" name="TextBox 4">
            <a:extLst>
              <a:ext uri="{FF2B5EF4-FFF2-40B4-BE49-F238E27FC236}">
                <a16:creationId xmlns:a16="http://schemas.microsoft.com/office/drawing/2014/main" id="{20255FBD-158D-5A7F-F2F2-8374476FD94A}"/>
              </a:ext>
            </a:extLst>
          </p:cNvPr>
          <p:cNvSpPr txBox="1"/>
          <p:nvPr/>
        </p:nvSpPr>
        <p:spPr>
          <a:xfrm>
            <a:off x="180032" y="80102"/>
            <a:ext cx="3708680" cy="369332"/>
          </a:xfrm>
          <a:prstGeom prst="rect">
            <a:avLst/>
          </a:prstGeom>
          <a:noFill/>
        </p:spPr>
        <p:txBody>
          <a:bodyPr wrap="square" rtlCol="0">
            <a:spAutoFit/>
          </a:bodyPr>
          <a:lstStyle/>
          <a:p>
            <a:r>
              <a:rPr lang="en-GB" dirty="0"/>
              <a:t>VLE Benchmarks</a:t>
            </a:r>
          </a:p>
        </p:txBody>
      </p:sp>
      <p:pic>
        <p:nvPicPr>
          <p:cNvPr id="6" name="Picture 5">
            <a:extLst>
              <a:ext uri="{FF2B5EF4-FFF2-40B4-BE49-F238E27FC236}">
                <a16:creationId xmlns:a16="http://schemas.microsoft.com/office/drawing/2014/main" id="{9E9B16EF-67E0-F2B4-EF0B-2C3FBDBF9841}"/>
              </a:ext>
            </a:extLst>
          </p:cNvPr>
          <p:cNvPicPr>
            <a:picLocks noChangeAspect="1"/>
          </p:cNvPicPr>
          <p:nvPr/>
        </p:nvPicPr>
        <p:blipFill>
          <a:blip r:embed="rId4"/>
          <a:srcRect/>
          <a:stretch/>
        </p:blipFill>
        <p:spPr>
          <a:xfrm>
            <a:off x="9013371" y="10877"/>
            <a:ext cx="793018" cy="371625"/>
          </a:xfrm>
          <a:prstGeom prst="rect">
            <a:avLst/>
          </a:prstGeom>
        </p:spPr>
      </p:pic>
    </p:spTree>
    <p:extLst>
      <p:ext uri="{BB962C8B-B14F-4D97-AF65-F5344CB8AC3E}">
        <p14:creationId xmlns:p14="http://schemas.microsoft.com/office/powerpoint/2010/main" val="29477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212E6-EA23-7058-643D-687F4F7F882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ADAD61-A029-EF5B-476C-AEE4D806E3B1}"/>
              </a:ext>
            </a:extLst>
          </p:cNvPr>
          <p:cNvGraphicFramePr>
            <a:graphicFrameLocks noGrp="1"/>
          </p:cNvGraphicFramePr>
          <p:nvPr>
            <p:extLst>
              <p:ext uri="{D42A27DB-BD31-4B8C-83A1-F6EECF244321}">
                <p14:modId xmlns:p14="http://schemas.microsoft.com/office/powerpoint/2010/main" val="3266639876"/>
              </p:ext>
            </p:extLst>
          </p:nvPr>
        </p:nvGraphicFramePr>
        <p:xfrm>
          <a:off x="180032" y="449434"/>
          <a:ext cx="9255368" cy="6073839"/>
        </p:xfrm>
        <a:graphic>
          <a:graphicData uri="http://schemas.openxmlformats.org/drawingml/2006/table">
            <a:tbl>
              <a:tblPr firstRow="1" firstCol="1">
                <a:tableStyleId>{5C22544A-7EE6-4342-B048-85BDC9FD1C3A}</a:tableStyleId>
              </a:tblPr>
              <a:tblGrid>
                <a:gridCol w="1889928">
                  <a:extLst>
                    <a:ext uri="{9D8B030D-6E8A-4147-A177-3AD203B41FA5}">
                      <a16:colId xmlns:a16="http://schemas.microsoft.com/office/drawing/2014/main" val="3202407214"/>
                    </a:ext>
                  </a:extLst>
                </a:gridCol>
                <a:gridCol w="2481943">
                  <a:extLst>
                    <a:ext uri="{9D8B030D-6E8A-4147-A177-3AD203B41FA5}">
                      <a16:colId xmlns:a16="http://schemas.microsoft.com/office/drawing/2014/main" val="3875143503"/>
                    </a:ext>
                  </a:extLst>
                </a:gridCol>
                <a:gridCol w="2569655">
                  <a:extLst>
                    <a:ext uri="{9D8B030D-6E8A-4147-A177-3AD203B41FA5}">
                      <a16:colId xmlns:a16="http://schemas.microsoft.com/office/drawing/2014/main" val="2902832484"/>
                    </a:ext>
                  </a:extLst>
                </a:gridCol>
                <a:gridCol w="2313842">
                  <a:extLst>
                    <a:ext uri="{9D8B030D-6E8A-4147-A177-3AD203B41FA5}">
                      <a16:colId xmlns:a16="http://schemas.microsoft.com/office/drawing/2014/main" val="1653363561"/>
                    </a:ext>
                  </a:extLst>
                </a:gridCol>
              </a:tblGrid>
              <a:tr h="384797">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1697954">
                <a:tc>
                  <a:txBody>
                    <a:bodyPr/>
                    <a:lstStyle/>
                    <a:p>
                      <a:pPr>
                        <a:lnSpc>
                          <a:spcPct val="107000"/>
                        </a:lnSpc>
                        <a:spcAft>
                          <a:spcPts val="800"/>
                        </a:spcAft>
                        <a:buNone/>
                      </a:pPr>
                      <a:r>
                        <a:rPr lang="en-GB" sz="1200" dirty="0">
                          <a:effectLst/>
                        </a:rPr>
                        <a:t> </a:t>
                      </a:r>
                    </a:p>
                    <a:p>
                      <a:pPr>
                        <a:lnSpc>
                          <a:spcPct val="107000"/>
                        </a:lnSpc>
                        <a:spcAft>
                          <a:spcPts val="800"/>
                        </a:spcAft>
                        <a:buNone/>
                      </a:pPr>
                      <a:r>
                        <a:rPr lang="en-GB" sz="1349" b="1" kern="1200" dirty="0">
                          <a:solidFill>
                            <a:schemeClr val="lt1"/>
                          </a:solidFill>
                          <a:effectLst/>
                          <a:latin typeface="+mn-lt"/>
                          <a:ea typeface="+mn-ea"/>
                          <a:cs typeface="+mn-cs"/>
                        </a:rPr>
                        <a:t>Resources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r>
                        <a:rPr lang="en-GB" sz="1200" kern="1200" dirty="0">
                          <a:solidFill>
                            <a:schemeClr val="dk1"/>
                          </a:solidFill>
                          <a:effectLst/>
                          <a:latin typeface="+mn-lt"/>
                          <a:ea typeface="+mn-ea"/>
                          <a:cs typeface="+mn-cs"/>
                        </a:rPr>
                        <a:t>The Module Information section should include key information for students at the module/course level, with links to School and programme level information where applicable.</a:t>
                      </a:r>
                    </a:p>
                    <a:p>
                      <a:r>
                        <a:rPr lang="en-GB" sz="1200" kern="1200" dirty="0">
                          <a:solidFill>
                            <a:schemeClr val="dk1"/>
                          </a:solidFill>
                          <a:effectLst/>
                          <a:latin typeface="+mn-lt"/>
                          <a:ea typeface="+mn-ea"/>
                          <a:cs typeface="+mn-cs"/>
                        </a:rPr>
                        <a:t>For example, Module Information sections typically include Module Handbooks, Assessment Schedules, Key Contacts etc.</a:t>
                      </a:r>
                    </a:p>
                    <a:p>
                      <a:r>
                        <a:rPr lang="en-GB" sz="1200" kern="1200" dirty="0">
                          <a:solidFill>
                            <a:schemeClr val="dk1"/>
                          </a:solidFill>
                          <a:effectLst/>
                          <a:latin typeface="+mn-lt"/>
                          <a:ea typeface="+mn-ea"/>
                          <a:cs typeface="+mn-cs"/>
                        </a:rPr>
                        <a:t>Place content in chronological order (newly added items will appear at the bottom by default) and include key information about the content being added. E.g., does it align specifically with a lecture, is it additional, does it require action, who delivered it, keywords etc.</a:t>
                      </a:r>
                    </a:p>
                    <a:p>
                      <a:r>
                        <a:rPr lang="en-GB" sz="1200" kern="1200" dirty="0">
                          <a:solidFill>
                            <a:schemeClr val="dk1"/>
                          </a:solidFill>
                          <a:effectLst/>
                          <a:latin typeface="+mn-lt"/>
                          <a:ea typeface="+mn-ea"/>
                          <a:cs typeface="+mn-cs"/>
                        </a:rPr>
                        <a:t>Resources that students need in advance of a session should be made available before that session takes place, recommended to be at least 1 week prior to the session.</a:t>
                      </a:r>
                    </a:p>
                    <a:p>
                      <a:r>
                        <a:rPr lang="en-GB" sz="1200" kern="1200" dirty="0">
                          <a:solidFill>
                            <a:schemeClr val="dk1"/>
                          </a:solidFill>
                          <a:effectLst/>
                          <a:latin typeface="+mn-lt"/>
                          <a:ea typeface="+mn-ea"/>
                          <a:cs typeface="+mn-cs"/>
                        </a:rPr>
                        <a:t>Presentation slides, hand-outs and additional resources should be added to the VLE within 1 week of the session taking place.</a:t>
                      </a:r>
                    </a:p>
                  </a:txBody>
                  <a:tcPr/>
                </a:tc>
                <a:tc>
                  <a:txBody>
                    <a:bodyPr/>
                    <a:lstStyle/>
                    <a:p>
                      <a:r>
                        <a:rPr lang="en-GB" sz="1200" kern="1200" dirty="0">
                          <a:solidFill>
                            <a:schemeClr val="dk1"/>
                          </a:solidFill>
                          <a:effectLst/>
                          <a:latin typeface="+mn-lt"/>
                          <a:ea typeface="+mn-ea"/>
                          <a:cs typeface="+mn-cs"/>
                        </a:rPr>
                        <a:t>Where possible provide Captured Content of a session for students to revisit later.</a:t>
                      </a:r>
                    </a:p>
                    <a:p>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Incorporate a variety of resources, including text, multimedia, quizzes, and interactive assignments.</a:t>
                      </a:r>
                    </a:p>
                  </a:txBody>
                  <a:tcPr/>
                </a:tc>
                <a:tc>
                  <a:txBody>
                    <a:bodyPr/>
                    <a:lstStyle/>
                    <a:p>
                      <a:r>
                        <a:rPr lang="en-GB" sz="1200" kern="1200" dirty="0">
                          <a:solidFill>
                            <a:schemeClr val="dk1"/>
                          </a:solidFill>
                          <a:effectLst/>
                          <a:latin typeface="+mn-lt"/>
                          <a:ea typeface="+mn-ea"/>
                          <a:cs typeface="+mn-cs"/>
                        </a:rPr>
                        <a:t>Regularly update and maintain course content to reflect current knowledge and developments where appropriate.</a:t>
                      </a:r>
                    </a:p>
                    <a:p>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Use collaborative tools, enabling group projects and submissions.</a:t>
                      </a:r>
                    </a:p>
                  </a:txBody>
                  <a:tcPr/>
                </a:tc>
                <a:extLst>
                  <a:ext uri="{0D108BD9-81ED-4DB2-BD59-A6C34878D82A}">
                    <a16:rowId xmlns:a16="http://schemas.microsoft.com/office/drawing/2014/main" val="3022983684"/>
                  </a:ext>
                </a:extLst>
              </a:tr>
            </a:tbl>
          </a:graphicData>
        </a:graphic>
      </p:graphicFrame>
      <p:sp>
        <p:nvSpPr>
          <p:cNvPr id="5" name="TextBox 4">
            <a:extLst>
              <a:ext uri="{FF2B5EF4-FFF2-40B4-BE49-F238E27FC236}">
                <a16:creationId xmlns:a16="http://schemas.microsoft.com/office/drawing/2014/main" id="{704F6A04-88E0-1380-6EDC-189381E8460B}"/>
              </a:ext>
            </a:extLst>
          </p:cNvPr>
          <p:cNvSpPr txBox="1"/>
          <p:nvPr/>
        </p:nvSpPr>
        <p:spPr>
          <a:xfrm>
            <a:off x="180032" y="80102"/>
            <a:ext cx="3708680" cy="369332"/>
          </a:xfrm>
          <a:prstGeom prst="rect">
            <a:avLst/>
          </a:prstGeom>
          <a:noFill/>
        </p:spPr>
        <p:txBody>
          <a:bodyPr wrap="square" rtlCol="0">
            <a:spAutoFit/>
          </a:bodyPr>
          <a:lstStyle/>
          <a:p>
            <a:r>
              <a:rPr lang="en-GB" dirty="0"/>
              <a:t>VLE Benchmarks</a:t>
            </a:r>
          </a:p>
        </p:txBody>
      </p:sp>
      <p:pic>
        <p:nvPicPr>
          <p:cNvPr id="6" name="Picture 5">
            <a:extLst>
              <a:ext uri="{FF2B5EF4-FFF2-40B4-BE49-F238E27FC236}">
                <a16:creationId xmlns:a16="http://schemas.microsoft.com/office/drawing/2014/main" id="{0F8A57C3-358F-E188-3B63-AEC35DC4BA52}"/>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300917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782AB-5ED3-CA37-87D1-8F3F162AA50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57467C-B755-0174-9378-253F1BF79218}"/>
              </a:ext>
            </a:extLst>
          </p:cNvPr>
          <p:cNvGraphicFramePr>
            <a:graphicFrameLocks noGrp="1"/>
          </p:cNvGraphicFramePr>
          <p:nvPr>
            <p:extLst>
              <p:ext uri="{D42A27DB-BD31-4B8C-83A1-F6EECF244321}">
                <p14:modId xmlns:p14="http://schemas.microsoft.com/office/powerpoint/2010/main" val="1152144480"/>
              </p:ext>
            </p:extLst>
          </p:nvPr>
        </p:nvGraphicFramePr>
        <p:xfrm>
          <a:off x="180032" y="449434"/>
          <a:ext cx="9255368" cy="4793679"/>
        </p:xfrm>
        <a:graphic>
          <a:graphicData uri="http://schemas.openxmlformats.org/drawingml/2006/table">
            <a:tbl>
              <a:tblPr firstRow="1" firstCol="1">
                <a:tableStyleId>{5C22544A-7EE6-4342-B048-85BDC9FD1C3A}</a:tableStyleId>
              </a:tblPr>
              <a:tblGrid>
                <a:gridCol w="1889928">
                  <a:extLst>
                    <a:ext uri="{9D8B030D-6E8A-4147-A177-3AD203B41FA5}">
                      <a16:colId xmlns:a16="http://schemas.microsoft.com/office/drawing/2014/main" val="3202407214"/>
                    </a:ext>
                  </a:extLst>
                </a:gridCol>
                <a:gridCol w="2481943">
                  <a:extLst>
                    <a:ext uri="{9D8B030D-6E8A-4147-A177-3AD203B41FA5}">
                      <a16:colId xmlns:a16="http://schemas.microsoft.com/office/drawing/2014/main" val="3875143503"/>
                    </a:ext>
                  </a:extLst>
                </a:gridCol>
                <a:gridCol w="2569655">
                  <a:extLst>
                    <a:ext uri="{9D8B030D-6E8A-4147-A177-3AD203B41FA5}">
                      <a16:colId xmlns:a16="http://schemas.microsoft.com/office/drawing/2014/main" val="2902832484"/>
                    </a:ext>
                  </a:extLst>
                </a:gridCol>
                <a:gridCol w="2313842">
                  <a:extLst>
                    <a:ext uri="{9D8B030D-6E8A-4147-A177-3AD203B41FA5}">
                      <a16:colId xmlns:a16="http://schemas.microsoft.com/office/drawing/2014/main" val="1653363561"/>
                    </a:ext>
                  </a:extLst>
                </a:gridCol>
              </a:tblGrid>
              <a:tr h="384797">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1697954">
                <a:tc>
                  <a:txBody>
                    <a:bodyPr/>
                    <a:lstStyle/>
                    <a:p>
                      <a:pPr>
                        <a:lnSpc>
                          <a:spcPct val="107000"/>
                        </a:lnSpc>
                        <a:spcAft>
                          <a:spcPts val="800"/>
                        </a:spcAft>
                        <a:buNone/>
                      </a:pPr>
                      <a:r>
                        <a:rPr lang="en-GB" sz="1200" dirty="0">
                          <a:effectLst/>
                        </a:rPr>
                        <a:t> </a:t>
                      </a:r>
                    </a:p>
                    <a:p>
                      <a:pPr>
                        <a:lnSpc>
                          <a:spcPct val="107000"/>
                        </a:lnSpc>
                        <a:spcAft>
                          <a:spcPts val="800"/>
                        </a:spcAft>
                        <a:buNone/>
                      </a:pPr>
                      <a:r>
                        <a:rPr lang="en-GB" sz="1349" b="1" kern="1200" dirty="0">
                          <a:solidFill>
                            <a:schemeClr val="lt1"/>
                          </a:solidFill>
                          <a:effectLst/>
                          <a:latin typeface="+mn-lt"/>
                          <a:ea typeface="+mn-ea"/>
                          <a:cs typeface="+mn-cs"/>
                        </a:rPr>
                        <a:t>Assessment and Feedback</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r>
                        <a:rPr lang="en-GB" sz="1200" kern="1200" dirty="0">
                          <a:solidFill>
                            <a:schemeClr val="dk1"/>
                          </a:solidFill>
                          <a:effectLst/>
                          <a:latin typeface="+mn-lt"/>
                          <a:ea typeface="+mn-ea"/>
                          <a:cs typeface="+mn-cs"/>
                        </a:rPr>
                        <a:t>Provide links to support materials in the event of a problem submitting work. </a:t>
                      </a:r>
                    </a:p>
                    <a:p>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Assignment submission drop boxes for each assessment should be provided within an Assessment area and should include clear instructions, details of the marking criteria, word counts, coversheets etc. where appropriate.</a:t>
                      </a:r>
                    </a:p>
                    <a:p>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Where necessary, additional resubmission boxes should be created and clearly labelled as such.</a:t>
                      </a:r>
                    </a:p>
                    <a:p>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The Grade Centre should be used to record all final marks for the students to access through their My Grades link.</a:t>
                      </a:r>
                    </a:p>
                  </a:txBody>
                  <a:tcPr/>
                </a:tc>
                <a:tc>
                  <a:txBody>
                    <a:bodyPr/>
                    <a:lstStyle/>
                    <a:p>
                      <a:r>
                        <a:rPr lang="en-GB" sz="1200" kern="1200" dirty="0">
                          <a:solidFill>
                            <a:schemeClr val="dk1"/>
                          </a:solidFill>
                          <a:effectLst/>
                          <a:latin typeface="+mn-lt"/>
                          <a:ea typeface="+mn-ea"/>
                          <a:cs typeface="+mn-cs"/>
                        </a:rPr>
                        <a:t>Use online VLE Tests or similar systems for formative and summative assessments.</a:t>
                      </a:r>
                    </a:p>
                    <a:p>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Use formative assessments at various intervals during the module, to help students gauge their progress.</a:t>
                      </a:r>
                    </a:p>
                    <a:p>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Resubmission boxes should only be made available to students who require them to avoid confusion (e.g., using adaptive release to restrict access to those taking the resubmission).</a:t>
                      </a:r>
                    </a:p>
                  </a:txBody>
                  <a:tcPr/>
                </a:tc>
                <a:tc>
                  <a:txBody>
                    <a:bodyPr/>
                    <a:lstStyle/>
                    <a:p>
                      <a:r>
                        <a:rPr lang="en-GB" sz="1200" kern="1200" dirty="0">
                          <a:solidFill>
                            <a:schemeClr val="dk1"/>
                          </a:solidFill>
                          <a:effectLst/>
                          <a:latin typeface="+mn-lt"/>
                          <a:ea typeface="+mn-ea"/>
                          <a:cs typeface="+mn-cs"/>
                        </a:rPr>
                        <a:t>Use appropriate online systems (e.g., TII </a:t>
                      </a:r>
                      <a:r>
                        <a:rPr lang="en-GB" sz="1200" kern="1200" dirty="0" err="1">
                          <a:solidFill>
                            <a:schemeClr val="dk1"/>
                          </a:solidFill>
                          <a:effectLst/>
                          <a:latin typeface="+mn-lt"/>
                          <a:ea typeface="+mn-ea"/>
                          <a:cs typeface="+mn-cs"/>
                        </a:rPr>
                        <a:t>GradeMark</a:t>
                      </a:r>
                      <a:r>
                        <a:rPr lang="en-GB" sz="1200" kern="1200" dirty="0">
                          <a:solidFill>
                            <a:schemeClr val="dk1"/>
                          </a:solidFill>
                          <a:effectLst/>
                          <a:latin typeface="+mn-lt"/>
                          <a:ea typeface="+mn-ea"/>
                          <a:cs typeface="+mn-cs"/>
                        </a:rPr>
                        <a:t>) to provide rubrics to help students understand assessment expectations and grading criteria.</a:t>
                      </a:r>
                    </a:p>
                    <a:p>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Implement peer-review assignments to encourage collaboration.</a:t>
                      </a:r>
                    </a:p>
                  </a:txBody>
                  <a:tcPr/>
                </a:tc>
                <a:extLst>
                  <a:ext uri="{0D108BD9-81ED-4DB2-BD59-A6C34878D82A}">
                    <a16:rowId xmlns:a16="http://schemas.microsoft.com/office/drawing/2014/main" val="3022983684"/>
                  </a:ext>
                </a:extLst>
              </a:tr>
            </a:tbl>
          </a:graphicData>
        </a:graphic>
      </p:graphicFrame>
      <p:sp>
        <p:nvSpPr>
          <p:cNvPr id="5" name="TextBox 4">
            <a:extLst>
              <a:ext uri="{FF2B5EF4-FFF2-40B4-BE49-F238E27FC236}">
                <a16:creationId xmlns:a16="http://schemas.microsoft.com/office/drawing/2014/main" id="{923D827C-9976-7434-5DA3-E0A395170D18}"/>
              </a:ext>
            </a:extLst>
          </p:cNvPr>
          <p:cNvSpPr txBox="1"/>
          <p:nvPr/>
        </p:nvSpPr>
        <p:spPr>
          <a:xfrm>
            <a:off x="180032" y="80102"/>
            <a:ext cx="3708680" cy="369332"/>
          </a:xfrm>
          <a:prstGeom prst="rect">
            <a:avLst/>
          </a:prstGeom>
          <a:noFill/>
        </p:spPr>
        <p:txBody>
          <a:bodyPr wrap="square" rtlCol="0">
            <a:spAutoFit/>
          </a:bodyPr>
          <a:lstStyle/>
          <a:p>
            <a:r>
              <a:rPr lang="en-GB" dirty="0"/>
              <a:t>VLE Benchmarks</a:t>
            </a:r>
          </a:p>
        </p:txBody>
      </p:sp>
      <p:pic>
        <p:nvPicPr>
          <p:cNvPr id="6" name="Picture 5">
            <a:extLst>
              <a:ext uri="{FF2B5EF4-FFF2-40B4-BE49-F238E27FC236}">
                <a16:creationId xmlns:a16="http://schemas.microsoft.com/office/drawing/2014/main" id="{6B26821B-1BD4-77A6-84EA-D69256F7A953}"/>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1802966724"/>
      </p:ext>
    </p:extLst>
  </p:cSld>
  <p:clrMapOvr>
    <a:masterClrMapping/>
  </p:clrMapOvr>
</p:sld>
</file>

<file path=ppt/theme/theme1.xml><?xml version="1.0" encoding="utf-8"?>
<a:theme xmlns:a="http://schemas.openxmlformats.org/drawingml/2006/main" name="keeletheme-widescreen">
  <a:themeElements>
    <a:clrScheme name="Keele Colours">
      <a:dk1>
        <a:srgbClr val="282541"/>
      </a:dk1>
      <a:lt1>
        <a:srgbClr val="FEFFFE"/>
      </a:lt1>
      <a:dk2>
        <a:srgbClr val="282541"/>
      </a:dk2>
      <a:lt2>
        <a:srgbClr val="FEFFFE"/>
      </a:lt2>
      <a:accent1>
        <a:srgbClr val="342A4E"/>
      </a:accent1>
      <a:accent2>
        <a:srgbClr val="5D566D"/>
      </a:accent2>
      <a:accent3>
        <a:srgbClr val="938E9E"/>
      </a:accent3>
      <a:accent4>
        <a:srgbClr val="EDCE28"/>
      </a:accent4>
      <a:accent5>
        <a:srgbClr val="DC3719"/>
      </a:accent5>
      <a:accent6>
        <a:srgbClr val="47AE65"/>
      </a:accent6>
      <a:hlink>
        <a:srgbClr val="665D78"/>
      </a:hlink>
      <a:folHlink>
        <a:srgbClr val="655E77"/>
      </a:folHlink>
    </a:clrScheme>
    <a:fontScheme name="Keele Fonts">
      <a:majorFont>
        <a:latin typeface="Palatino Linotype"/>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eletheme-widescreen" id="{ED877600-EBE8-0F47-B29E-7D88887687C3}" vid="{9AA46253-BB01-0A46-B354-D8C3ABC1EE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9F280FDB2FCF41BDA09C9D548978D7" ma:contentTypeVersion="20" ma:contentTypeDescription="Create a new document." ma:contentTypeScope="" ma:versionID="66e103f7a1197394000c2a58f2571dee">
  <xsd:schema xmlns:xsd="http://www.w3.org/2001/XMLSchema" xmlns:xs="http://www.w3.org/2001/XMLSchema" xmlns:p="http://schemas.microsoft.com/office/2006/metadata/properties" xmlns:ns2="dda9d3fb-4095-46d5-aa6a-7b08e28009f0" xmlns:ns3="fa1d98a3-0498-4809-b7e1-4872d21c9bc4" targetNamespace="http://schemas.microsoft.com/office/2006/metadata/properties" ma:root="true" ma:fieldsID="99b6a695e0ed322b944fe4319bc5de55" ns2:_="" ns3:_="">
    <xsd:import namespace="dda9d3fb-4095-46d5-aa6a-7b08e28009f0"/>
    <xsd:import namespace="fa1d98a3-0498-4809-b7e1-4872d21c9b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GraduateAttributes" minOccurs="0"/>
                <xsd:element ref="ns2:CurriculumExpecta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9d3fb-4095-46d5-aa6a-7b08e28009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bd5989-7fff-46ea-aeef-f8575643eb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GraduateAttributes" ma:index="26" nillable="true" ma:displayName="Graduate Attributes" ma:format="Dropdown" ma:internalName="GraduateAttributes">
      <xsd:complexType>
        <xsd:complexContent>
          <xsd:extension base="dms:MultiChoiceFillIn">
            <xsd:sequence>
              <xsd:element name="Value" maxOccurs="unbounded" minOccurs="0" nillable="true">
                <xsd:simpleType>
                  <xsd:union memberTypes="dms:Text">
                    <xsd:simpleType>
                      <xsd:restriction base="dms:Choice">
                        <xsd:enumeration value="Academic Expertise"/>
                        <xsd:enumeration value="Professional Skills"/>
                        <xsd:enumeration value="Social &amp; Ethical Responsibility"/>
                        <xsd:enumeration value="Personal Effectiveness"/>
                      </xsd:restriction>
                    </xsd:simpleType>
                  </xsd:union>
                </xsd:simpleType>
              </xsd:element>
            </xsd:sequence>
          </xsd:extension>
        </xsd:complexContent>
      </xsd:complexType>
    </xsd:element>
    <xsd:element name="CurriculumExpectations" ma:index="27" nillable="true" ma:displayName="Curriculum Expectations" ma:format="Dropdown" ma:internalName="CurriculumExpectations">
      <xsd:complexType>
        <xsd:complexContent>
          <xsd:extension base="dms:MultiChoice">
            <xsd:sequence>
              <xsd:element name="Value" maxOccurs="unbounded" minOccurs="0" nillable="true">
                <xsd:simpleType>
                  <xsd:restriction base="dms:Choice">
                    <xsd:enumeration value="Inclusivity"/>
                    <xsd:enumeration value="Digital Capability"/>
                    <xsd:enumeration value="External Engagement"/>
                    <xsd:enumeration value="Active Learning"/>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1d98a3-0498-4809-b7e1-4872d21c9b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8559dd-25ae-4595-aace-05e0963994a9}" ma:internalName="TaxCatchAll" ma:showField="CatchAllData" ma:web="fa1d98a3-0498-4809-b7e1-4872d21c9b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a1d98a3-0498-4809-b7e1-4872d21c9bc4" xsi:nil="true"/>
    <lcf76f155ced4ddcb4097134ff3c332f xmlns="dda9d3fb-4095-46d5-aa6a-7b08e28009f0">
      <Terms xmlns="http://schemas.microsoft.com/office/infopath/2007/PartnerControls"/>
    </lcf76f155ced4ddcb4097134ff3c332f>
    <GraduateAttributes xmlns="dda9d3fb-4095-46d5-aa6a-7b08e28009f0" xsi:nil="true"/>
    <CurriculumExpectations xmlns="dda9d3fb-4095-46d5-aa6a-7b08e28009f0" xsi:nil="true"/>
  </documentManagement>
</p:properties>
</file>

<file path=customXml/itemProps1.xml><?xml version="1.0" encoding="utf-8"?>
<ds:datastoreItem xmlns:ds="http://schemas.openxmlformats.org/officeDocument/2006/customXml" ds:itemID="{65C44C14-A229-44B2-8FB3-EA92AA79EFCE}">
  <ds:schemaRefs>
    <ds:schemaRef ds:uri="http://schemas.microsoft.com/sharepoint/v3/contenttype/forms"/>
  </ds:schemaRefs>
</ds:datastoreItem>
</file>

<file path=customXml/itemProps2.xml><?xml version="1.0" encoding="utf-8"?>
<ds:datastoreItem xmlns:ds="http://schemas.openxmlformats.org/officeDocument/2006/customXml" ds:itemID="{FE467BAF-548C-4C58-886E-8330046365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9d3fb-4095-46d5-aa6a-7b08e28009f0"/>
    <ds:schemaRef ds:uri="fa1d98a3-0498-4809-b7e1-4872d21c9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AC7C10-787C-438C-83F9-D4735B3AC646}">
  <ds:schemaRefs>
    <ds:schemaRef ds:uri="http://purl.org/dc/dcmitype/"/>
    <ds:schemaRef ds:uri="http://purl.org/dc/elements/1.1/"/>
    <ds:schemaRef ds:uri="dd29aa29-5ec4-41d6-a8f0-1c0d3d335484"/>
    <ds:schemaRef ds:uri="http://schemas.microsoft.com/office/2006/metadata/properties"/>
    <ds:schemaRef ds:uri="http://www.w3.org/XML/1998/namespace"/>
    <ds:schemaRef ds:uri="8c782783-32b0-4dcc-b311-37def6eee61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fa1d98a3-0498-4809-b7e1-4872d21c9bc4"/>
    <ds:schemaRef ds:uri="dda9d3fb-4095-46d5-aa6a-7b08e28009f0"/>
  </ds:schemaRefs>
</ds:datastoreItem>
</file>

<file path=docProps/app.xml><?xml version="1.0" encoding="utf-8"?>
<Properties xmlns="http://schemas.openxmlformats.org/officeDocument/2006/extended-properties" xmlns:vt="http://schemas.openxmlformats.org/officeDocument/2006/docPropsVTypes">
  <Template/>
  <TotalTime>1437</TotalTime>
  <Words>1304</Words>
  <Application>Microsoft Office PowerPoint</Application>
  <PresentationFormat>A4 Paper (210x297 mm)</PresentationFormat>
  <Paragraphs>147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keeletheme-widescreen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Belford</dc:creator>
  <cp:lastModifiedBy>Nicola Dudley</cp:lastModifiedBy>
  <cp:revision>43</cp:revision>
  <dcterms:created xsi:type="dcterms:W3CDTF">2021-03-17T15:09:57Z</dcterms:created>
  <dcterms:modified xsi:type="dcterms:W3CDTF">2025-12-09T09:37:38Z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0x010100A09F280FDB2FCF41BDA09C9D548978D7</vt:lpwstr>
  </property>
  <property fmtid="{D5CDD505-2E9C-101B-9397-08002B2CF9AE}" pid="3" name="Order">
    <vt:r8>139400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