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9"/>
  </p:notesMasterIdLst>
  <p:handoutMasterIdLst>
    <p:handoutMasterId r:id="rId10"/>
  </p:handoutMasterIdLst>
  <p:sldIdLst>
    <p:sldId id="260" r:id="rId5"/>
    <p:sldId id="266" r:id="rId6"/>
    <p:sldId id="267" r:id="rId7"/>
    <p:sldId id="268"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C93"/>
    <a:srgbClr val="FFFEF0"/>
    <a:srgbClr val="FFF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D6C9F-34A9-4213-BBED-440B7297040B}" v="8" dt="2025-04-17T12:41:01.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01"/>
    <p:restoredTop sz="86387"/>
  </p:normalViewPr>
  <p:slideViewPr>
    <p:cSldViewPr snapToGrid="0" snapToObjects="1" showGuides="1">
      <p:cViewPr varScale="1">
        <p:scale>
          <a:sx n="95" d="100"/>
          <a:sy n="95" d="100"/>
        </p:scale>
        <p:origin x="1428"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8" d="100"/>
          <a:sy n="148" d="100"/>
        </p:scale>
        <p:origin x="40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Dudley" userId="829e1ada-877e-4baf-aec3-3a1b86f618c8" providerId="ADAL" clId="{3C2D6C9F-34A9-4213-BBED-440B7297040B}"/>
    <pc:docChg chg="undo custSel addSld modSld">
      <pc:chgData name="Nicola Dudley" userId="829e1ada-877e-4baf-aec3-3a1b86f618c8" providerId="ADAL" clId="{3C2D6C9F-34A9-4213-BBED-440B7297040B}" dt="2025-04-17T12:41:33.287" v="187" actId="404"/>
      <pc:docMkLst>
        <pc:docMk/>
      </pc:docMkLst>
      <pc:sldChg chg="modSp mod">
        <pc:chgData name="Nicola Dudley" userId="829e1ada-877e-4baf-aec3-3a1b86f618c8" providerId="ADAL" clId="{3C2D6C9F-34A9-4213-BBED-440B7297040B}" dt="2025-04-17T12:35:16.628" v="12" actId="255"/>
        <pc:sldMkLst>
          <pc:docMk/>
          <pc:sldMk cId="3743734285" sldId="260"/>
        </pc:sldMkLst>
        <pc:spChg chg="mod">
          <ac:chgData name="Nicola Dudley" userId="829e1ada-877e-4baf-aec3-3a1b86f618c8" providerId="ADAL" clId="{3C2D6C9F-34A9-4213-BBED-440B7297040B}" dt="2025-04-17T12:34:44.744" v="7" actId="20577"/>
          <ac:spMkLst>
            <pc:docMk/>
            <pc:sldMk cId="3743734285" sldId="260"/>
            <ac:spMk id="5" creationId="{A6218A01-2A7E-7A07-FB83-B036784A9D6A}"/>
          </ac:spMkLst>
        </pc:spChg>
        <pc:graphicFrameChg chg="mod modGraphic">
          <ac:chgData name="Nicola Dudley" userId="829e1ada-877e-4baf-aec3-3a1b86f618c8" providerId="ADAL" clId="{3C2D6C9F-34A9-4213-BBED-440B7297040B}" dt="2025-04-17T12:35:16.628" v="12" actId="255"/>
          <ac:graphicFrameMkLst>
            <pc:docMk/>
            <pc:sldMk cId="3743734285" sldId="260"/>
            <ac:graphicFrameMk id="2" creationId="{876CA930-FA56-D3FA-C20E-D61C54AD5E5A}"/>
          </ac:graphicFrameMkLst>
        </pc:graphicFrameChg>
      </pc:sldChg>
      <pc:sldChg chg="modSp mod">
        <pc:chgData name="Nicola Dudley" userId="829e1ada-877e-4baf-aec3-3a1b86f618c8" providerId="ADAL" clId="{3C2D6C9F-34A9-4213-BBED-440B7297040B}" dt="2025-04-17T12:40:06.919" v="151" actId="20577"/>
        <pc:sldMkLst>
          <pc:docMk/>
          <pc:sldMk cId="1633003664" sldId="266"/>
        </pc:sldMkLst>
        <pc:spChg chg="mod">
          <ac:chgData name="Nicola Dudley" userId="829e1ada-877e-4baf-aec3-3a1b86f618c8" providerId="ADAL" clId="{3C2D6C9F-34A9-4213-BBED-440B7297040B}" dt="2025-04-17T12:40:06.919" v="151" actId="20577"/>
          <ac:spMkLst>
            <pc:docMk/>
            <pc:sldMk cId="1633003664" sldId="266"/>
            <ac:spMk id="3" creationId="{AF92784A-2F56-C7DF-EFC2-5F1BF4129EDB}"/>
          </ac:spMkLst>
        </pc:spChg>
        <pc:graphicFrameChg chg="mod modGraphic">
          <ac:chgData name="Nicola Dudley" userId="829e1ada-877e-4baf-aec3-3a1b86f618c8" providerId="ADAL" clId="{3C2D6C9F-34A9-4213-BBED-440B7297040B}" dt="2025-04-17T12:37:39.543" v="71" actId="255"/>
          <ac:graphicFrameMkLst>
            <pc:docMk/>
            <pc:sldMk cId="1633003664" sldId="266"/>
            <ac:graphicFrameMk id="2" creationId="{D27A535C-E16C-A837-2CFA-3E435705E3C8}"/>
          </ac:graphicFrameMkLst>
        </pc:graphicFrameChg>
      </pc:sldChg>
      <pc:sldChg chg="modSp mod">
        <pc:chgData name="Nicola Dudley" userId="829e1ada-877e-4baf-aec3-3a1b86f618c8" providerId="ADAL" clId="{3C2D6C9F-34A9-4213-BBED-440B7297040B}" dt="2025-04-17T12:40:00.476" v="143" actId="20577"/>
        <pc:sldMkLst>
          <pc:docMk/>
          <pc:sldMk cId="3390654947" sldId="267"/>
        </pc:sldMkLst>
        <pc:spChg chg="mod">
          <ac:chgData name="Nicola Dudley" userId="829e1ada-877e-4baf-aec3-3a1b86f618c8" providerId="ADAL" clId="{3C2D6C9F-34A9-4213-BBED-440B7297040B}" dt="2025-04-17T12:40:00.476" v="143" actId="20577"/>
          <ac:spMkLst>
            <pc:docMk/>
            <pc:sldMk cId="3390654947" sldId="267"/>
            <ac:spMk id="3" creationId="{70375B57-3EF2-40C1-EEB6-DE81B0D15A2B}"/>
          </ac:spMkLst>
        </pc:spChg>
        <pc:graphicFrameChg chg="mod modGraphic">
          <ac:chgData name="Nicola Dudley" userId="829e1ada-877e-4baf-aec3-3a1b86f618c8" providerId="ADAL" clId="{3C2D6C9F-34A9-4213-BBED-440B7297040B}" dt="2025-04-17T12:39:36.563" v="133" actId="404"/>
          <ac:graphicFrameMkLst>
            <pc:docMk/>
            <pc:sldMk cId="3390654947" sldId="267"/>
            <ac:graphicFrameMk id="2" creationId="{B3AA1551-2DC4-AC06-7659-CE6D8CB87186}"/>
          </ac:graphicFrameMkLst>
        </pc:graphicFrameChg>
      </pc:sldChg>
      <pc:sldChg chg="modSp add mod">
        <pc:chgData name="Nicola Dudley" userId="829e1ada-877e-4baf-aec3-3a1b86f618c8" providerId="ADAL" clId="{3C2D6C9F-34A9-4213-BBED-440B7297040B}" dt="2025-04-17T12:41:33.287" v="187" actId="404"/>
        <pc:sldMkLst>
          <pc:docMk/>
          <pc:sldMk cId="294775904" sldId="268"/>
        </pc:sldMkLst>
        <pc:graphicFrameChg chg="mod modGraphic">
          <ac:chgData name="Nicola Dudley" userId="829e1ada-877e-4baf-aec3-3a1b86f618c8" providerId="ADAL" clId="{3C2D6C9F-34A9-4213-BBED-440B7297040B}" dt="2025-04-17T12:41:33.287" v="187" actId="404"/>
          <ac:graphicFrameMkLst>
            <pc:docMk/>
            <pc:sldMk cId="294775904" sldId="268"/>
            <ac:graphicFrameMk id="2" creationId="{BDE16E01-D637-8823-2521-F078BC100B8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60D4DD-CA0F-7F45-88ED-F7AEBDDD7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6F7EBE-B50A-D443-AE2A-42132C68EF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FE77E8-BC33-C74B-9CC2-F4DA69E5A52A}" type="datetimeFigureOut">
              <a:rPr lang="en-US" smtClean="0"/>
              <a:t>4/17/2025</a:t>
            </a:fld>
            <a:endParaRPr lang="en-US"/>
          </a:p>
        </p:txBody>
      </p:sp>
      <p:sp>
        <p:nvSpPr>
          <p:cNvPr id="4" name="Footer Placeholder 3">
            <a:extLst>
              <a:ext uri="{FF2B5EF4-FFF2-40B4-BE49-F238E27FC236}">
                <a16:creationId xmlns:a16="http://schemas.microsoft.com/office/drawing/2014/main" id="{CD19BC9B-62AA-6E4E-A277-0530773DB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7A0097-E9AC-BF4A-BC41-E2EEC52F7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5D8E1-1850-A643-B7A4-6A6AA6A07A47}" type="slidenum">
              <a:rPr lang="en-US" smtClean="0"/>
              <a:t>‹#›</a:t>
            </a:fld>
            <a:endParaRPr lang="en-US"/>
          </a:p>
        </p:txBody>
      </p:sp>
    </p:spTree>
    <p:extLst>
      <p:ext uri="{BB962C8B-B14F-4D97-AF65-F5344CB8AC3E}">
        <p14:creationId xmlns:p14="http://schemas.microsoft.com/office/powerpoint/2010/main" val="276079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F34F9-0127-F144-AC54-AA4EAEE93BC1}" type="datetimeFigureOut">
              <a:rPr lang="en-US" smtClean="0"/>
              <a:t>4/17/2025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CFEE-6CE1-3642-A489-86103B163021}" type="slidenum">
              <a:rPr lang="en-US" smtClean="0"/>
              <a:t>‹#›</a:t>
            </a:fld>
            <a:endParaRPr lang="en-US"/>
          </a:p>
        </p:txBody>
      </p:sp>
    </p:spTree>
    <p:extLst>
      <p:ext uri="{BB962C8B-B14F-4D97-AF65-F5344CB8AC3E}">
        <p14:creationId xmlns:p14="http://schemas.microsoft.com/office/powerpoint/2010/main" val="199337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2CFEE-6CE1-3642-A489-86103B163021}" type="slidenum">
              <a:rPr lang="en-US" smtClean="0"/>
              <a:t>1</a:t>
            </a:fld>
            <a:endParaRPr lang="en-US"/>
          </a:p>
        </p:txBody>
      </p:sp>
    </p:spTree>
    <p:extLst>
      <p:ext uri="{BB962C8B-B14F-4D97-AF65-F5344CB8AC3E}">
        <p14:creationId xmlns:p14="http://schemas.microsoft.com/office/powerpoint/2010/main" val="371507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0ED-DB3D-2D16-02CF-31C1BF9C9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688F6-2EAF-AD13-C67A-32605D214BE0}"/>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133C1B74-959F-31BF-B2B6-9F7F7B44BB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0C8A6-D310-380A-A3F2-D180FD3A16BC}"/>
              </a:ext>
            </a:extLst>
          </p:cNvPr>
          <p:cNvSpPr>
            <a:spLocks noGrp="1"/>
          </p:cNvSpPr>
          <p:nvPr>
            <p:ph type="sldNum" sz="quarter" idx="5"/>
          </p:nvPr>
        </p:nvSpPr>
        <p:spPr/>
        <p:txBody>
          <a:bodyPr/>
          <a:lstStyle/>
          <a:p>
            <a:fld id="{ADB2CFEE-6CE1-3642-A489-86103B163021}" type="slidenum">
              <a:rPr lang="en-US" smtClean="0"/>
              <a:t>2</a:t>
            </a:fld>
            <a:endParaRPr lang="en-US"/>
          </a:p>
        </p:txBody>
      </p:sp>
    </p:spTree>
    <p:extLst>
      <p:ext uri="{BB962C8B-B14F-4D97-AF65-F5344CB8AC3E}">
        <p14:creationId xmlns:p14="http://schemas.microsoft.com/office/powerpoint/2010/main" val="166576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EA3C-823B-D825-35E8-0A9118344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7D73-699E-D6AD-7F69-36B2DBAC52F2}"/>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6271C6CD-78BD-38E7-6DE8-C0A5CA494E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28CAF6-712E-AB58-6DBB-AE84AFE1E9F5}"/>
              </a:ext>
            </a:extLst>
          </p:cNvPr>
          <p:cNvSpPr>
            <a:spLocks noGrp="1"/>
          </p:cNvSpPr>
          <p:nvPr>
            <p:ph type="sldNum" sz="quarter" idx="5"/>
          </p:nvPr>
        </p:nvSpPr>
        <p:spPr/>
        <p:txBody>
          <a:bodyPr/>
          <a:lstStyle/>
          <a:p>
            <a:fld id="{ADB2CFEE-6CE1-3642-A489-86103B163021}" type="slidenum">
              <a:rPr lang="en-US" smtClean="0"/>
              <a:t>3</a:t>
            </a:fld>
            <a:endParaRPr lang="en-US"/>
          </a:p>
        </p:txBody>
      </p:sp>
    </p:spTree>
    <p:extLst>
      <p:ext uri="{BB962C8B-B14F-4D97-AF65-F5344CB8AC3E}">
        <p14:creationId xmlns:p14="http://schemas.microsoft.com/office/powerpoint/2010/main" val="193079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9139-4CAD-F3FE-7663-331A9529E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23F4F-3CAD-645F-1401-4AE17B05556A}"/>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32EAE3D8-F4B9-0E31-FA4B-48A857D8AB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6B93F7-E179-B141-B68A-E98E5FE61BEF}"/>
              </a:ext>
            </a:extLst>
          </p:cNvPr>
          <p:cNvSpPr>
            <a:spLocks noGrp="1"/>
          </p:cNvSpPr>
          <p:nvPr>
            <p:ph type="sldNum" sz="quarter" idx="5"/>
          </p:nvPr>
        </p:nvSpPr>
        <p:spPr/>
        <p:txBody>
          <a:bodyPr/>
          <a:lstStyle/>
          <a:p>
            <a:fld id="{ADB2CFEE-6CE1-3642-A489-86103B163021}" type="slidenum">
              <a:rPr lang="en-US" smtClean="0"/>
              <a:t>4</a:t>
            </a:fld>
            <a:endParaRPr lang="en-US"/>
          </a:p>
        </p:txBody>
      </p:sp>
    </p:spTree>
    <p:extLst>
      <p:ext uri="{BB962C8B-B14F-4D97-AF65-F5344CB8AC3E}">
        <p14:creationId xmlns:p14="http://schemas.microsoft.com/office/powerpoint/2010/main" val="2678862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olding Slid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85605F-D07D-C040-859B-77CD8E038E7B}"/>
              </a:ext>
            </a:extLst>
          </p:cNvPr>
          <p:cNvPicPr>
            <a:picLocks noChangeAspect="1"/>
          </p:cNvPicPr>
          <p:nvPr userDrawn="1"/>
        </p:nvPicPr>
        <p:blipFill>
          <a:blip r:embed="rId2"/>
          <a:srcRect/>
          <a:stretch/>
        </p:blipFill>
        <p:spPr>
          <a:xfrm>
            <a:off x="3827850" y="2560895"/>
            <a:ext cx="2250300" cy="1736212"/>
          </a:xfrm>
          <a:prstGeom prst="rect">
            <a:avLst/>
          </a:prstGeom>
        </p:spPr>
      </p:pic>
      <p:sp>
        <p:nvSpPr>
          <p:cNvPr id="14" name="Rectangle 13">
            <a:extLst>
              <a:ext uri="{FF2B5EF4-FFF2-40B4-BE49-F238E27FC236}">
                <a16:creationId xmlns:a16="http://schemas.microsoft.com/office/drawing/2014/main" id="{B1EDAA04-B5C8-B946-A933-3407EAB3BFC7}"/>
              </a:ext>
            </a:extLst>
          </p:cNvPr>
          <p:cNvSpPr/>
          <p:nvPr userDrawn="1"/>
        </p:nvSpPr>
        <p:spPr>
          <a:xfrm>
            <a:off x="234767" y="207290"/>
            <a:ext cx="9436467" cy="6440806"/>
          </a:xfrm>
          <a:prstGeom prst="rect">
            <a:avLst/>
          </a:prstGeom>
          <a:blipFill>
            <a:blip r:embed="rId3"/>
            <a:srcRect/>
            <a:stretch>
              <a:fillRect l="-20906" t="-3218" r="-19917" b="-4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B2D70B35-1C29-1048-88E8-A6C08C249BC5}"/>
              </a:ext>
            </a:extLst>
          </p:cNvPr>
          <p:cNvPicPr>
            <a:picLocks noChangeAspect="1"/>
          </p:cNvPicPr>
          <p:nvPr userDrawn="1"/>
        </p:nvPicPr>
        <p:blipFill>
          <a:blip r:embed="rId2"/>
          <a:srcRect/>
          <a:stretch/>
        </p:blipFill>
        <p:spPr>
          <a:xfrm>
            <a:off x="3827849" y="2777721"/>
            <a:ext cx="2250300" cy="1302561"/>
          </a:xfrm>
          <a:prstGeom prst="rect">
            <a:avLst/>
          </a:prstGeom>
        </p:spPr>
      </p:pic>
      <p:pic>
        <p:nvPicPr>
          <p:cNvPr id="16" name="Picture 15">
            <a:extLst>
              <a:ext uri="{FF2B5EF4-FFF2-40B4-BE49-F238E27FC236}">
                <a16:creationId xmlns:a16="http://schemas.microsoft.com/office/drawing/2014/main" id="{8760E858-4350-B946-B3F8-FBCA4837201F}"/>
              </a:ext>
            </a:extLst>
          </p:cNvPr>
          <p:cNvPicPr>
            <a:picLocks noChangeAspect="1"/>
          </p:cNvPicPr>
          <p:nvPr userDrawn="1"/>
        </p:nvPicPr>
        <p:blipFill>
          <a:blip r:embed="rId4"/>
          <a:srcRect/>
          <a:stretch/>
        </p:blipFill>
        <p:spPr>
          <a:xfrm>
            <a:off x="9578662" y="5454728"/>
            <a:ext cx="327338" cy="943404"/>
          </a:xfrm>
          <a:prstGeom prst="rect">
            <a:avLst/>
          </a:prstGeom>
        </p:spPr>
      </p:pic>
    </p:spTree>
    <p:extLst>
      <p:ext uri="{BB962C8B-B14F-4D97-AF65-F5344CB8AC3E}">
        <p14:creationId xmlns:p14="http://schemas.microsoft.com/office/powerpoint/2010/main" val="238827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ff White Two Columns">
    <p:bg>
      <p:bgPr>
        <a:solidFill>
          <a:srgbClr val="FFFEF0"/>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053A8C5-C96E-FD45-B2D2-22F1DFD9E892}"/>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8B687235-AF42-3F47-8595-675865398115}"/>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E3E2E462-0643-DA45-8F5E-5D3340414F48}"/>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E63C8B06-364F-484D-BC38-3DAF745FA9DC}"/>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20814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0982CA-A379-5E4A-8DC2-CA81314270EA}"/>
              </a:ext>
            </a:extLst>
          </p:cNvPr>
          <p:cNvSpPr/>
          <p:nvPr/>
        </p:nvSpPr>
        <p:spPr>
          <a:xfrm>
            <a:off x="234769" y="207290"/>
            <a:ext cx="9436467" cy="6443420"/>
          </a:xfrm>
          <a:prstGeom prst="rect">
            <a:avLst/>
          </a:prstGeom>
          <a:solidFill>
            <a:srgbClr val="271E3D">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271E3D"/>
              </a:solidFill>
            </a:endParaRPr>
          </a:p>
        </p:txBody>
      </p:sp>
      <p:sp>
        <p:nvSpPr>
          <p:cNvPr id="13" name="TextBox 12">
            <a:extLst>
              <a:ext uri="{FF2B5EF4-FFF2-40B4-BE49-F238E27FC236}">
                <a16:creationId xmlns:a16="http://schemas.microsoft.com/office/drawing/2014/main" id="{09DA286B-5D0B-8F44-8BD0-0CF55D88956E}"/>
              </a:ext>
            </a:extLst>
          </p:cNvPr>
          <p:cNvSpPr txBox="1">
            <a:spLocks noChangeArrowheads="1"/>
          </p:cNvSpPr>
          <p:nvPr/>
        </p:nvSpPr>
        <p:spPr bwMode="auto">
          <a:xfrm>
            <a:off x="830211" y="4954373"/>
            <a:ext cx="2870332" cy="687432"/>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110000"/>
              </a:lnSpc>
              <a:defRPr/>
            </a:pPr>
            <a:r>
              <a:rPr lang="en-GB" sz="825" b="1" dirty="0" err="1">
                <a:solidFill>
                  <a:schemeClr val="bg2"/>
                </a:solidFill>
              </a:rPr>
              <a:t>Keele</a:t>
            </a:r>
            <a:r>
              <a:rPr lang="en-GB" sz="825" b="1" dirty="0">
                <a:solidFill>
                  <a:schemeClr val="bg2"/>
                </a:solidFill>
              </a:rPr>
              <a:t> University</a:t>
            </a:r>
          </a:p>
          <a:p>
            <a:pPr eaLnBrk="1" hangingPunct="1">
              <a:lnSpc>
                <a:spcPct val="110000"/>
              </a:lnSpc>
              <a:defRPr/>
            </a:pPr>
            <a:r>
              <a:rPr lang="en-GB" sz="825" dirty="0">
                <a:solidFill>
                  <a:schemeClr val="bg2"/>
                </a:solidFill>
              </a:rPr>
              <a:t>Newcastle-under-Lyme</a:t>
            </a:r>
          </a:p>
          <a:p>
            <a:pPr eaLnBrk="1" hangingPunct="1">
              <a:lnSpc>
                <a:spcPct val="110000"/>
              </a:lnSpc>
              <a:defRPr/>
            </a:pPr>
            <a:r>
              <a:rPr lang="en-GB" sz="825" dirty="0">
                <a:solidFill>
                  <a:schemeClr val="bg2"/>
                </a:solidFill>
              </a:rPr>
              <a:t>Staffordshire</a:t>
            </a:r>
          </a:p>
          <a:p>
            <a:pPr eaLnBrk="1" hangingPunct="1">
              <a:lnSpc>
                <a:spcPct val="110000"/>
              </a:lnSpc>
              <a:defRPr/>
            </a:pPr>
            <a:r>
              <a:rPr lang="en-GB" sz="825" dirty="0">
                <a:solidFill>
                  <a:schemeClr val="bg2"/>
                </a:solidFill>
              </a:rPr>
              <a:t>ST5 5BG</a:t>
            </a:r>
          </a:p>
          <a:p>
            <a:pPr eaLnBrk="1" hangingPunct="1">
              <a:lnSpc>
                <a:spcPct val="110000"/>
              </a:lnSpc>
              <a:defRPr/>
            </a:pPr>
            <a:r>
              <a:rPr lang="en-GB" sz="825" dirty="0">
                <a:solidFill>
                  <a:schemeClr val="bg2"/>
                </a:solidFill>
              </a:rPr>
              <a:t>+44 (0)1782 732000</a:t>
            </a:r>
          </a:p>
        </p:txBody>
      </p:sp>
      <p:sp>
        <p:nvSpPr>
          <p:cNvPr id="16" name="TextBox 15">
            <a:extLst>
              <a:ext uri="{FF2B5EF4-FFF2-40B4-BE49-F238E27FC236}">
                <a16:creationId xmlns:a16="http://schemas.microsoft.com/office/drawing/2014/main" id="{FE0BE2FF-041F-C240-9E7C-A20C83F486F9}"/>
              </a:ext>
            </a:extLst>
          </p:cNvPr>
          <p:cNvSpPr txBox="1">
            <a:spLocks noChangeArrowheads="1"/>
          </p:cNvSpPr>
          <p:nvPr/>
        </p:nvSpPr>
        <p:spPr bwMode="auto">
          <a:xfrm>
            <a:off x="833015" y="2936613"/>
            <a:ext cx="5127750" cy="888705"/>
          </a:xfrm>
          <a:prstGeom prst="rect">
            <a:avLst/>
          </a:prstGeom>
          <a:noFill/>
          <a:ln>
            <a:noFill/>
          </a:ln>
          <a:extLst>
            <a:ext uri="{909E8E84-426E-40dd-AFC4-6F175D3DCCD1}"/>
            <a:ext uri="{91240B29-F687-4f45-9708-019B960494DF}"/>
          </a:extLst>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eaLnBrk="1" hangingPunct="1">
              <a:defRPr/>
            </a:pPr>
            <a:r>
              <a:rPr lang="en-US" sz="5775" dirty="0">
                <a:solidFill>
                  <a:schemeClr val="bg2"/>
                </a:solidFill>
                <a:latin typeface="Palatino Linotype" charset="0"/>
                <a:cs typeface="Palatino Linotype" charset="0"/>
              </a:rPr>
              <a:t>Thank </a:t>
            </a:r>
            <a:r>
              <a:rPr lang="en-US" sz="5775" b="0" i="0" baseline="0" dirty="0">
                <a:solidFill>
                  <a:schemeClr val="bg2"/>
                </a:solidFill>
                <a:latin typeface="Palatino Linotype" charset="0"/>
                <a:cs typeface="Palatino Linotype" charset="0"/>
              </a:rPr>
              <a:t>you</a:t>
            </a:r>
          </a:p>
        </p:txBody>
      </p:sp>
      <p:pic>
        <p:nvPicPr>
          <p:cNvPr id="11" name="Picture 10">
            <a:extLst>
              <a:ext uri="{FF2B5EF4-FFF2-40B4-BE49-F238E27FC236}">
                <a16:creationId xmlns:a16="http://schemas.microsoft.com/office/drawing/2014/main" id="{5C5E74E6-7376-C843-B18C-2FB9D1987303}"/>
              </a:ext>
            </a:extLst>
          </p:cNvPr>
          <p:cNvPicPr>
            <a:picLocks noChangeAspect="1"/>
          </p:cNvPicPr>
          <p:nvPr userDrawn="1"/>
        </p:nvPicPr>
        <p:blipFill>
          <a:blip r:embed="rId2"/>
          <a:srcRect/>
          <a:stretch/>
        </p:blipFill>
        <p:spPr>
          <a:xfrm>
            <a:off x="7134061" y="472121"/>
            <a:ext cx="2250299" cy="1055516"/>
          </a:xfrm>
          <a:prstGeom prst="rect">
            <a:avLst/>
          </a:prstGeom>
        </p:spPr>
      </p:pic>
      <p:pic>
        <p:nvPicPr>
          <p:cNvPr id="18" name="Picture 17">
            <a:extLst>
              <a:ext uri="{FF2B5EF4-FFF2-40B4-BE49-F238E27FC236}">
                <a16:creationId xmlns:a16="http://schemas.microsoft.com/office/drawing/2014/main" id="{5A0D7D37-D945-D548-A440-16231EFF7C3A}"/>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2074461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Keele Hall">
    <p:bg>
      <p:bgPr>
        <a:solidFill>
          <a:schemeClr val="bg2"/>
        </a:solidFill>
        <a:effectLst/>
      </p:bgPr>
    </p:bg>
    <p:spTree>
      <p:nvGrpSpPr>
        <p:cNvPr id="1" name=""/>
        <p:cNvGrpSpPr/>
        <p:nvPr/>
      </p:nvGrpSpPr>
      <p:grpSpPr>
        <a:xfrm>
          <a:off x="0" y="0"/>
          <a:ext cx="0" cy="0"/>
          <a:chOff x="0" y="0"/>
          <a:chExt cx="0" cy="0"/>
        </a:xfrm>
      </p:grpSpPr>
      <p:pic>
        <p:nvPicPr>
          <p:cNvPr id="14" name="Picture 13" descr="A lake with trees and a castle in the background&#10;&#10;Description automatically generated with low confidence">
            <a:extLst>
              <a:ext uri="{FF2B5EF4-FFF2-40B4-BE49-F238E27FC236}">
                <a16:creationId xmlns:a16="http://schemas.microsoft.com/office/drawing/2014/main" id="{903415E3-787B-AC44-AFD9-A308CF54861E}"/>
              </a:ext>
            </a:extLst>
          </p:cNvPr>
          <p:cNvPicPr>
            <a:picLocks noChangeAspect="1"/>
          </p:cNvPicPr>
          <p:nvPr userDrawn="1"/>
        </p:nvPicPr>
        <p:blipFill rotWithShape="1">
          <a:blip r:embed="rId2"/>
          <a:srcRect t="685" b="725"/>
          <a:stretch/>
        </p:blipFill>
        <p:spPr>
          <a:xfrm>
            <a:off x="234764" y="207290"/>
            <a:ext cx="9436467" cy="6440806"/>
          </a:xfrm>
          <a:prstGeom prst="rect">
            <a:avLst/>
          </a:prstGeom>
        </p:spPr>
      </p:pic>
      <p:sp>
        <p:nvSpPr>
          <p:cNvPr id="15" name="Title 1">
            <a:extLst>
              <a:ext uri="{FF2B5EF4-FFF2-40B4-BE49-F238E27FC236}">
                <a16:creationId xmlns:a16="http://schemas.microsoft.com/office/drawing/2014/main" id="{7456E8E9-6C2F-184D-9DFF-CBB0FB851E2B}"/>
              </a:ext>
            </a:extLst>
          </p:cNvPr>
          <p:cNvSpPr>
            <a:spLocks noGrp="1"/>
          </p:cNvSpPr>
          <p:nvPr>
            <p:ph type="title" hasCustomPrompt="1"/>
          </p:nvPr>
        </p:nvSpPr>
        <p:spPr>
          <a:xfrm>
            <a:off x="587017" y="4305571"/>
            <a:ext cx="8490645" cy="128006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6" name="Text Placeholder 24">
            <a:extLst>
              <a:ext uri="{FF2B5EF4-FFF2-40B4-BE49-F238E27FC236}">
                <a16:creationId xmlns:a16="http://schemas.microsoft.com/office/drawing/2014/main" id="{F90FA749-EFA0-094B-BCD9-63C9CBF23940}"/>
              </a:ext>
            </a:extLst>
          </p:cNvPr>
          <p:cNvSpPr>
            <a:spLocks noGrp="1"/>
          </p:cNvSpPr>
          <p:nvPr>
            <p:ph type="body" sz="quarter" idx="10" hasCustomPrompt="1"/>
          </p:nvPr>
        </p:nvSpPr>
        <p:spPr>
          <a:xfrm>
            <a:off x="587017" y="5701175"/>
            <a:ext cx="8490645" cy="519078"/>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cxnSp>
        <p:nvCxnSpPr>
          <p:cNvPr id="17" name="Straight Connector 16">
            <a:extLst>
              <a:ext uri="{FF2B5EF4-FFF2-40B4-BE49-F238E27FC236}">
                <a16:creationId xmlns:a16="http://schemas.microsoft.com/office/drawing/2014/main" id="{95E0A54B-CA70-1D48-88A3-267B0821351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651DA84F-43EE-1B4E-99D0-D18C0F8B5DF1}"/>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A441AFD-907C-4F4B-A62A-499AE5AB887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9B4C4911-B05A-6743-ACE4-06231C4AB54D}"/>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21" name="Straight Connector 20">
            <a:extLst>
              <a:ext uri="{FF2B5EF4-FFF2-40B4-BE49-F238E27FC236}">
                <a16:creationId xmlns:a16="http://schemas.microsoft.com/office/drawing/2014/main" id="{F86FC26A-38A1-044B-839E-3DD160075535}"/>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9E1BEC4-2EDD-1A41-9251-B5165532A86C}"/>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58183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nion Square">
    <p:bg>
      <p:bgPr>
        <a:solidFill>
          <a:schemeClr val="bg2"/>
        </a:solidFill>
        <a:effectLst/>
      </p:bgPr>
    </p:bg>
    <p:spTree>
      <p:nvGrpSpPr>
        <p:cNvPr id="1" name=""/>
        <p:cNvGrpSpPr/>
        <p:nvPr/>
      </p:nvGrpSpPr>
      <p:grpSpPr>
        <a:xfrm>
          <a:off x="0" y="0"/>
          <a:ext cx="0" cy="0"/>
          <a:chOff x="0" y="0"/>
          <a:chExt cx="0" cy="0"/>
        </a:xfrm>
      </p:grpSpPr>
      <p:pic>
        <p:nvPicPr>
          <p:cNvPr id="13" name="Picture 12" descr="A picture containing road, outdoor, night&#10;&#10;Description automatically generated">
            <a:extLst>
              <a:ext uri="{FF2B5EF4-FFF2-40B4-BE49-F238E27FC236}">
                <a16:creationId xmlns:a16="http://schemas.microsoft.com/office/drawing/2014/main" id="{9F9F92E9-3A4A-8F40-AA93-E6749330E6AD}"/>
              </a:ext>
            </a:extLst>
          </p:cNvPr>
          <p:cNvPicPr>
            <a:picLocks noChangeAspect="1"/>
          </p:cNvPicPr>
          <p:nvPr userDrawn="1"/>
        </p:nvPicPr>
        <p:blipFill rotWithShape="1">
          <a:blip r:embed="rId2"/>
          <a:srcRect l="523" t="1402" b="484"/>
          <a:stretch/>
        </p:blipFill>
        <p:spPr>
          <a:xfrm>
            <a:off x="234767" y="207290"/>
            <a:ext cx="9436467" cy="6443420"/>
          </a:xfrm>
          <a:prstGeom prst="rect">
            <a:avLst/>
          </a:prstGeom>
        </p:spPr>
      </p:pic>
      <p:sp>
        <p:nvSpPr>
          <p:cNvPr id="14" name="Title 1">
            <a:extLst>
              <a:ext uri="{FF2B5EF4-FFF2-40B4-BE49-F238E27FC236}">
                <a16:creationId xmlns:a16="http://schemas.microsoft.com/office/drawing/2014/main" id="{6AEE28B4-3D2F-0A4A-819C-F5BA4473C8E8}"/>
              </a:ext>
            </a:extLst>
          </p:cNvPr>
          <p:cNvSpPr>
            <a:spLocks noGrp="1"/>
          </p:cNvSpPr>
          <p:nvPr>
            <p:ph type="title" hasCustomPrompt="1"/>
          </p:nvPr>
        </p:nvSpPr>
        <p:spPr>
          <a:xfrm>
            <a:off x="587017" y="943148"/>
            <a:ext cx="8490645" cy="128005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5" name="Text Placeholder 24">
            <a:extLst>
              <a:ext uri="{FF2B5EF4-FFF2-40B4-BE49-F238E27FC236}">
                <a16:creationId xmlns:a16="http://schemas.microsoft.com/office/drawing/2014/main" id="{202F8BEC-0357-BB41-BDA6-194B597A0F9D}"/>
              </a:ext>
            </a:extLst>
          </p:cNvPr>
          <p:cNvSpPr>
            <a:spLocks noGrp="1"/>
          </p:cNvSpPr>
          <p:nvPr>
            <p:ph type="body" sz="quarter" idx="10" hasCustomPrompt="1"/>
          </p:nvPr>
        </p:nvSpPr>
        <p:spPr>
          <a:xfrm>
            <a:off x="586060" y="2338758"/>
            <a:ext cx="8490646" cy="519073"/>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B1348E2-615D-774B-8E4F-6810C7DD4244}"/>
              </a:ext>
            </a:extLst>
          </p:cNvPr>
          <p:cNvCxnSpPr>
            <a:cxnSpLocks noChangeShapeType="1"/>
          </p:cNvCxnSpPr>
          <p:nvPr userDrawn="1"/>
        </p:nvCxnSpPr>
        <p:spPr bwMode="auto">
          <a:xfrm>
            <a:off x="586060" y="2225818"/>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8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Union Squ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sp>
        <p:nvSpPr>
          <p:cNvPr id="9" name="TextBox 8">
            <a:extLst>
              <a:ext uri="{FF2B5EF4-FFF2-40B4-BE49-F238E27FC236}">
                <a16:creationId xmlns:a16="http://schemas.microsoft.com/office/drawing/2014/main" id="{69D7FD35-8E8F-0047-854F-E28AB95ECFF2}"/>
              </a:ext>
            </a:extLst>
          </p:cNvPr>
          <p:cNvSpPr txBox="1"/>
          <p:nvPr userDrawn="1"/>
        </p:nvSpPr>
        <p:spPr>
          <a:xfrm>
            <a:off x="1222099" y="1546055"/>
            <a:ext cx="7461802" cy="3083921"/>
          </a:xfrm>
          <a:prstGeom prst="rect">
            <a:avLst/>
          </a:prstGeom>
          <a:noFill/>
          <a:effectLst/>
        </p:spPr>
        <p:txBody>
          <a:bodyPr wrap="square" rtlCol="0">
            <a:spAutoFit/>
          </a:bodyPr>
          <a:lstStyle/>
          <a:p>
            <a:pPr algn="ctr">
              <a:lnSpc>
                <a:spcPct val="90000"/>
              </a:lnSpc>
            </a:pPr>
            <a:r>
              <a:rPr lang="en-GB" sz="7200" i="1" kern="1200" dirty="0">
                <a:solidFill>
                  <a:schemeClr val="bg2"/>
                </a:solidFill>
                <a:effectLst>
                  <a:outerShdw blurRad="622300" algn="ctr" rotWithShape="0">
                    <a:srgbClr val="002060"/>
                  </a:outerShdw>
                </a:effectLst>
                <a:latin typeface="+mj-lt"/>
                <a:ea typeface="+mn-ea"/>
                <a:cs typeface="+mn-cs"/>
              </a:rPr>
              <a:t>Sustainability</a:t>
            </a:r>
            <a:r>
              <a:rPr lang="en-GB" sz="7200" kern="1200" dirty="0">
                <a:solidFill>
                  <a:schemeClr val="bg2"/>
                </a:solidFill>
                <a:effectLst>
                  <a:outerShdw blurRad="622300" algn="ctr" rotWithShape="0">
                    <a:srgbClr val="002060"/>
                  </a:outerShdw>
                </a:effectLst>
                <a:latin typeface="+mj-lt"/>
                <a:ea typeface="+mn-ea"/>
                <a:cs typeface="+mn-cs"/>
              </a:rPr>
              <a:t>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Institution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of the Year</a:t>
            </a:r>
          </a:p>
        </p:txBody>
      </p:sp>
      <p:grpSp>
        <p:nvGrpSpPr>
          <p:cNvPr id="10" name="Group 9">
            <a:extLst>
              <a:ext uri="{FF2B5EF4-FFF2-40B4-BE49-F238E27FC236}">
                <a16:creationId xmlns:a16="http://schemas.microsoft.com/office/drawing/2014/main" id="{9248F557-AA7B-6945-8EF3-D643C1DA50E6}"/>
              </a:ext>
            </a:extLst>
          </p:cNvPr>
          <p:cNvGrpSpPr/>
          <p:nvPr userDrawn="1"/>
        </p:nvGrpSpPr>
        <p:grpSpPr>
          <a:xfrm>
            <a:off x="2064571" y="4933403"/>
            <a:ext cx="5724886" cy="927185"/>
            <a:chOff x="3429758" y="4987547"/>
            <a:chExt cx="5284510" cy="927185"/>
          </a:xfrm>
        </p:grpSpPr>
        <p:pic>
          <p:nvPicPr>
            <p:cNvPr id="11" name="Picture 10" descr="A picture containing logo&#10;&#10;Description automatically generated">
              <a:extLst>
                <a:ext uri="{FF2B5EF4-FFF2-40B4-BE49-F238E27FC236}">
                  <a16:creationId xmlns:a16="http://schemas.microsoft.com/office/drawing/2014/main" id="{DE399961-9D50-EF45-A73C-C8C4B64A60FE}"/>
                </a:ext>
              </a:extLst>
            </p:cNvPr>
            <p:cNvPicPr>
              <a:picLocks noChangeAspect="1"/>
            </p:cNvPicPr>
            <p:nvPr userDrawn="1"/>
          </p:nvPicPr>
          <p:blipFill>
            <a:blip r:embed="rId4"/>
            <a:stretch>
              <a:fillRect/>
            </a:stretch>
          </p:blipFill>
          <p:spPr>
            <a:xfrm>
              <a:off x="3429758" y="4987547"/>
              <a:ext cx="2666242" cy="92718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5CDD9526-AEB1-4142-9EFC-43D2AA94ADD6}"/>
                </a:ext>
              </a:extLst>
            </p:cNvPr>
            <p:cNvPicPr>
              <a:picLocks noChangeAspect="1"/>
            </p:cNvPicPr>
            <p:nvPr userDrawn="1"/>
          </p:nvPicPr>
          <p:blipFill>
            <a:blip r:embed="rId5"/>
            <a:stretch>
              <a:fillRect/>
            </a:stretch>
          </p:blipFill>
          <p:spPr>
            <a:xfrm>
              <a:off x="6634369" y="4987548"/>
              <a:ext cx="2079899" cy="927184"/>
            </a:xfrm>
            <a:prstGeom prst="rect">
              <a:avLst/>
            </a:prstGeom>
          </p:spPr>
        </p:pic>
      </p:grpSp>
    </p:spTree>
    <p:extLst>
      <p:ext uri="{BB962C8B-B14F-4D97-AF65-F5344CB8AC3E}">
        <p14:creationId xmlns:p14="http://schemas.microsoft.com/office/powerpoint/2010/main" val="310854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1B9CF7B-3E2A-6D4F-86E6-40B9686A8B38}"/>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8" name="Picture 7">
            <a:extLst>
              <a:ext uri="{FF2B5EF4-FFF2-40B4-BE49-F238E27FC236}">
                <a16:creationId xmlns:a16="http://schemas.microsoft.com/office/drawing/2014/main" id="{1BCE29F0-5148-1148-904D-A673CA3A6522}"/>
              </a:ext>
            </a:extLst>
          </p:cNvPr>
          <p:cNvPicPr>
            <a:picLocks noChangeAspect="1"/>
          </p:cNvPicPr>
          <p:nvPr userDrawn="1"/>
        </p:nvPicPr>
        <p:blipFill>
          <a:blip r:embed="rId2"/>
          <a:srcRect/>
          <a:stretch/>
        </p:blipFill>
        <p:spPr>
          <a:xfrm>
            <a:off x="7134061" y="473101"/>
            <a:ext cx="2250298" cy="1054537"/>
          </a:xfrm>
          <a:prstGeom prst="rect">
            <a:avLst/>
          </a:prstGeom>
        </p:spPr>
      </p:pic>
      <p:pic>
        <p:nvPicPr>
          <p:cNvPr id="9" name="Picture 8">
            <a:extLst>
              <a:ext uri="{FF2B5EF4-FFF2-40B4-BE49-F238E27FC236}">
                <a16:creationId xmlns:a16="http://schemas.microsoft.com/office/drawing/2014/main" id="{94A1B980-45AF-4848-9303-34A07C140889}"/>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6637580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8913DC-F6E1-0B4B-8DD3-CF981B4D0CA3}"/>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A4E3F4B2-F13C-C44A-BBE1-BA7B57C9C2A8}"/>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C08D92A6-344B-9646-9286-B1395F165665}"/>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5070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hite Two Columns">
    <p:bg>
      <p:bgPr>
        <a:solidFill>
          <a:schemeClr val="bg2"/>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F6F921D-ECF1-6E45-8FE3-158719C0292D}"/>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26506704-106D-0C47-8C2A-5EC9620EFE9A}"/>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7E090FA5-931C-8740-809F-2420FFDB488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C03FC4EB-126A-ED45-884F-DC418F046982}"/>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145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ff White">
    <p:bg>
      <p:bgPr>
        <a:solidFill>
          <a:srgbClr val="FFFEF0"/>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44ACB09-6890-2C4A-89E1-81B0FA32222D}"/>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9" name="Picture 8">
            <a:extLst>
              <a:ext uri="{FF2B5EF4-FFF2-40B4-BE49-F238E27FC236}">
                <a16:creationId xmlns:a16="http://schemas.microsoft.com/office/drawing/2014/main" id="{6E6F3E63-1F6A-AE4C-B62A-3FE5455ED729}"/>
              </a:ext>
            </a:extLst>
          </p:cNvPr>
          <p:cNvPicPr>
            <a:picLocks noChangeAspect="1"/>
          </p:cNvPicPr>
          <p:nvPr userDrawn="1"/>
        </p:nvPicPr>
        <p:blipFill>
          <a:blip r:embed="rId2"/>
          <a:srcRect/>
          <a:stretch/>
        </p:blipFill>
        <p:spPr>
          <a:xfrm>
            <a:off x="9578662" y="5454728"/>
            <a:ext cx="327338" cy="943404"/>
          </a:xfrm>
          <a:prstGeom prst="rect">
            <a:avLst/>
          </a:prstGeom>
        </p:spPr>
      </p:pic>
      <p:pic>
        <p:nvPicPr>
          <p:cNvPr id="15" name="Picture 14">
            <a:extLst>
              <a:ext uri="{FF2B5EF4-FFF2-40B4-BE49-F238E27FC236}">
                <a16:creationId xmlns:a16="http://schemas.microsoft.com/office/drawing/2014/main" id="{EFE0C6A5-3BED-9F43-A938-9FC53B2BA636}"/>
              </a:ext>
            </a:extLst>
          </p:cNvPr>
          <p:cNvPicPr>
            <a:picLocks noChangeAspect="1"/>
          </p:cNvPicPr>
          <p:nvPr userDrawn="1"/>
        </p:nvPicPr>
        <p:blipFill>
          <a:blip r:embed="rId3"/>
          <a:srcRect/>
          <a:stretch/>
        </p:blipFill>
        <p:spPr>
          <a:xfrm>
            <a:off x="7134061" y="473101"/>
            <a:ext cx="2250298" cy="1054537"/>
          </a:xfrm>
          <a:prstGeom prst="rect">
            <a:avLst/>
          </a:prstGeom>
        </p:spPr>
      </p:pic>
    </p:spTree>
    <p:extLst>
      <p:ext uri="{BB962C8B-B14F-4D97-AF65-F5344CB8AC3E}">
        <p14:creationId xmlns:p14="http://schemas.microsoft.com/office/powerpoint/2010/main" val="41005838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ff White">
    <p:bg>
      <p:bgPr>
        <a:solidFill>
          <a:srgbClr val="FFFEF0"/>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70148D1-BFE2-C74E-8602-61B3E12C077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80D153F9-BC75-1B45-96CA-D7DB294890B3}"/>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BE6FB27F-B0BB-644A-93E2-4846525B67B7}"/>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71194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1038" y="1825626"/>
            <a:ext cx="854392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00" b="0" i="0">
                <a:solidFill>
                  <a:srgbClr val="8D8C93"/>
                </a:solidFill>
                <a:latin typeface="Palatino Linotype" panose="02040502050505030304" pitchFamily="18" charset="0"/>
              </a:defRPr>
            </a:lvl1pPr>
          </a:lstStyle>
          <a:p>
            <a:fld id="{E54BFB26-65E8-0746-AE1F-BB6A120F4B8F}" type="datetimeFigureOut">
              <a:rPr lang="en-US" smtClean="0"/>
              <a:pPr/>
              <a:t>4/17/2025</a:t>
            </a:fld>
            <a:endParaRPr lang="en-US" dirty="0"/>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900" b="0" i="0">
                <a:solidFill>
                  <a:schemeClr val="tx1">
                    <a:tint val="75000"/>
                  </a:schemeClr>
                </a:solidFill>
                <a:latin typeface="Palatino Linotype" panose="02040502050505030304" pitchFamily="18" charset="0"/>
              </a:defRPr>
            </a:lvl1pPr>
          </a:lstStyle>
          <a:p>
            <a:endParaRPr 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00" b="0" i="0">
                <a:solidFill>
                  <a:schemeClr val="tx1">
                    <a:tint val="75000"/>
                  </a:schemeClr>
                </a:solidFill>
                <a:latin typeface="Palatino Linotype" panose="02040502050505030304" pitchFamily="18" charset="0"/>
              </a:defRPr>
            </a:lvl1pPr>
          </a:lstStyle>
          <a:p>
            <a:fld id="{F6579A09-310B-C44E-BCE0-1A21A05AF25F}" type="slidenum">
              <a:rPr lang="en-US" smtClean="0"/>
              <a:t>‹#›</a:t>
            </a:fld>
            <a:endParaRPr lang="en-US"/>
          </a:p>
        </p:txBody>
      </p:sp>
    </p:spTree>
    <p:extLst>
      <p:ext uri="{BB962C8B-B14F-4D97-AF65-F5344CB8AC3E}">
        <p14:creationId xmlns:p14="http://schemas.microsoft.com/office/powerpoint/2010/main" val="8579346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8"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577" rtl="0" eaLnBrk="1" latinLnBrk="0" hangingPunct="1">
        <a:lnSpc>
          <a:spcPct val="90000"/>
        </a:lnSpc>
        <a:spcBef>
          <a:spcPct val="0"/>
        </a:spcBef>
        <a:buNone/>
        <a:defRPr sz="3299" b="0" i="0" kern="1200">
          <a:solidFill>
            <a:schemeClr val="tx1"/>
          </a:solidFill>
          <a:latin typeface="Palatino Linotype" panose="02040502050505030304" pitchFamily="18" charset="0"/>
          <a:ea typeface="Palatino" pitchFamily="2" charset="77"/>
          <a:cs typeface="+mj-cs"/>
        </a:defRPr>
      </a:lvl1pPr>
    </p:titleStyle>
    <p:bodyStyle>
      <a:lvl1pPr marL="171395" indent="-171395" algn="l" defTabSz="685577" rtl="0" eaLnBrk="1" latinLnBrk="0" hangingPunct="1">
        <a:lnSpc>
          <a:spcPct val="90000"/>
        </a:lnSpc>
        <a:spcBef>
          <a:spcPts val="750"/>
        </a:spcBef>
        <a:buFont typeface="Arial" panose="020B0604020202020204" pitchFamily="34" charset="0"/>
        <a:buChar char="•"/>
        <a:defRPr sz="2099" b="0" i="0"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20204" pitchFamily="34" charset="0"/>
        <a:buChar char="•"/>
        <a:defRPr sz="1799" b="0" i="0"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20204" pitchFamily="34" charset="0"/>
        <a:buChar char="•"/>
        <a:defRPr sz="1499" b="0" i="0"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6CA930-FA56-D3FA-C20E-D61C54AD5E5A}"/>
              </a:ext>
            </a:extLst>
          </p:cNvPr>
          <p:cNvGraphicFramePr>
            <a:graphicFrameLocks noGrp="1"/>
          </p:cNvGraphicFramePr>
          <p:nvPr>
            <p:extLst>
              <p:ext uri="{D42A27DB-BD31-4B8C-83A1-F6EECF244321}">
                <p14:modId xmlns:p14="http://schemas.microsoft.com/office/powerpoint/2010/main" val="600474755"/>
              </p:ext>
            </p:extLst>
          </p:nvPr>
        </p:nvGraphicFramePr>
        <p:xfrm>
          <a:off x="180032" y="449434"/>
          <a:ext cx="9255368" cy="2726119"/>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Prior to student enrolment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rtl="0" fontAlgn="base">
                        <a:lnSpc>
                          <a:spcPts val="1350"/>
                        </a:lnSpc>
                        <a:buNone/>
                      </a:pPr>
                      <a:r>
                        <a:rPr lang="en-GB" sz="1200" b="0" i="0" dirty="0">
                          <a:effectLst/>
                          <a:latin typeface="+mn-lt"/>
                        </a:rPr>
                        <a:t>If lab work is essential to programme learning outcomes or PSRB requirements, programme directors ensure that this is clearly communicated to all potential applicants via the programme specification, course webpage and open days. </a:t>
                      </a:r>
                    </a:p>
                  </a:txBody>
                  <a:tcPr/>
                </a:tc>
                <a:tc>
                  <a:txBody>
                    <a:bodyPr/>
                    <a:lstStyle/>
                    <a:p>
                      <a:pPr algn="l" rtl="0" fontAlgn="base">
                        <a:lnSpc>
                          <a:spcPts val="1350"/>
                        </a:lnSpc>
                        <a:buNone/>
                      </a:pPr>
                      <a:r>
                        <a:rPr lang="en-GB" sz="1200" b="0" i="0" dirty="0">
                          <a:effectLst/>
                          <a:latin typeface="+mn-lt"/>
                        </a:rPr>
                        <a:t>Teaching Teams consider alternative activities that will enable students to meet programme learning outcomes. For example, through engagement with virtual activities. </a:t>
                      </a:r>
                      <a:br>
                        <a:rPr lang="en-GB" sz="1200" b="0" i="0" dirty="0">
                          <a:effectLst/>
                          <a:latin typeface="+mn-lt"/>
                        </a:rPr>
                      </a:br>
                      <a:r>
                        <a:rPr lang="en-GB" sz="1200" b="0" i="0" dirty="0">
                          <a:effectLst/>
                          <a:latin typeface="+mn-lt"/>
                        </a:rPr>
                        <a:t> </a:t>
                      </a:r>
                      <a:br>
                        <a:rPr lang="en-GB" sz="1200" b="0" i="0" dirty="0">
                          <a:effectLst/>
                          <a:latin typeface="+mn-lt"/>
                        </a:rPr>
                      </a:br>
                      <a:r>
                        <a:rPr lang="en-GB" sz="1200" b="0" i="0" dirty="0">
                          <a:effectLst/>
                          <a:latin typeface="+mn-lt"/>
                        </a:rPr>
                        <a:t>Provide opportunities for potential applicants to visit and interact with lab environments. </a:t>
                      </a:r>
                    </a:p>
                    <a:p>
                      <a:pPr algn="l" rtl="0" fontAlgn="base">
                        <a:lnSpc>
                          <a:spcPts val="1350"/>
                        </a:lnSpc>
                        <a:buNone/>
                      </a:pPr>
                      <a:r>
                        <a:rPr lang="en-GB" sz="1200" b="0" i="0" dirty="0">
                          <a:effectLst/>
                          <a:latin typeface="+mn-lt"/>
                        </a:rPr>
                        <a:t> </a:t>
                      </a:r>
                    </a:p>
                  </a:txBody>
                  <a:tcPr/>
                </a:tc>
                <a:tc>
                  <a:txBody>
                    <a:bodyPr/>
                    <a:lstStyle/>
                    <a:p>
                      <a:pPr>
                        <a:lnSpc>
                          <a:spcPct val="107000"/>
                        </a:lnSpc>
                        <a:spcAft>
                          <a:spcPts val="800"/>
                        </a:spcAft>
                        <a:buNone/>
                      </a:pPr>
                      <a:endParaRPr lang="en-GB" sz="1200" dirty="0">
                        <a:effectLst/>
                        <a:latin typeface="+mn-lt"/>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A6218A01-2A7E-7A07-FB83-B036784A9D6A}"/>
              </a:ext>
            </a:extLst>
          </p:cNvPr>
          <p:cNvSpPr txBox="1"/>
          <p:nvPr/>
        </p:nvSpPr>
        <p:spPr>
          <a:xfrm>
            <a:off x="180032" y="80102"/>
            <a:ext cx="3708680" cy="369332"/>
          </a:xfrm>
          <a:prstGeom prst="rect">
            <a:avLst/>
          </a:prstGeom>
          <a:noFill/>
        </p:spPr>
        <p:txBody>
          <a:bodyPr wrap="square" rtlCol="0">
            <a:spAutoFit/>
          </a:bodyPr>
          <a:lstStyle/>
          <a:p>
            <a:r>
              <a:rPr lang="en-GB" dirty="0"/>
              <a:t>Lab Work</a:t>
            </a:r>
          </a:p>
        </p:txBody>
      </p:sp>
      <p:pic>
        <p:nvPicPr>
          <p:cNvPr id="6" name="Picture 5">
            <a:extLst>
              <a:ext uri="{FF2B5EF4-FFF2-40B4-BE49-F238E27FC236}">
                <a16:creationId xmlns:a16="http://schemas.microsoft.com/office/drawing/2014/main" id="{D97CD9C3-8826-8C38-CC37-8354626EF262}"/>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7437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4D87-5C95-D574-0323-44F2188B377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7A535C-E16C-A837-2CFA-3E435705E3C8}"/>
              </a:ext>
            </a:extLst>
          </p:cNvPr>
          <p:cNvGraphicFramePr>
            <a:graphicFrameLocks noGrp="1"/>
          </p:cNvGraphicFramePr>
          <p:nvPr>
            <p:extLst>
              <p:ext uri="{D42A27DB-BD31-4B8C-83A1-F6EECF244321}">
                <p14:modId xmlns:p14="http://schemas.microsoft.com/office/powerpoint/2010/main" val="1286729412"/>
              </p:ext>
            </p:extLst>
          </p:nvPr>
        </p:nvGraphicFramePr>
        <p:xfrm>
          <a:off x="180032" y="449434"/>
          <a:ext cx="9265416" cy="6271702"/>
        </p:xfrm>
        <a:graphic>
          <a:graphicData uri="http://schemas.openxmlformats.org/drawingml/2006/table">
            <a:tbl>
              <a:tblPr firstRow="1" firstCol="1">
                <a:tableStyleId>{5C22544A-7EE6-4342-B048-85BDC9FD1C3A}</a:tableStyleId>
              </a:tblPr>
              <a:tblGrid>
                <a:gridCol w="925287">
                  <a:extLst>
                    <a:ext uri="{9D8B030D-6E8A-4147-A177-3AD203B41FA5}">
                      <a16:colId xmlns:a16="http://schemas.microsoft.com/office/drawing/2014/main" val="3202407214"/>
                    </a:ext>
                  </a:extLst>
                </a:gridCol>
                <a:gridCol w="3657600">
                  <a:extLst>
                    <a:ext uri="{9D8B030D-6E8A-4147-A177-3AD203B41FA5}">
                      <a16:colId xmlns:a16="http://schemas.microsoft.com/office/drawing/2014/main" val="3875143503"/>
                    </a:ext>
                  </a:extLst>
                </a:gridCol>
                <a:gridCol w="2280976">
                  <a:extLst>
                    <a:ext uri="{9D8B030D-6E8A-4147-A177-3AD203B41FA5}">
                      <a16:colId xmlns:a16="http://schemas.microsoft.com/office/drawing/2014/main" val="2902832484"/>
                    </a:ext>
                  </a:extLst>
                </a:gridCol>
                <a:gridCol w="2401553">
                  <a:extLst>
                    <a:ext uri="{9D8B030D-6E8A-4147-A177-3AD203B41FA5}">
                      <a16:colId xmlns:a16="http://schemas.microsoft.com/office/drawing/2014/main" val="1653363561"/>
                    </a:ext>
                  </a:extLst>
                </a:gridCol>
              </a:tblGrid>
              <a:tr h="575498">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3739995">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Prior to activity starting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rtl="0" fontAlgn="base">
                        <a:lnSpc>
                          <a:spcPts val="1350"/>
                        </a:lnSpc>
                        <a:buNone/>
                      </a:pPr>
                      <a:r>
                        <a:rPr lang="en-GB" sz="1100" b="0" i="0" dirty="0">
                          <a:effectLst/>
                          <a:latin typeface="Calibri" panose="020F0502020204030204" pitchFamily="34" charset="0"/>
                        </a:rPr>
                        <a:t>Tutors provide clear instructions, digitally at least 48 hours in advance. This will include lab protocols and experimental details, contact details for key staff members, what kind of equipment students need to bring and relevant health and safety requirements. </a:t>
                      </a:r>
                      <a:endParaRPr lang="en-GB" b="0" i="0" dirty="0">
                        <a:effectLst/>
                      </a:endParaRPr>
                    </a:p>
                    <a:p>
                      <a:pPr algn="l" rtl="0" fontAlgn="base">
                        <a:lnSpc>
                          <a:spcPts val="1350"/>
                        </a:lnSpc>
                        <a:buNone/>
                      </a:pPr>
                      <a:r>
                        <a:rPr lang="en-GB" sz="1100" b="0" i="0" dirty="0">
                          <a:effectLst/>
                          <a:latin typeface="Calibri" panose="020F0502020204030204" pitchFamily="34" charset="0"/>
                        </a:rPr>
                        <a:t>If group work is expected, clarify how to work with a lab partner and the expectations of different roles. For example, direct students to swap tasks so each person gets a turn. </a:t>
                      </a:r>
                      <a:endParaRPr lang="en-GB" b="0" i="0" dirty="0">
                        <a:effectLst/>
                      </a:endParaRPr>
                    </a:p>
                    <a:p>
                      <a:pPr algn="l" rtl="0" fontAlgn="base">
                        <a:lnSpc>
                          <a:spcPts val="1350"/>
                        </a:lnSpc>
                        <a:buNone/>
                      </a:pPr>
                      <a:r>
                        <a:rPr lang="en-GB" sz="1100" b="0" i="0" dirty="0">
                          <a:effectLst/>
                          <a:latin typeface="Calibri" panose="020F0502020204030204" pitchFamily="34" charset="0"/>
                        </a:rPr>
                        <a:t>Students may not be allowed late entry to labs due to missing key health and safety information at the start of the session. If this is the case, clearly explain this to students. </a:t>
                      </a:r>
                      <a:endParaRPr lang="en-GB" b="0" i="0" dirty="0">
                        <a:effectLst/>
                      </a:endParaRPr>
                    </a:p>
                    <a:p>
                      <a:pPr algn="l" rtl="0" fontAlgn="base">
                        <a:lnSpc>
                          <a:spcPts val="1350"/>
                        </a:lnSpc>
                        <a:buNone/>
                      </a:pPr>
                      <a:r>
                        <a:rPr lang="en-GB" sz="1100" b="0" i="0" dirty="0">
                          <a:effectLst/>
                          <a:latin typeface="Calibri" panose="020F0502020204030204" pitchFamily="34" charset="0"/>
                        </a:rPr>
                        <a:t>Schools complete a needs assessment, risk assessment and/or personal emergency evacuation plan (PEEP) as required. </a:t>
                      </a:r>
                      <a:endParaRPr lang="en-GB" b="0" i="0" dirty="0">
                        <a:effectLst/>
                      </a:endParaRPr>
                    </a:p>
                    <a:p>
                      <a:pPr algn="l" rtl="0" fontAlgn="base">
                        <a:lnSpc>
                          <a:spcPts val="1457"/>
                        </a:lnSpc>
                        <a:buNone/>
                      </a:pPr>
                      <a:r>
                        <a:rPr lang="en-GB" sz="1100" b="0" i="0" dirty="0">
                          <a:solidFill>
                            <a:srgbClr val="000000"/>
                          </a:solidFill>
                          <a:effectLst/>
                          <a:latin typeface="Calibri" panose="020F0502020204030204" pitchFamily="34" charset="0"/>
                        </a:rPr>
                        <a:t>Clarify what assistive technologies students are permitted to use in the lab, for example, recording devices, specialist software, laptops, tablets, mobile phones, fidget toys, stress balls, earphones, headphones, tinted glasses, overlays, back rests, or cushions. If any of these are not permitted due to a genuine health and safety concern as identified by a risk assessment, this should be clearly communicated to all students in advance.</a:t>
                      </a:r>
                      <a:endParaRPr lang="en-GB" b="0" i="0" dirty="0">
                        <a:effectLst/>
                      </a:endParaRPr>
                    </a:p>
                    <a:p>
                      <a:pPr algn="l" rtl="0" fontAlgn="base">
                        <a:lnSpc>
                          <a:spcPts val="1350"/>
                        </a:lnSpc>
                        <a:buNone/>
                      </a:pPr>
                      <a:r>
                        <a:rPr lang="en-GB" sz="1100" b="0" i="0" dirty="0">
                          <a:effectLst/>
                          <a:latin typeface="Calibri" panose="020F0502020204030204" pitchFamily="34" charset="0"/>
                        </a:rPr>
                        <a:t>Where a student needs support from a non-medical helper (lab support worker) clarify what they can do, and what competencies the student must demonstrate in order to meet module or programme learning outcomes, or PSRB requirements.  </a:t>
                      </a:r>
                      <a:endParaRPr lang="en-GB" b="0" i="0" dirty="0">
                        <a:effectLst/>
                      </a:endParaRPr>
                    </a:p>
                    <a:p>
                      <a:pPr algn="l" rtl="0" fontAlgn="base">
                        <a:lnSpc>
                          <a:spcPts val="1350"/>
                        </a:lnSpc>
                        <a:buNone/>
                      </a:pPr>
                      <a:r>
                        <a:rPr lang="en-GB" sz="1100" b="0" i="0" dirty="0">
                          <a:effectLst/>
                          <a:latin typeface="Calibri" panose="020F0502020204030204" pitchFamily="34" charset="0"/>
                        </a:rPr>
                        <a:t>Head of School to consider requests to allow assistance dogs into laboratory environments on student request and in line with University guidance on assistance dogs in the workforce. </a:t>
                      </a:r>
                      <a:endParaRPr lang="en-GB" b="0" i="0" dirty="0">
                        <a:effectLst/>
                      </a:endParaRPr>
                    </a:p>
                  </a:txBody>
                  <a:tcPr/>
                </a:tc>
                <a:tc>
                  <a:txBody>
                    <a:bodyPr/>
                    <a:lstStyle/>
                    <a:p>
                      <a:pPr algn="l" rtl="0" fontAlgn="base">
                        <a:lnSpc>
                          <a:spcPts val="1350"/>
                        </a:lnSpc>
                        <a:buNone/>
                      </a:pPr>
                      <a:r>
                        <a:rPr lang="en-GB" sz="1100" b="0" i="0" dirty="0">
                          <a:effectLst/>
                          <a:latin typeface="Calibri" panose="020F0502020204030204" pitchFamily="34" charset="0"/>
                        </a:rPr>
                        <a:t>Arrange a visit to the lab to allow familiarisation of the environment.  </a:t>
                      </a:r>
                      <a:endParaRPr lang="en-GB"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p>
                      <a:pPr algn="l" rtl="0" fontAlgn="base">
                        <a:lnSpc>
                          <a:spcPts val="1350"/>
                        </a:lnSpc>
                        <a:buNone/>
                      </a:pPr>
                      <a:r>
                        <a:rPr lang="en-GB" sz="1100" b="0" i="0" dirty="0">
                          <a:effectLst/>
                          <a:latin typeface="Calibri" panose="020F0502020204030204" pitchFamily="34" charset="0"/>
                        </a:rPr>
                        <a:t>Offer 1:1 Q&amp;A drop-in sessions to allow students to discuss any concerns they may have. </a:t>
                      </a:r>
                      <a:endParaRPr lang="en-GB"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p>
                      <a:pPr algn="l" rtl="0" fontAlgn="base">
                        <a:lnSpc>
                          <a:spcPts val="1350"/>
                        </a:lnSpc>
                        <a:buNone/>
                      </a:pPr>
                      <a:r>
                        <a:rPr lang="en-GB" sz="1100" b="0" i="0" dirty="0">
                          <a:effectLst/>
                          <a:latin typeface="Calibri" panose="020F0502020204030204" pitchFamily="34" charset="0"/>
                        </a:rPr>
                        <a:t>Provide a glossary of key terminology.  </a:t>
                      </a:r>
                      <a:endParaRPr lang="en-GB"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p>
                      <a:pPr algn="l" rtl="0" fontAlgn="base">
                        <a:lnSpc>
                          <a:spcPts val="1350"/>
                        </a:lnSpc>
                        <a:buNone/>
                      </a:pPr>
                      <a:r>
                        <a:rPr lang="en-GB" sz="1100" b="0" i="0" dirty="0">
                          <a:effectLst/>
                          <a:latin typeface="Calibri" panose="020F0502020204030204" pitchFamily="34" charset="0"/>
                        </a:rPr>
                        <a:t>Explain how students should record results.  </a:t>
                      </a:r>
                      <a:endParaRPr lang="en-GB" b="0" i="0" dirty="0">
                        <a:effectLst/>
                      </a:endParaRPr>
                    </a:p>
                    <a:p>
                      <a:pPr algn="l" rtl="0" fontAlgn="base">
                        <a:lnSpc>
                          <a:spcPts val="1350"/>
                        </a:lnSpc>
                        <a:buNone/>
                      </a:pPr>
                      <a:r>
                        <a:rPr lang="en-GB" sz="1100" b="0" i="0" dirty="0">
                          <a:effectLst/>
                          <a:latin typeface="Calibri" panose="020F0502020204030204" pitchFamily="34" charset="0"/>
                        </a:rPr>
                        <a:t> </a:t>
                      </a:r>
                      <a:endParaRPr lang="en-GB" b="0" i="0" dirty="0">
                        <a:effectLst/>
                      </a:endParaRPr>
                    </a:p>
                    <a:p>
                      <a:pPr algn="l" rtl="0" fontAlgn="base">
                        <a:lnSpc>
                          <a:spcPts val="1350"/>
                        </a:lnSpc>
                        <a:buNone/>
                      </a:pPr>
                      <a:r>
                        <a:rPr lang="en-GB" sz="1100" b="0" i="0" dirty="0">
                          <a:effectLst/>
                          <a:latin typeface="Calibri" panose="020F0502020204030204" pitchFamily="34" charset="0"/>
                        </a:rPr>
                        <a:t>Tutors ensure that demonstrators are fully prepared by sharing relevant materials, deadlines, and expectations for students at least 48 hours in advance. Outline how demonstrators can support student learning by linking to related lectures and discussing what questions students might typically ask, and what challenges they might encounter.  </a:t>
                      </a:r>
                      <a:endParaRPr lang="en-GB" b="0" i="0" dirty="0">
                        <a:effectLst/>
                      </a:endParaRPr>
                    </a:p>
                  </a:txBody>
                  <a:tcPr/>
                </a:tc>
                <a:tc>
                  <a:txBody>
                    <a:bodyPr/>
                    <a:lstStyle/>
                    <a:p>
                      <a:pPr algn="l" rtl="0" fontAlgn="base">
                        <a:lnSpc>
                          <a:spcPts val="1457"/>
                        </a:lnSpc>
                        <a:buNone/>
                      </a:pPr>
                      <a:r>
                        <a:rPr lang="en-GB" sz="1100" b="0" i="0" dirty="0">
                          <a:effectLst/>
                          <a:latin typeface="Calibri" panose="020F0502020204030204" pitchFamily="34" charset="0"/>
                        </a:rPr>
                        <a:t>Consider alternative arrangements for students unable to attend the lab, particularly if there are implications for summative assessment. </a:t>
                      </a:r>
                      <a:endParaRPr lang="en-GB" b="0" i="0" dirty="0">
                        <a:effectLst/>
                      </a:endParaRPr>
                    </a:p>
                    <a:p>
                      <a:pPr algn="l" rtl="0" fontAlgn="base">
                        <a:lnSpc>
                          <a:spcPts val="1457"/>
                        </a:lnSpc>
                        <a:buNone/>
                      </a:pPr>
                      <a:r>
                        <a:rPr lang="en-GB" sz="1100" b="0" i="0" dirty="0">
                          <a:solidFill>
                            <a:srgbClr val="000000"/>
                          </a:solidFill>
                          <a:effectLst/>
                          <a:latin typeface="Calibri" panose="020F0502020204030204" pitchFamily="34" charset="0"/>
                        </a:rPr>
                        <a:t>Provide content warnings for sensitive content, including details of ethical approval where appropriate. </a:t>
                      </a:r>
                      <a:endParaRPr lang="en-GB" b="0" i="0" dirty="0">
                        <a:effectLst/>
                      </a:endParaRPr>
                    </a:p>
                    <a:p>
                      <a:pPr algn="l" rtl="0" fontAlgn="base">
                        <a:lnSpc>
                          <a:spcPts val="1457"/>
                        </a:lnSpc>
                        <a:buNone/>
                      </a:pPr>
                      <a:r>
                        <a:rPr lang="en-GB" sz="1100" b="0" i="0" dirty="0">
                          <a:solidFill>
                            <a:srgbClr val="000000"/>
                          </a:solidFill>
                          <a:effectLst/>
                          <a:latin typeface="Calibri" panose="020F0502020204030204" pitchFamily="34" charset="0"/>
                        </a:rPr>
                        <a:t>Offer training in allyship and mentoring to support effective group work. </a:t>
                      </a:r>
                      <a:endParaRPr lang="en-GB" b="0" i="0" dirty="0">
                        <a:effectLst/>
                      </a:endParaRPr>
                    </a:p>
                    <a:p>
                      <a:pPr algn="l" rtl="0" fontAlgn="base">
                        <a:lnSpc>
                          <a:spcPts val="1350"/>
                        </a:lnSpc>
                        <a:buNone/>
                      </a:pPr>
                      <a:r>
                        <a:rPr lang="en-GB" sz="1100" b="0" i="0" dirty="0">
                          <a:effectLst/>
                          <a:latin typeface="Calibri" panose="020F0502020204030204" pitchFamily="34" charset="0"/>
                        </a:rPr>
                        <a:t>Provide short induction or simulation videos that show the layout of the lab, introduce key pieces of equipment, and demonstrate each of the different techniques to be used throughout the class. </a:t>
                      </a:r>
                      <a:endParaRPr lang="en-GB" b="0" i="0" dirty="0">
                        <a:effectLst/>
                      </a:endParaRPr>
                    </a:p>
                    <a:p>
                      <a:pPr algn="l" rtl="0" fontAlgn="base">
                        <a:lnSpc>
                          <a:spcPts val="1350"/>
                        </a:lnSpc>
                        <a:buNone/>
                      </a:pPr>
                      <a:r>
                        <a:rPr lang="en-GB" sz="1100" b="0" i="0" dirty="0">
                          <a:effectLst/>
                          <a:latin typeface="Calibri" panose="020F0502020204030204" pitchFamily="34" charset="0"/>
                        </a:rPr>
                        <a:t>Module Managers/Leads decide how students are allocated to pairs or groups (where relevant) but ensure that students are encouraged to let them know if this raises concerns. </a:t>
                      </a:r>
                      <a:endParaRPr lang="en-GB" b="0" i="0" dirty="0">
                        <a:effectLst/>
                      </a:endParaRPr>
                    </a:p>
                    <a:p>
                      <a:pPr algn="l" rtl="0" fontAlgn="base">
                        <a:lnSpc>
                          <a:spcPts val="1350"/>
                        </a:lnSpc>
                        <a:buNone/>
                      </a:pPr>
                      <a:r>
                        <a:rPr lang="en-GB" sz="1100" b="0" i="0" dirty="0">
                          <a:effectLst/>
                          <a:latin typeface="Calibri" panose="020F0502020204030204" pitchFamily="34" charset="0"/>
                        </a:rPr>
                        <a:t>Design short, formative quizzes that test student understanding of key activities and any health and safety requirements. </a:t>
                      </a:r>
                      <a:endParaRPr lang="en-GB" b="0" i="0" dirty="0">
                        <a:effectLst/>
                      </a:endParaRPr>
                    </a:p>
                  </a:txBody>
                  <a:tcPr/>
                </a:tc>
                <a:extLst>
                  <a:ext uri="{0D108BD9-81ED-4DB2-BD59-A6C34878D82A}">
                    <a16:rowId xmlns:a16="http://schemas.microsoft.com/office/drawing/2014/main" val="2070842333"/>
                  </a:ext>
                </a:extLst>
              </a:tr>
            </a:tbl>
          </a:graphicData>
        </a:graphic>
      </p:graphicFrame>
      <p:sp>
        <p:nvSpPr>
          <p:cNvPr id="3" name="TextBox 2">
            <a:extLst>
              <a:ext uri="{FF2B5EF4-FFF2-40B4-BE49-F238E27FC236}">
                <a16:creationId xmlns:a16="http://schemas.microsoft.com/office/drawing/2014/main" id="{AF92784A-2F56-C7DF-EFC2-5F1BF4129EDB}"/>
              </a:ext>
            </a:extLst>
          </p:cNvPr>
          <p:cNvSpPr txBox="1"/>
          <p:nvPr/>
        </p:nvSpPr>
        <p:spPr>
          <a:xfrm>
            <a:off x="180031" y="80102"/>
            <a:ext cx="3336891" cy="369332"/>
          </a:xfrm>
          <a:prstGeom prst="rect">
            <a:avLst/>
          </a:prstGeom>
          <a:noFill/>
        </p:spPr>
        <p:txBody>
          <a:bodyPr wrap="square" rtlCol="0">
            <a:spAutoFit/>
          </a:bodyPr>
          <a:lstStyle/>
          <a:p>
            <a:r>
              <a:rPr lang="en-GB" dirty="0"/>
              <a:t>Lab Work</a:t>
            </a:r>
          </a:p>
        </p:txBody>
      </p:sp>
      <p:pic>
        <p:nvPicPr>
          <p:cNvPr id="4" name="Picture 3">
            <a:extLst>
              <a:ext uri="{FF2B5EF4-FFF2-40B4-BE49-F238E27FC236}">
                <a16:creationId xmlns:a16="http://schemas.microsoft.com/office/drawing/2014/main" id="{CECD80D3-6CF2-5795-4E5D-FE045D34AF9F}"/>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16330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4637-67C7-12F3-7899-81BDC7CEF30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AA1551-2DC4-AC06-7659-CE6D8CB87186}"/>
              </a:ext>
            </a:extLst>
          </p:cNvPr>
          <p:cNvGraphicFramePr>
            <a:graphicFrameLocks noGrp="1"/>
          </p:cNvGraphicFramePr>
          <p:nvPr>
            <p:extLst>
              <p:ext uri="{D42A27DB-BD31-4B8C-83A1-F6EECF244321}">
                <p14:modId xmlns:p14="http://schemas.microsoft.com/office/powerpoint/2010/main" val="2105262362"/>
              </p:ext>
            </p:extLst>
          </p:nvPr>
        </p:nvGraphicFramePr>
        <p:xfrm>
          <a:off x="180032" y="449434"/>
          <a:ext cx="9174984" cy="6244342"/>
        </p:xfrm>
        <a:graphic>
          <a:graphicData uri="http://schemas.openxmlformats.org/drawingml/2006/table">
            <a:tbl>
              <a:tblPr firstRow="1" firstCol="1">
                <a:tableStyleId>{5C22544A-7EE6-4342-B048-85BDC9FD1C3A}</a:tableStyleId>
              </a:tblPr>
              <a:tblGrid>
                <a:gridCol w="875045">
                  <a:extLst>
                    <a:ext uri="{9D8B030D-6E8A-4147-A177-3AD203B41FA5}">
                      <a16:colId xmlns:a16="http://schemas.microsoft.com/office/drawing/2014/main" val="3202407214"/>
                    </a:ext>
                  </a:extLst>
                </a:gridCol>
                <a:gridCol w="3597310">
                  <a:extLst>
                    <a:ext uri="{9D8B030D-6E8A-4147-A177-3AD203B41FA5}">
                      <a16:colId xmlns:a16="http://schemas.microsoft.com/office/drawing/2014/main" val="3875143503"/>
                    </a:ext>
                  </a:extLst>
                </a:gridCol>
                <a:gridCol w="2662813">
                  <a:extLst>
                    <a:ext uri="{9D8B030D-6E8A-4147-A177-3AD203B41FA5}">
                      <a16:colId xmlns:a16="http://schemas.microsoft.com/office/drawing/2014/main" val="2902832484"/>
                    </a:ext>
                  </a:extLst>
                </a:gridCol>
                <a:gridCol w="2039816">
                  <a:extLst>
                    <a:ext uri="{9D8B030D-6E8A-4147-A177-3AD203B41FA5}">
                      <a16:colId xmlns:a16="http://schemas.microsoft.com/office/drawing/2014/main" val="1653363561"/>
                    </a:ext>
                  </a:extLst>
                </a:gridCol>
              </a:tblGrid>
              <a:tr h="644213">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2523760">
                <a:tc>
                  <a:txBody>
                    <a:bodyPr/>
                    <a:lstStyle/>
                    <a:p>
                      <a:pPr algn="l" rtl="0" fontAlgn="base">
                        <a:lnSpc>
                          <a:spcPts val="1350"/>
                        </a:lnSpc>
                        <a:buNone/>
                      </a:pPr>
                      <a:r>
                        <a:rPr lang="en-GB" sz="1200" b="1" i="0" dirty="0">
                          <a:solidFill>
                            <a:srgbClr val="FFFFFF"/>
                          </a:solidFill>
                          <a:effectLst/>
                          <a:latin typeface="+mn-lt"/>
                        </a:rPr>
                        <a:t> </a:t>
                      </a:r>
                    </a:p>
                    <a:p>
                      <a:pPr algn="l" rtl="0" fontAlgn="base">
                        <a:lnSpc>
                          <a:spcPts val="1350"/>
                        </a:lnSpc>
                        <a:buNone/>
                      </a:pPr>
                      <a:r>
                        <a:rPr lang="en-GB" sz="1200" b="1" i="0" dirty="0">
                          <a:solidFill>
                            <a:srgbClr val="FFFFFF"/>
                          </a:solidFill>
                          <a:effectLst/>
                          <a:latin typeface="+mn-lt"/>
                        </a:rPr>
                        <a:t>During Lab Classes </a:t>
                      </a:r>
                    </a:p>
                  </a:txBody>
                  <a:tcPr/>
                </a:tc>
                <a:tc>
                  <a:txBody>
                    <a:bodyPr/>
                    <a:lstStyle/>
                    <a:p>
                      <a:pPr algn="l" rtl="0" fontAlgn="base">
                        <a:lnSpc>
                          <a:spcPts val="1457"/>
                        </a:lnSpc>
                        <a:buNone/>
                      </a:pPr>
                      <a:r>
                        <a:rPr lang="en-GB" sz="1100" b="0" i="0" dirty="0">
                          <a:solidFill>
                            <a:srgbClr val="000000"/>
                          </a:solidFill>
                          <a:effectLst/>
                          <a:latin typeface="+mn-lt"/>
                        </a:rPr>
                        <a:t>Teaching activities to start at the time indicated on the timetable and should finish 10 minutes before the timetabled end.</a:t>
                      </a:r>
                    </a:p>
                    <a:p>
                      <a:pPr algn="l" rtl="0" fontAlgn="base">
                        <a:lnSpc>
                          <a:spcPts val="1457"/>
                        </a:lnSpc>
                        <a:buNone/>
                      </a:pPr>
                      <a:r>
                        <a:rPr lang="en-GB" sz="1100" b="0" i="0" dirty="0">
                          <a:solidFill>
                            <a:srgbClr val="000000"/>
                          </a:solidFill>
                          <a:effectLst/>
                          <a:latin typeface="+mn-lt"/>
                        </a:rPr>
                        <a:t>Tutors introduce themselves, how they can be contacted, a summary of planned activities, key health and safety information and how students can raise questions or interact throughout.  </a:t>
                      </a:r>
                      <a:endParaRPr lang="en-GB" sz="1100" b="0" i="0" dirty="0">
                        <a:effectLst/>
                        <a:latin typeface="+mn-lt"/>
                      </a:endParaRPr>
                    </a:p>
                    <a:p>
                      <a:pPr algn="l" rtl="0" fontAlgn="base">
                        <a:lnSpc>
                          <a:spcPts val="1350"/>
                        </a:lnSpc>
                        <a:buNone/>
                      </a:pPr>
                      <a:r>
                        <a:rPr lang="en-GB" sz="1100" b="0" i="0" dirty="0">
                          <a:solidFill>
                            <a:srgbClr val="000000"/>
                          </a:solidFill>
                          <a:effectLst/>
                          <a:latin typeface="+mn-lt"/>
                        </a:rPr>
                        <a:t>Tutors introduce all demonstrators and technicians where appropriate. </a:t>
                      </a:r>
                      <a:endParaRPr lang="en-GB" sz="1100" b="0" i="0" dirty="0">
                        <a:effectLst/>
                        <a:latin typeface="+mn-lt"/>
                      </a:endParaRPr>
                    </a:p>
                    <a:p>
                      <a:pPr algn="l" rtl="0" fontAlgn="base">
                        <a:lnSpc>
                          <a:spcPts val="1350"/>
                        </a:lnSpc>
                        <a:buNone/>
                      </a:pPr>
                      <a:r>
                        <a:rPr lang="en-GB" sz="1100" b="0" i="0" dirty="0">
                          <a:solidFill>
                            <a:srgbClr val="000000"/>
                          </a:solidFill>
                          <a:effectLst/>
                          <a:latin typeface="+mn-lt"/>
                        </a:rPr>
                        <a:t>Explain expectations for rest breaks and toilet breaks. Typically, students would be allowed a short rest break for every 45 minutes of activity. This could be a safe area to sit down within the lab. Students should also be allowed to use the toilet and return to the class unless there are explicit health and safety reasons why this cannot be allowed, in which case this should be identified by a risk assessment and clearly communicated to students in advance.</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Tutors agree to wear aids that support hearing when asked to do so by students. If this is not possible, inform students in advance.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Allow students to alternate between sitting and standing without comment. If seats are not available due to a genuine health and safety concern, then this should be identified by a risk assessment and clearly communicated to students in advance. Alternative arrangements should be made, for example, a seating area in a safe space that students can access throughout the activity. </a:t>
                      </a:r>
                      <a:endParaRPr lang="en-GB" sz="1100" b="0" i="0" dirty="0">
                        <a:effectLst/>
                        <a:latin typeface="+mn-lt"/>
                      </a:endParaRPr>
                    </a:p>
                  </a:txBody>
                  <a:tcPr/>
                </a:tc>
                <a:tc>
                  <a:txBody>
                    <a:bodyPr/>
                    <a:lstStyle/>
                    <a:p>
                      <a:pPr algn="l" rtl="0" fontAlgn="base">
                        <a:lnSpc>
                          <a:spcPts val="1457"/>
                        </a:lnSpc>
                        <a:buNone/>
                      </a:pPr>
                      <a:r>
                        <a:rPr lang="en-GB" sz="1100" b="0" i="0" dirty="0">
                          <a:solidFill>
                            <a:srgbClr val="000000"/>
                          </a:solidFill>
                          <a:effectLst/>
                          <a:latin typeface="+mn-lt"/>
                        </a:rPr>
                        <a:t>Tutors highlight what skills are being developed in this activity, how they relate to the wider curricula, graduate attributes, and employer expectations.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Plan scheduled touch points at regular intervals to check how students are progressing, remind students of the general timeline given for the activity and provide opportunities for students to ask questions</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Provide an opportunity for all students to participate in a friendly and caring manner through positive encouragement.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Tutors clarify the expectation that all participants are responsible for the health and safety of themselves, their colleagues, and the environment.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Demonstrate key techniques before asking students to complete them, ensuring that all students can clearly see and hear the technique being demonstrated.</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Recap learning at the end of the event so that each student knows what the key outcomes should have been, regardless of whether or not their experiment was successful, and any further actions that may be required. </a:t>
                      </a:r>
                      <a:endParaRPr lang="en-GB" sz="1100" b="0" i="0" dirty="0">
                        <a:effectLst/>
                        <a:latin typeface="+mn-lt"/>
                      </a:endParaRPr>
                    </a:p>
                  </a:txBody>
                  <a:tcPr/>
                </a:tc>
                <a:tc>
                  <a:txBody>
                    <a:bodyPr/>
                    <a:lstStyle/>
                    <a:p>
                      <a:pPr algn="l" rtl="0" fontAlgn="base">
                        <a:lnSpc>
                          <a:spcPts val="1457"/>
                        </a:lnSpc>
                        <a:buNone/>
                      </a:pPr>
                      <a:r>
                        <a:rPr lang="en-GB" sz="1100" b="0" i="0" dirty="0">
                          <a:solidFill>
                            <a:srgbClr val="000000"/>
                          </a:solidFill>
                          <a:effectLst/>
                          <a:latin typeface="+mn-lt"/>
                        </a:rPr>
                        <a:t>Set realistic time frames for completion that considers common experimental or technical setbacks that students might encounter. Be clear and specific in outlining what you expect students to have completed at each stage, and how long that should typically take.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Provide opportunities for students to give anonymous feedback in terms of delivery style or points of confusion.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Take a note of all questions asked before, during and immediately after the event. Circulate these questions and answers to all students after the event. </a:t>
                      </a:r>
                      <a:endParaRPr lang="en-GB" sz="1100" b="0" i="0" dirty="0">
                        <a:effectLst/>
                        <a:latin typeface="+mn-lt"/>
                      </a:endParaRPr>
                    </a:p>
                    <a:p>
                      <a:pPr algn="l" rtl="0" fontAlgn="base">
                        <a:lnSpc>
                          <a:spcPts val="1457"/>
                        </a:lnSpc>
                        <a:buNone/>
                      </a:pPr>
                      <a:r>
                        <a:rPr lang="en-GB" sz="1100" b="0" i="0" dirty="0">
                          <a:solidFill>
                            <a:srgbClr val="000000"/>
                          </a:solidFill>
                          <a:effectLst/>
                          <a:latin typeface="+mn-lt"/>
                        </a:rPr>
                        <a:t> </a:t>
                      </a:r>
                      <a:endParaRPr lang="en-GB" sz="1100" b="0" i="0" dirty="0">
                        <a:effectLst/>
                        <a:latin typeface="+mn-lt"/>
                      </a:endParaRPr>
                    </a:p>
                    <a:p>
                      <a:pPr algn="l" rtl="0" fontAlgn="base">
                        <a:lnSpc>
                          <a:spcPts val="1350"/>
                        </a:lnSpc>
                        <a:buNone/>
                      </a:pPr>
                      <a:r>
                        <a:rPr lang="en-GB" sz="1100" b="0" i="0" dirty="0">
                          <a:effectLst/>
                          <a:latin typeface="+mn-lt"/>
                        </a:rPr>
                        <a:t> </a:t>
                      </a:r>
                    </a:p>
                  </a:txBody>
                  <a:tcPr/>
                </a:tc>
                <a:extLst>
                  <a:ext uri="{0D108BD9-81ED-4DB2-BD59-A6C34878D82A}">
                    <a16:rowId xmlns:a16="http://schemas.microsoft.com/office/drawing/2014/main" val="3042279138"/>
                  </a:ext>
                </a:extLst>
              </a:tr>
            </a:tbl>
          </a:graphicData>
        </a:graphic>
      </p:graphicFrame>
      <p:sp>
        <p:nvSpPr>
          <p:cNvPr id="3" name="TextBox 2">
            <a:extLst>
              <a:ext uri="{FF2B5EF4-FFF2-40B4-BE49-F238E27FC236}">
                <a16:creationId xmlns:a16="http://schemas.microsoft.com/office/drawing/2014/main" id="{70375B57-3EF2-40C1-EEB6-DE81B0D15A2B}"/>
              </a:ext>
            </a:extLst>
          </p:cNvPr>
          <p:cNvSpPr txBox="1"/>
          <p:nvPr/>
        </p:nvSpPr>
        <p:spPr>
          <a:xfrm>
            <a:off x="180032" y="80102"/>
            <a:ext cx="3296698" cy="369332"/>
          </a:xfrm>
          <a:prstGeom prst="rect">
            <a:avLst/>
          </a:prstGeom>
          <a:noFill/>
        </p:spPr>
        <p:txBody>
          <a:bodyPr wrap="square" rtlCol="0">
            <a:spAutoFit/>
          </a:bodyPr>
          <a:lstStyle/>
          <a:p>
            <a:r>
              <a:rPr lang="en-GB" dirty="0"/>
              <a:t>Lab Work</a:t>
            </a:r>
          </a:p>
        </p:txBody>
      </p:sp>
      <p:pic>
        <p:nvPicPr>
          <p:cNvPr id="4" name="Picture 3">
            <a:extLst>
              <a:ext uri="{FF2B5EF4-FFF2-40B4-BE49-F238E27FC236}">
                <a16:creationId xmlns:a16="http://schemas.microsoft.com/office/drawing/2014/main" id="{7814669C-8AEA-2A45-8B46-9DE1EEC7C0FD}"/>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39065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16E9-719E-7FB9-AAF4-1A87C38859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E16E01-D637-8823-2521-F078BC100B85}"/>
              </a:ext>
            </a:extLst>
          </p:cNvPr>
          <p:cNvGraphicFramePr>
            <a:graphicFrameLocks noGrp="1"/>
          </p:cNvGraphicFramePr>
          <p:nvPr>
            <p:extLst>
              <p:ext uri="{D42A27DB-BD31-4B8C-83A1-F6EECF244321}">
                <p14:modId xmlns:p14="http://schemas.microsoft.com/office/powerpoint/2010/main" val="2808340603"/>
              </p:ext>
            </p:extLst>
          </p:nvPr>
        </p:nvGraphicFramePr>
        <p:xfrm>
          <a:off x="180032" y="449434"/>
          <a:ext cx="9255368" cy="6367237"/>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Assessment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rtl="0" fontAlgn="base">
                        <a:lnSpc>
                          <a:spcPts val="1457"/>
                        </a:lnSpc>
                        <a:buNone/>
                      </a:pPr>
                      <a:r>
                        <a:rPr lang="en-GB" sz="1200" b="0" i="0" dirty="0">
                          <a:solidFill>
                            <a:srgbClr val="000000"/>
                          </a:solidFill>
                          <a:effectLst/>
                          <a:latin typeface="Arial" panose="020B0604020202020204" pitchFamily="34" charset="0"/>
                          <a:cs typeface="Arial" panose="020B0604020202020204" pitchFamily="34" charset="0"/>
                        </a:rPr>
                        <a:t>Clarify how students will be assessed, including any links to coursework and individual competencies where appropriate. </a:t>
                      </a:r>
                      <a:endParaRPr lang="en-GB" sz="1400" b="0" i="0" dirty="0">
                        <a:effectLst/>
                        <a:latin typeface="Arial" panose="020B0604020202020204" pitchFamily="34" charset="0"/>
                        <a:cs typeface="Arial" panose="020B0604020202020204" pitchFamily="34" charset="0"/>
                      </a:endParaRPr>
                    </a:p>
                  </a:txBody>
                  <a:tcPr/>
                </a:tc>
                <a:tc>
                  <a:txBody>
                    <a:bodyPr/>
                    <a:lstStyle/>
                    <a:p>
                      <a:pPr algn="l" rtl="0" fontAlgn="base">
                        <a:lnSpc>
                          <a:spcPts val="1457"/>
                        </a:lnSpc>
                        <a:buNone/>
                      </a:pPr>
                      <a:r>
                        <a:rPr lang="en-GB" sz="1200" b="0" i="0" dirty="0">
                          <a:solidFill>
                            <a:srgbClr val="000000"/>
                          </a:solidFill>
                          <a:effectLst/>
                          <a:latin typeface="Arial" panose="020B0604020202020204" pitchFamily="34" charset="0"/>
                          <a:cs typeface="Arial" panose="020B0604020202020204" pitchFamily="34" charset="0"/>
                        </a:rPr>
                        <a:t>Clarify how students that were unable to attend the lab class, or who may have been unsuccessful in generating appropriate data, can still complete any linked assessment. </a:t>
                      </a:r>
                      <a:endParaRPr lang="en-GB" sz="1400" b="0" i="0" dirty="0">
                        <a:effectLst/>
                        <a:latin typeface="Arial" panose="020B0604020202020204" pitchFamily="34" charset="0"/>
                        <a:cs typeface="Arial" panose="020B0604020202020204" pitchFamily="34" charset="0"/>
                      </a:endParaRPr>
                    </a:p>
                  </a:txBody>
                  <a:tcPr/>
                </a:tc>
                <a:tc>
                  <a:txBody>
                    <a:bodyPr/>
                    <a:lstStyle/>
                    <a:p>
                      <a:pPr algn="l" rtl="0" fontAlgn="base">
                        <a:lnSpc>
                          <a:spcPts val="1457"/>
                        </a:lnSpc>
                        <a:buNone/>
                      </a:pPr>
                      <a:r>
                        <a:rPr lang="en-GB" sz="1200" b="0" i="0" dirty="0">
                          <a:solidFill>
                            <a:srgbClr val="000000"/>
                          </a:solidFill>
                          <a:effectLst/>
                          <a:latin typeface="Arial" panose="020B0604020202020204" pitchFamily="34" charset="0"/>
                          <a:cs typeface="Arial" panose="020B0604020202020204" pitchFamily="34" charset="0"/>
                        </a:rPr>
                        <a:t>Provide activities after the event that help consolidate learning and explain any data analysis that is required. This could be a timetabled in-situ session, or bespoke materials designed for asynchronous delivery. </a:t>
                      </a:r>
                      <a:endParaRPr lang="en-GB" sz="14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2983684"/>
                  </a:ext>
                </a:extLst>
              </a:tr>
              <a:tr h="1697954">
                <a:tc>
                  <a:txBody>
                    <a:bodyPr/>
                    <a:lstStyle/>
                    <a:p>
                      <a:pPr algn="l" rtl="0" fontAlgn="base">
                        <a:lnSpc>
                          <a:spcPts val="1350"/>
                        </a:lnSpc>
                        <a:buNone/>
                      </a:pPr>
                      <a:r>
                        <a:rPr lang="en-GB" sz="1200" b="0" i="0" dirty="0">
                          <a:solidFill>
                            <a:srgbClr val="FFFFFF"/>
                          </a:solidFill>
                          <a:effectLst/>
                          <a:latin typeface="Arial" panose="020B0604020202020204" pitchFamily="34" charset="0"/>
                          <a:cs typeface="Arial" panose="020B0604020202020204" pitchFamily="34" charset="0"/>
                        </a:rPr>
                        <a:t> </a:t>
                      </a:r>
                    </a:p>
                    <a:p>
                      <a:pPr algn="l" rtl="0" fontAlgn="base">
                        <a:lnSpc>
                          <a:spcPts val="1350"/>
                        </a:lnSpc>
                        <a:buNone/>
                      </a:pPr>
                      <a:r>
                        <a:rPr lang="en-GB" sz="1200" b="1" i="0" dirty="0">
                          <a:solidFill>
                            <a:srgbClr val="FFFFFF"/>
                          </a:solidFill>
                          <a:effectLst/>
                          <a:latin typeface="Arial" panose="020B0604020202020204" pitchFamily="34" charset="0"/>
                          <a:cs typeface="Arial" panose="020B0604020202020204" pitchFamily="34" charset="0"/>
                        </a:rPr>
                        <a:t>Lone working </a:t>
                      </a:r>
                    </a:p>
                    <a:p>
                      <a:pPr algn="l" rtl="0" fontAlgn="base">
                        <a:lnSpc>
                          <a:spcPts val="1350"/>
                        </a:lnSpc>
                        <a:buNone/>
                      </a:pPr>
                      <a:r>
                        <a:rPr lang="en-GB" sz="1200" b="1" i="0" dirty="0">
                          <a:solidFill>
                            <a:srgbClr val="FFFFFF"/>
                          </a:solidFill>
                          <a:effectLst/>
                          <a:latin typeface="Arial" panose="020B0604020202020204" pitchFamily="34" charset="0"/>
                          <a:cs typeface="Arial" panose="020B0604020202020204" pitchFamily="34" charset="0"/>
                        </a:rPr>
                        <a:t> </a:t>
                      </a:r>
                    </a:p>
                  </a:txBody>
                  <a:tcPr/>
                </a:tc>
                <a:tc>
                  <a:txBody>
                    <a:bodyPr/>
                    <a:lstStyle/>
                    <a:p>
                      <a:pPr algn="l" rtl="0" fontAlgn="base">
                        <a:lnSpc>
                          <a:spcPts val="1350"/>
                        </a:lnSpc>
                        <a:buNone/>
                      </a:pPr>
                      <a:r>
                        <a:rPr lang="en-GB" sz="1100" b="0" i="0" dirty="0">
                          <a:solidFill>
                            <a:srgbClr val="000000"/>
                          </a:solidFill>
                          <a:effectLst/>
                          <a:latin typeface="Arial" panose="020B0604020202020204" pitchFamily="34" charset="0"/>
                          <a:cs typeface="Arial" panose="020B0604020202020204" pitchFamily="34" charset="0"/>
                        </a:rPr>
                        <a:t>Ordinarily, students would not be working unsupervised in labs. However, there may be exceptions to this such as Level 6 or Level 7 independent research projects. Where this is the case, the academic supervisor will ensure that: </a:t>
                      </a:r>
                      <a:endParaRPr lang="en-GB" sz="1100" b="0" i="0" dirty="0">
                        <a:effectLst/>
                        <a:latin typeface="Arial" panose="020B0604020202020204" pitchFamily="34" charset="0"/>
                        <a:cs typeface="Arial" panose="020B0604020202020204" pitchFamily="34" charset="0"/>
                      </a:endParaRPr>
                    </a:p>
                    <a:p>
                      <a:pPr algn="l" rtl="0" fontAlgn="base">
                        <a:lnSpc>
                          <a:spcPts val="1350"/>
                        </a:lnSpc>
                        <a:buFont typeface="+mj-lt"/>
                        <a:buAutoNum type="arabicPeriod"/>
                      </a:pPr>
                      <a:r>
                        <a:rPr lang="en-GB" sz="1100" b="0" i="0" dirty="0">
                          <a:solidFill>
                            <a:srgbClr val="000000"/>
                          </a:solidFill>
                          <a:effectLst/>
                          <a:latin typeface="Arial" panose="020B0604020202020204" pitchFamily="34" charset="0"/>
                          <a:cs typeface="Arial" panose="020B0604020202020204" pitchFamily="34" charset="0"/>
                        </a:rPr>
                        <a:t>Supervisors have completed a full risk assessment and made that available to the student. </a:t>
                      </a:r>
                      <a:endParaRPr lang="en-GB" sz="1100" b="0" i="0" dirty="0">
                        <a:effectLst/>
                        <a:latin typeface="Arial" panose="020B0604020202020204" pitchFamily="34" charset="0"/>
                        <a:cs typeface="Arial" panose="020B0604020202020204" pitchFamily="34" charset="0"/>
                      </a:endParaRPr>
                    </a:p>
                    <a:p>
                      <a:pPr algn="l" rtl="0" fontAlgn="base">
                        <a:lnSpc>
                          <a:spcPts val="1350"/>
                        </a:lnSpc>
                        <a:buFont typeface="+mj-lt"/>
                        <a:buAutoNum type="arabicPeriod" startAt="2"/>
                      </a:pPr>
                      <a:r>
                        <a:rPr lang="en-GB" sz="1100" b="0" i="0" dirty="0">
                          <a:solidFill>
                            <a:srgbClr val="000000"/>
                          </a:solidFill>
                          <a:effectLst/>
                          <a:latin typeface="Arial" panose="020B0604020202020204" pitchFamily="34" charset="0"/>
                          <a:cs typeface="Arial" panose="020B0604020202020204" pitchFamily="34" charset="0"/>
                        </a:rPr>
                        <a:t>Students are familiar with relevant health and safety requirements. </a:t>
                      </a:r>
                      <a:endParaRPr lang="en-GB" sz="1100" b="0" i="0" dirty="0">
                        <a:effectLst/>
                        <a:latin typeface="Arial" panose="020B0604020202020204" pitchFamily="34" charset="0"/>
                        <a:cs typeface="Arial" panose="020B0604020202020204" pitchFamily="34" charset="0"/>
                      </a:endParaRPr>
                    </a:p>
                    <a:p>
                      <a:pPr algn="l" rtl="0" fontAlgn="base">
                        <a:lnSpc>
                          <a:spcPts val="1350"/>
                        </a:lnSpc>
                        <a:buFont typeface="+mj-lt"/>
                        <a:buAutoNum type="arabicPeriod" startAt="3"/>
                      </a:pPr>
                      <a:r>
                        <a:rPr lang="en-GB" sz="1100" b="0" i="0" dirty="0">
                          <a:solidFill>
                            <a:srgbClr val="000000"/>
                          </a:solidFill>
                          <a:effectLst/>
                          <a:latin typeface="Arial" panose="020B0604020202020204" pitchFamily="34" charset="0"/>
                          <a:cs typeface="Arial" panose="020B0604020202020204" pitchFamily="34" charset="0"/>
                        </a:rPr>
                        <a:t>Tutors have demonstrated all key techniques and watched students attempt each technique to ensure competence. </a:t>
                      </a:r>
                      <a:endParaRPr lang="en-GB" sz="1100" b="0" i="0" dirty="0">
                        <a:effectLst/>
                        <a:latin typeface="Arial" panose="020B0604020202020204" pitchFamily="34" charset="0"/>
                        <a:cs typeface="Arial" panose="020B0604020202020204" pitchFamily="34" charset="0"/>
                      </a:endParaRPr>
                    </a:p>
                    <a:p>
                      <a:pPr algn="l" rtl="0" fontAlgn="base">
                        <a:lnSpc>
                          <a:spcPts val="1350"/>
                        </a:lnSpc>
                        <a:buFont typeface="+mj-lt"/>
                        <a:buAutoNum type="arabicPeriod" startAt="4"/>
                      </a:pPr>
                      <a:r>
                        <a:rPr lang="en-GB" sz="1100" b="0" i="0" dirty="0">
                          <a:solidFill>
                            <a:srgbClr val="000000"/>
                          </a:solidFill>
                          <a:effectLst/>
                          <a:latin typeface="Arial" panose="020B0604020202020204" pitchFamily="34" charset="0"/>
                          <a:cs typeface="Arial" panose="020B0604020202020204" pitchFamily="34" charset="0"/>
                        </a:rPr>
                        <a:t>Students have contact details of key staff. </a:t>
                      </a:r>
                      <a:endParaRPr lang="en-GB" sz="1100" b="0" i="0" dirty="0">
                        <a:effectLst/>
                        <a:latin typeface="Arial" panose="020B0604020202020204" pitchFamily="34" charset="0"/>
                        <a:cs typeface="Arial" panose="020B0604020202020204" pitchFamily="34" charset="0"/>
                      </a:endParaRPr>
                    </a:p>
                    <a:p>
                      <a:pPr algn="l" rtl="0" fontAlgn="base">
                        <a:lnSpc>
                          <a:spcPts val="1350"/>
                        </a:lnSpc>
                        <a:buFont typeface="+mj-lt"/>
                        <a:buAutoNum type="arabicPeriod" startAt="5"/>
                      </a:pPr>
                      <a:r>
                        <a:rPr lang="en-GB" sz="1100" b="0" i="0" dirty="0">
                          <a:solidFill>
                            <a:srgbClr val="000000"/>
                          </a:solidFill>
                          <a:effectLst/>
                          <a:latin typeface="Arial" panose="020B0604020202020204" pitchFamily="34" charset="0"/>
                          <a:cs typeface="Arial" panose="020B0604020202020204" pitchFamily="34" charset="0"/>
                        </a:rPr>
                        <a:t>Students are encouraged to carry a mobile phone and shown how to use the Safe Zone App to ask for help in an emergency. </a:t>
                      </a:r>
                    </a:p>
                  </a:txBody>
                  <a:tcPr/>
                </a:tc>
                <a:tc>
                  <a:txBody>
                    <a:bodyPr/>
                    <a:lstStyle/>
                    <a:p>
                      <a:pPr algn="l" rtl="0" fontAlgn="base">
                        <a:lnSpc>
                          <a:spcPts val="1457"/>
                        </a:lnSpc>
                        <a:buNone/>
                      </a:pPr>
                      <a:endParaRPr lang="en-GB" sz="1400" b="0" i="0" dirty="0">
                        <a:effectLst/>
                        <a:latin typeface="Arial" panose="020B0604020202020204" pitchFamily="34" charset="0"/>
                        <a:cs typeface="Arial" panose="020B0604020202020204" pitchFamily="34" charset="0"/>
                      </a:endParaRPr>
                    </a:p>
                  </a:txBody>
                  <a:tcPr/>
                </a:tc>
                <a:tc>
                  <a:txBody>
                    <a:bodyPr/>
                    <a:lstStyle/>
                    <a:p>
                      <a:pPr algn="l" rtl="0" fontAlgn="base">
                        <a:lnSpc>
                          <a:spcPts val="1457"/>
                        </a:lnSpc>
                        <a:buNone/>
                      </a:pPr>
                      <a:endParaRPr lang="en-GB" sz="14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892981"/>
                  </a:ext>
                </a:extLst>
              </a:tr>
            </a:tbl>
          </a:graphicData>
        </a:graphic>
      </p:graphicFrame>
      <p:sp>
        <p:nvSpPr>
          <p:cNvPr id="5" name="TextBox 4">
            <a:extLst>
              <a:ext uri="{FF2B5EF4-FFF2-40B4-BE49-F238E27FC236}">
                <a16:creationId xmlns:a16="http://schemas.microsoft.com/office/drawing/2014/main" id="{20255FBD-158D-5A7F-F2F2-8374476FD94A}"/>
              </a:ext>
            </a:extLst>
          </p:cNvPr>
          <p:cNvSpPr txBox="1"/>
          <p:nvPr/>
        </p:nvSpPr>
        <p:spPr>
          <a:xfrm>
            <a:off x="180032" y="80102"/>
            <a:ext cx="3708680" cy="369332"/>
          </a:xfrm>
          <a:prstGeom prst="rect">
            <a:avLst/>
          </a:prstGeom>
          <a:noFill/>
        </p:spPr>
        <p:txBody>
          <a:bodyPr wrap="square" rtlCol="0">
            <a:spAutoFit/>
          </a:bodyPr>
          <a:lstStyle/>
          <a:p>
            <a:r>
              <a:rPr lang="en-GB" dirty="0"/>
              <a:t>Lab Work</a:t>
            </a:r>
          </a:p>
        </p:txBody>
      </p:sp>
      <p:pic>
        <p:nvPicPr>
          <p:cNvPr id="6" name="Picture 5">
            <a:extLst>
              <a:ext uri="{FF2B5EF4-FFF2-40B4-BE49-F238E27FC236}">
                <a16:creationId xmlns:a16="http://schemas.microsoft.com/office/drawing/2014/main" id="{9E9B16EF-67E0-F2B4-EF0B-2C3FBDBF9841}"/>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294775904"/>
      </p:ext>
    </p:extLst>
  </p:cSld>
  <p:clrMapOvr>
    <a:masterClrMapping/>
  </p:clrMapOvr>
</p:sld>
</file>

<file path=ppt/theme/theme1.xml><?xml version="1.0" encoding="utf-8"?>
<a:theme xmlns:a="http://schemas.openxmlformats.org/drawingml/2006/main" name="keeletheme-widescreen">
  <a:themeElements>
    <a:clrScheme name="Keele Colours">
      <a:dk1>
        <a:srgbClr val="282541"/>
      </a:dk1>
      <a:lt1>
        <a:srgbClr val="FEFFFE"/>
      </a:lt1>
      <a:dk2>
        <a:srgbClr val="282541"/>
      </a:dk2>
      <a:lt2>
        <a:srgbClr val="FEFFFE"/>
      </a:lt2>
      <a:accent1>
        <a:srgbClr val="342A4E"/>
      </a:accent1>
      <a:accent2>
        <a:srgbClr val="5D566D"/>
      </a:accent2>
      <a:accent3>
        <a:srgbClr val="938E9E"/>
      </a:accent3>
      <a:accent4>
        <a:srgbClr val="EDCE28"/>
      </a:accent4>
      <a:accent5>
        <a:srgbClr val="DC3719"/>
      </a:accent5>
      <a:accent6>
        <a:srgbClr val="47AE65"/>
      </a:accent6>
      <a:hlink>
        <a:srgbClr val="665D78"/>
      </a:hlink>
      <a:folHlink>
        <a:srgbClr val="655E77"/>
      </a:folHlink>
    </a:clrScheme>
    <a:fontScheme name="Keele Fonts">
      <a:majorFont>
        <a:latin typeface="Palatino Linotyp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eletheme-widescreen" id="{ED877600-EBE8-0F47-B29E-7D88887687C3}" vid="{9AA46253-BB01-0A46-B354-D8C3ABC1E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9F280FDB2FCF41BDA09C9D548978D7" ma:contentTypeVersion="20" ma:contentTypeDescription="Create a new document." ma:contentTypeScope="" ma:versionID="66e103f7a1197394000c2a58f2571dee">
  <xsd:schema xmlns:xsd="http://www.w3.org/2001/XMLSchema" xmlns:xs="http://www.w3.org/2001/XMLSchema" xmlns:p="http://schemas.microsoft.com/office/2006/metadata/properties" xmlns:ns2="dda9d3fb-4095-46d5-aa6a-7b08e28009f0" xmlns:ns3="fa1d98a3-0498-4809-b7e1-4872d21c9bc4" targetNamespace="http://schemas.microsoft.com/office/2006/metadata/properties" ma:root="true" ma:fieldsID="99b6a695e0ed322b944fe4319bc5de55" ns2:_="" ns3:_="">
    <xsd:import namespace="dda9d3fb-4095-46d5-aa6a-7b08e28009f0"/>
    <xsd:import namespace="fa1d98a3-0498-4809-b7e1-4872d21c9b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GraduateAttributes" minOccurs="0"/>
                <xsd:element ref="ns2:CurriculumExpec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9d3fb-4095-46d5-aa6a-7b08e280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GraduateAttributes" ma:index="26" nillable="true" ma:displayName="Graduate Attributes" ma:format="Dropdown" ma:internalName="GraduateAttributes">
      <xsd:complexType>
        <xsd:complexContent>
          <xsd:extension base="dms:MultiChoiceFillIn">
            <xsd:sequence>
              <xsd:element name="Value" maxOccurs="unbounded" minOccurs="0" nillable="true">
                <xsd:simpleType>
                  <xsd:union memberTypes="dms:Text">
                    <xsd:simpleType>
                      <xsd:restriction base="dms:Choice">
                        <xsd:enumeration value="Academic Expertise"/>
                        <xsd:enumeration value="Professional Skills"/>
                        <xsd:enumeration value="Social &amp; Ethical Responsibility"/>
                        <xsd:enumeration value="Personal Effectiveness"/>
                      </xsd:restriction>
                    </xsd:simpleType>
                  </xsd:union>
                </xsd:simpleType>
              </xsd:element>
            </xsd:sequence>
          </xsd:extension>
        </xsd:complexContent>
      </xsd:complexType>
    </xsd:element>
    <xsd:element name="CurriculumExpectations" ma:index="27" nillable="true" ma:displayName="Curriculum Expectations" ma:format="Dropdown" ma:internalName="CurriculumExpectations">
      <xsd:complexType>
        <xsd:complexContent>
          <xsd:extension base="dms:MultiChoice">
            <xsd:sequence>
              <xsd:element name="Value" maxOccurs="unbounded" minOccurs="0" nillable="true">
                <xsd:simpleType>
                  <xsd:restriction base="dms:Choice">
                    <xsd:enumeration value="Inclusivity"/>
                    <xsd:enumeration value="Digital Capability"/>
                    <xsd:enumeration value="External Engagement"/>
                    <xsd:enumeration value="Active Learning"/>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1d98a3-0498-4809-b7e1-4872d21c9b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8559dd-25ae-4595-aace-05e0963994a9}" ma:internalName="TaxCatchAll" ma:showField="CatchAllData" ma:web="fa1d98a3-0498-4809-b7e1-4872d21c9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1d98a3-0498-4809-b7e1-4872d21c9bc4" xsi:nil="true"/>
    <lcf76f155ced4ddcb4097134ff3c332f xmlns="dda9d3fb-4095-46d5-aa6a-7b08e28009f0">
      <Terms xmlns="http://schemas.microsoft.com/office/infopath/2007/PartnerControls"/>
    </lcf76f155ced4ddcb4097134ff3c332f>
    <GraduateAttributes xmlns="dda9d3fb-4095-46d5-aa6a-7b08e28009f0" xsi:nil="true"/>
    <CurriculumExpectations xmlns="dda9d3fb-4095-46d5-aa6a-7b08e28009f0" xsi:nil="true"/>
  </documentManagement>
</p:properties>
</file>

<file path=customXml/itemProps1.xml><?xml version="1.0" encoding="utf-8"?>
<ds:datastoreItem xmlns:ds="http://schemas.openxmlformats.org/officeDocument/2006/customXml" ds:itemID="{FE467BAF-548C-4C58-886E-833004636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9d3fb-4095-46d5-aa6a-7b08e28009f0"/>
    <ds:schemaRef ds:uri="fa1d98a3-0498-4809-b7e1-4872d21c9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44C14-A229-44B2-8FB3-EA92AA79EFCE}">
  <ds:schemaRefs>
    <ds:schemaRef ds:uri="http://schemas.microsoft.com/sharepoint/v3/contenttype/forms"/>
  </ds:schemaRefs>
</ds:datastoreItem>
</file>

<file path=customXml/itemProps3.xml><?xml version="1.0" encoding="utf-8"?>
<ds:datastoreItem xmlns:ds="http://schemas.openxmlformats.org/officeDocument/2006/customXml" ds:itemID="{D7AC7C10-787C-438C-83F9-D4735B3AC646}">
  <ds:schemaRefs>
    <ds:schemaRef ds:uri="http://purl.org/dc/dcmitype/"/>
    <ds:schemaRef ds:uri="http://purl.org/dc/elements/1.1/"/>
    <ds:schemaRef ds:uri="dd29aa29-5ec4-41d6-a8f0-1c0d3d335484"/>
    <ds:schemaRef ds:uri="http://schemas.microsoft.com/office/2006/metadata/properties"/>
    <ds:schemaRef ds:uri="http://www.w3.org/XML/1998/namespace"/>
    <ds:schemaRef ds:uri="8c782783-32b0-4dcc-b311-37def6eee61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fa1d98a3-0498-4809-b7e1-4872d21c9bc4"/>
    <ds:schemaRef ds:uri="dda9d3fb-4095-46d5-aa6a-7b08e28009f0"/>
  </ds:schemaRefs>
</ds:datastoreItem>
</file>

<file path=docProps/app.xml><?xml version="1.0" encoding="utf-8"?>
<Properties xmlns="http://schemas.openxmlformats.org/officeDocument/2006/extended-properties" xmlns:vt="http://schemas.openxmlformats.org/officeDocument/2006/docPropsVTypes">
  <Template/>
  <TotalTime>1423</TotalTime>
  <Words>1433</Words>
  <Application>Microsoft Office PowerPoint</Application>
  <PresentationFormat>A4 Paper (210x297 mm)</PresentationFormat>
  <Paragraphs>100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Palatino Linotype</vt:lpstr>
      <vt:lpstr>keeletheme-widescreen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Belford</dc:creator>
  <cp:lastModifiedBy>Nicola Dudley</cp:lastModifiedBy>
  <cp:revision>40</cp:revision>
  <dcterms:created xsi:type="dcterms:W3CDTF">2021-03-17T15:09:57Z</dcterms:created>
  <dcterms:modified xsi:type="dcterms:W3CDTF">2025-04-17T12:41:40Z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0x010100A09F280FDB2FCF41BDA09C9D548978D7</vt:lpwstr>
  </property>
  <property fmtid="{D5CDD505-2E9C-101B-9397-08002B2CF9AE}" pid="3" name="Order">
    <vt:r8>139400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