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Lst>
  <p:notesMasterIdLst>
    <p:notesMasterId r:id="rId8"/>
  </p:notesMasterIdLst>
  <p:handoutMasterIdLst>
    <p:handoutMasterId r:id="rId9"/>
  </p:handoutMasterIdLst>
  <p:sldIdLst>
    <p:sldId id="260" r:id="rId5"/>
    <p:sldId id="266" r:id="rId6"/>
    <p:sldId id="267"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C93"/>
    <a:srgbClr val="FFFEF0"/>
    <a:srgbClr val="FFFD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C8B93-732C-4B6F-9ECD-4708E75FE1A6}" v="11" dt="2025-04-17T12:23:15.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1"/>
    <p:restoredTop sz="86387"/>
  </p:normalViewPr>
  <p:slideViewPr>
    <p:cSldViewPr snapToGrid="0" snapToObjects="1" showGuides="1">
      <p:cViewPr varScale="1">
        <p:scale>
          <a:sx n="95" d="100"/>
          <a:sy n="95" d="100"/>
        </p:scale>
        <p:origin x="1428"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48" d="100"/>
          <a:sy n="148" d="100"/>
        </p:scale>
        <p:origin x="404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Dudley" userId="829e1ada-877e-4baf-aec3-3a1b86f618c8" providerId="ADAL" clId="{5FCC8B93-732C-4B6F-9ECD-4708E75FE1A6}"/>
    <pc:docChg chg="modSld">
      <pc:chgData name="Nicola Dudley" userId="829e1ada-877e-4baf-aec3-3a1b86f618c8" providerId="ADAL" clId="{5FCC8B93-732C-4B6F-9ECD-4708E75FE1A6}" dt="2025-04-17T12:34:12.281" v="113" actId="20577"/>
      <pc:docMkLst>
        <pc:docMk/>
      </pc:docMkLst>
      <pc:sldChg chg="modSp mod">
        <pc:chgData name="Nicola Dudley" userId="829e1ada-877e-4baf-aec3-3a1b86f618c8" providerId="ADAL" clId="{5FCC8B93-732C-4B6F-9ECD-4708E75FE1A6}" dt="2025-04-17T12:19:18.345" v="17" actId="14734"/>
        <pc:sldMkLst>
          <pc:docMk/>
          <pc:sldMk cId="3743734285" sldId="260"/>
        </pc:sldMkLst>
        <pc:spChg chg="mod">
          <ac:chgData name="Nicola Dudley" userId="829e1ada-877e-4baf-aec3-3a1b86f618c8" providerId="ADAL" clId="{5FCC8B93-732C-4B6F-9ECD-4708E75FE1A6}" dt="2025-04-17T12:18:14.520" v="9" actId="20577"/>
          <ac:spMkLst>
            <pc:docMk/>
            <pc:sldMk cId="3743734285" sldId="260"/>
            <ac:spMk id="5" creationId="{A6218A01-2A7E-7A07-FB83-B036784A9D6A}"/>
          </ac:spMkLst>
        </pc:spChg>
        <pc:graphicFrameChg chg="mod modGraphic">
          <ac:chgData name="Nicola Dudley" userId="829e1ada-877e-4baf-aec3-3a1b86f618c8" providerId="ADAL" clId="{5FCC8B93-732C-4B6F-9ECD-4708E75FE1A6}" dt="2025-04-17T12:19:18.345" v="17" actId="14734"/>
          <ac:graphicFrameMkLst>
            <pc:docMk/>
            <pc:sldMk cId="3743734285" sldId="260"/>
            <ac:graphicFrameMk id="2" creationId="{876CA930-FA56-D3FA-C20E-D61C54AD5E5A}"/>
          </ac:graphicFrameMkLst>
        </pc:graphicFrameChg>
      </pc:sldChg>
      <pc:sldChg chg="modSp mod">
        <pc:chgData name="Nicola Dudley" userId="829e1ada-877e-4baf-aec3-3a1b86f618c8" providerId="ADAL" clId="{5FCC8B93-732C-4B6F-9ECD-4708E75FE1A6}" dt="2025-04-17T12:34:04.077" v="101" actId="20577"/>
        <pc:sldMkLst>
          <pc:docMk/>
          <pc:sldMk cId="1633003664" sldId="266"/>
        </pc:sldMkLst>
        <pc:spChg chg="mod">
          <ac:chgData name="Nicola Dudley" userId="829e1ada-877e-4baf-aec3-3a1b86f618c8" providerId="ADAL" clId="{5FCC8B93-732C-4B6F-9ECD-4708E75FE1A6}" dt="2025-04-17T12:34:04.077" v="101" actId="20577"/>
          <ac:spMkLst>
            <pc:docMk/>
            <pc:sldMk cId="1633003664" sldId="266"/>
            <ac:spMk id="3" creationId="{AF92784A-2F56-C7DF-EFC2-5F1BF4129EDB}"/>
          </ac:spMkLst>
        </pc:spChg>
        <pc:graphicFrameChg chg="mod modGraphic">
          <ac:chgData name="Nicola Dudley" userId="829e1ada-877e-4baf-aec3-3a1b86f618c8" providerId="ADAL" clId="{5FCC8B93-732C-4B6F-9ECD-4708E75FE1A6}" dt="2025-04-17T12:22:12.200" v="69" actId="255"/>
          <ac:graphicFrameMkLst>
            <pc:docMk/>
            <pc:sldMk cId="1633003664" sldId="266"/>
            <ac:graphicFrameMk id="2" creationId="{D27A535C-E16C-A837-2CFA-3E435705E3C8}"/>
          </ac:graphicFrameMkLst>
        </pc:graphicFrameChg>
      </pc:sldChg>
      <pc:sldChg chg="modSp mod">
        <pc:chgData name="Nicola Dudley" userId="829e1ada-877e-4baf-aec3-3a1b86f618c8" providerId="ADAL" clId="{5FCC8B93-732C-4B6F-9ECD-4708E75FE1A6}" dt="2025-04-17T12:34:12.281" v="113" actId="20577"/>
        <pc:sldMkLst>
          <pc:docMk/>
          <pc:sldMk cId="3390654947" sldId="267"/>
        </pc:sldMkLst>
        <pc:spChg chg="mod">
          <ac:chgData name="Nicola Dudley" userId="829e1ada-877e-4baf-aec3-3a1b86f618c8" providerId="ADAL" clId="{5FCC8B93-732C-4B6F-9ECD-4708E75FE1A6}" dt="2025-04-17T12:34:12.281" v="113" actId="20577"/>
          <ac:spMkLst>
            <pc:docMk/>
            <pc:sldMk cId="3390654947" sldId="267"/>
            <ac:spMk id="3" creationId="{70375B57-3EF2-40C1-EEB6-DE81B0D15A2B}"/>
          </ac:spMkLst>
        </pc:spChg>
        <pc:graphicFrameChg chg="mod modGraphic">
          <ac:chgData name="Nicola Dudley" userId="829e1ada-877e-4baf-aec3-3a1b86f618c8" providerId="ADAL" clId="{5FCC8B93-732C-4B6F-9ECD-4708E75FE1A6}" dt="2025-04-17T12:23:20.915" v="89" actId="404"/>
          <ac:graphicFrameMkLst>
            <pc:docMk/>
            <pc:sldMk cId="3390654947" sldId="267"/>
            <ac:graphicFrameMk id="2" creationId="{B3AA1551-2DC4-AC06-7659-CE6D8CB87186}"/>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60D4DD-CA0F-7F45-88ED-F7AEBDDD7E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6F7EBE-B50A-D443-AE2A-42132C68EF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FE77E8-BC33-C74B-9CC2-F4DA69E5A52A}" type="datetimeFigureOut">
              <a:rPr lang="en-US" smtClean="0"/>
              <a:t>4/17/2025</a:t>
            </a:fld>
            <a:endParaRPr lang="en-US"/>
          </a:p>
        </p:txBody>
      </p:sp>
      <p:sp>
        <p:nvSpPr>
          <p:cNvPr id="4" name="Footer Placeholder 3">
            <a:extLst>
              <a:ext uri="{FF2B5EF4-FFF2-40B4-BE49-F238E27FC236}">
                <a16:creationId xmlns:a16="http://schemas.microsoft.com/office/drawing/2014/main" id="{CD19BC9B-62AA-6E4E-A277-0530773DB7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7A0097-E9AC-BF4A-BC41-E2EEC52F72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B5D8E1-1850-A643-B7A4-6A6AA6A07A47}" type="slidenum">
              <a:rPr lang="en-US" smtClean="0"/>
              <a:t>‹#›</a:t>
            </a:fld>
            <a:endParaRPr lang="en-US"/>
          </a:p>
        </p:txBody>
      </p:sp>
    </p:spTree>
    <p:extLst>
      <p:ext uri="{BB962C8B-B14F-4D97-AF65-F5344CB8AC3E}">
        <p14:creationId xmlns:p14="http://schemas.microsoft.com/office/powerpoint/2010/main" val="2760798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F34F9-0127-F144-AC54-AA4EAEE93BC1}" type="datetimeFigureOut">
              <a:rPr lang="en-US" smtClean="0"/>
              <a:t>4/17/2025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2CFEE-6CE1-3642-A489-86103B163021}" type="slidenum">
              <a:rPr lang="en-US" smtClean="0"/>
              <a:t>‹#›</a:t>
            </a:fld>
            <a:endParaRPr lang="en-US"/>
          </a:p>
        </p:txBody>
      </p:sp>
    </p:spTree>
    <p:extLst>
      <p:ext uri="{BB962C8B-B14F-4D97-AF65-F5344CB8AC3E}">
        <p14:creationId xmlns:p14="http://schemas.microsoft.com/office/powerpoint/2010/main" val="199337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B2CFEE-6CE1-3642-A489-86103B163021}" type="slidenum">
              <a:rPr lang="en-US" smtClean="0"/>
              <a:t>1</a:t>
            </a:fld>
            <a:endParaRPr lang="en-US"/>
          </a:p>
        </p:txBody>
      </p:sp>
    </p:spTree>
    <p:extLst>
      <p:ext uri="{BB962C8B-B14F-4D97-AF65-F5344CB8AC3E}">
        <p14:creationId xmlns:p14="http://schemas.microsoft.com/office/powerpoint/2010/main" val="371507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A0ED-DB3D-2D16-02CF-31C1BF9C9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688F6-2EAF-AD13-C67A-32605D214BE0}"/>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133C1B74-959F-31BF-B2B6-9F7F7B44BB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30C8A6-D310-380A-A3F2-D180FD3A16BC}"/>
              </a:ext>
            </a:extLst>
          </p:cNvPr>
          <p:cNvSpPr>
            <a:spLocks noGrp="1"/>
          </p:cNvSpPr>
          <p:nvPr>
            <p:ph type="sldNum" sz="quarter" idx="5"/>
          </p:nvPr>
        </p:nvSpPr>
        <p:spPr/>
        <p:txBody>
          <a:bodyPr/>
          <a:lstStyle/>
          <a:p>
            <a:fld id="{ADB2CFEE-6CE1-3642-A489-86103B163021}" type="slidenum">
              <a:rPr lang="en-US" smtClean="0"/>
              <a:t>2</a:t>
            </a:fld>
            <a:endParaRPr lang="en-US"/>
          </a:p>
        </p:txBody>
      </p:sp>
    </p:spTree>
    <p:extLst>
      <p:ext uri="{BB962C8B-B14F-4D97-AF65-F5344CB8AC3E}">
        <p14:creationId xmlns:p14="http://schemas.microsoft.com/office/powerpoint/2010/main" val="166576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EA3C-823B-D825-35E8-0A9118344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57D73-699E-D6AD-7F69-36B2DBAC52F2}"/>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6271C6CD-78BD-38E7-6DE8-C0A5CA494E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28CAF6-712E-AB58-6DBB-AE84AFE1E9F5}"/>
              </a:ext>
            </a:extLst>
          </p:cNvPr>
          <p:cNvSpPr>
            <a:spLocks noGrp="1"/>
          </p:cNvSpPr>
          <p:nvPr>
            <p:ph type="sldNum" sz="quarter" idx="5"/>
          </p:nvPr>
        </p:nvSpPr>
        <p:spPr/>
        <p:txBody>
          <a:bodyPr/>
          <a:lstStyle/>
          <a:p>
            <a:fld id="{ADB2CFEE-6CE1-3642-A489-86103B163021}" type="slidenum">
              <a:rPr lang="en-US" smtClean="0"/>
              <a:t>3</a:t>
            </a:fld>
            <a:endParaRPr lang="en-US"/>
          </a:p>
        </p:txBody>
      </p:sp>
    </p:spTree>
    <p:extLst>
      <p:ext uri="{BB962C8B-B14F-4D97-AF65-F5344CB8AC3E}">
        <p14:creationId xmlns:p14="http://schemas.microsoft.com/office/powerpoint/2010/main" val="1930792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Holding Slid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85605F-D07D-C040-859B-77CD8E038E7B}"/>
              </a:ext>
            </a:extLst>
          </p:cNvPr>
          <p:cNvPicPr>
            <a:picLocks noChangeAspect="1"/>
          </p:cNvPicPr>
          <p:nvPr userDrawn="1"/>
        </p:nvPicPr>
        <p:blipFill>
          <a:blip r:embed="rId2"/>
          <a:srcRect/>
          <a:stretch/>
        </p:blipFill>
        <p:spPr>
          <a:xfrm>
            <a:off x="3827850" y="2560895"/>
            <a:ext cx="2250300" cy="1736212"/>
          </a:xfrm>
          <a:prstGeom prst="rect">
            <a:avLst/>
          </a:prstGeom>
        </p:spPr>
      </p:pic>
      <p:sp>
        <p:nvSpPr>
          <p:cNvPr id="14" name="Rectangle 13">
            <a:extLst>
              <a:ext uri="{FF2B5EF4-FFF2-40B4-BE49-F238E27FC236}">
                <a16:creationId xmlns:a16="http://schemas.microsoft.com/office/drawing/2014/main" id="{B1EDAA04-B5C8-B946-A933-3407EAB3BFC7}"/>
              </a:ext>
            </a:extLst>
          </p:cNvPr>
          <p:cNvSpPr/>
          <p:nvPr userDrawn="1"/>
        </p:nvSpPr>
        <p:spPr>
          <a:xfrm>
            <a:off x="234767" y="207290"/>
            <a:ext cx="9436467" cy="6440806"/>
          </a:xfrm>
          <a:prstGeom prst="rect">
            <a:avLst/>
          </a:prstGeom>
          <a:blipFill>
            <a:blip r:embed="rId3"/>
            <a:srcRect/>
            <a:stretch>
              <a:fillRect l="-20906" t="-3218" r="-19917" b="-40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a:extLst>
              <a:ext uri="{FF2B5EF4-FFF2-40B4-BE49-F238E27FC236}">
                <a16:creationId xmlns:a16="http://schemas.microsoft.com/office/drawing/2014/main" id="{B2D70B35-1C29-1048-88E8-A6C08C249BC5}"/>
              </a:ext>
            </a:extLst>
          </p:cNvPr>
          <p:cNvPicPr>
            <a:picLocks noChangeAspect="1"/>
          </p:cNvPicPr>
          <p:nvPr userDrawn="1"/>
        </p:nvPicPr>
        <p:blipFill>
          <a:blip r:embed="rId2"/>
          <a:srcRect/>
          <a:stretch/>
        </p:blipFill>
        <p:spPr>
          <a:xfrm>
            <a:off x="3827849" y="2777721"/>
            <a:ext cx="2250300" cy="1302561"/>
          </a:xfrm>
          <a:prstGeom prst="rect">
            <a:avLst/>
          </a:prstGeom>
        </p:spPr>
      </p:pic>
      <p:pic>
        <p:nvPicPr>
          <p:cNvPr id="16" name="Picture 15">
            <a:extLst>
              <a:ext uri="{FF2B5EF4-FFF2-40B4-BE49-F238E27FC236}">
                <a16:creationId xmlns:a16="http://schemas.microsoft.com/office/drawing/2014/main" id="{8760E858-4350-B946-B3F8-FBCA4837201F}"/>
              </a:ext>
            </a:extLst>
          </p:cNvPr>
          <p:cNvPicPr>
            <a:picLocks noChangeAspect="1"/>
          </p:cNvPicPr>
          <p:nvPr userDrawn="1"/>
        </p:nvPicPr>
        <p:blipFill>
          <a:blip r:embed="rId4"/>
          <a:srcRect/>
          <a:stretch/>
        </p:blipFill>
        <p:spPr>
          <a:xfrm>
            <a:off x="9578662" y="5454728"/>
            <a:ext cx="327338" cy="943404"/>
          </a:xfrm>
          <a:prstGeom prst="rect">
            <a:avLst/>
          </a:prstGeom>
        </p:spPr>
      </p:pic>
    </p:spTree>
    <p:extLst>
      <p:ext uri="{BB962C8B-B14F-4D97-AF65-F5344CB8AC3E}">
        <p14:creationId xmlns:p14="http://schemas.microsoft.com/office/powerpoint/2010/main" val="238827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ff White Two Columns">
    <p:bg>
      <p:bgPr>
        <a:solidFill>
          <a:srgbClr val="FFFEF0"/>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5053A8C5-C96E-FD45-B2D2-22F1DFD9E892}"/>
              </a:ext>
            </a:extLst>
          </p:cNvPr>
          <p:cNvSpPr>
            <a:spLocks noGrp="1"/>
          </p:cNvSpPr>
          <p:nvPr>
            <p:ph idx="11"/>
          </p:nvPr>
        </p:nvSpPr>
        <p:spPr>
          <a:xfrm>
            <a:off x="584729" y="1228336"/>
            <a:ext cx="4267692" cy="5204147"/>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a:extLst>
              <a:ext uri="{FF2B5EF4-FFF2-40B4-BE49-F238E27FC236}">
                <a16:creationId xmlns:a16="http://schemas.microsoft.com/office/drawing/2014/main" id="{8B687235-AF42-3F47-8595-675865398115}"/>
              </a:ext>
            </a:extLst>
          </p:cNvPr>
          <p:cNvSpPr>
            <a:spLocks noGrp="1"/>
          </p:cNvSpPr>
          <p:nvPr>
            <p:ph idx="12"/>
          </p:nvPr>
        </p:nvSpPr>
        <p:spPr>
          <a:xfrm>
            <a:off x="4953000" y="1225935"/>
            <a:ext cx="4267692" cy="5206549"/>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2">
            <a:extLst>
              <a:ext uri="{FF2B5EF4-FFF2-40B4-BE49-F238E27FC236}">
                <a16:creationId xmlns:a16="http://schemas.microsoft.com/office/drawing/2014/main" id="{E3E2E462-0643-DA45-8F5E-5D3340414F48}"/>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pic>
        <p:nvPicPr>
          <p:cNvPr id="13" name="Picture 12">
            <a:extLst>
              <a:ext uri="{FF2B5EF4-FFF2-40B4-BE49-F238E27FC236}">
                <a16:creationId xmlns:a16="http://schemas.microsoft.com/office/drawing/2014/main" id="{E63C8B06-364F-484D-BC38-3DAF745FA9DC}"/>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320814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ank You Slide">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0982CA-A379-5E4A-8DC2-CA81314270EA}"/>
              </a:ext>
            </a:extLst>
          </p:cNvPr>
          <p:cNvSpPr/>
          <p:nvPr/>
        </p:nvSpPr>
        <p:spPr>
          <a:xfrm>
            <a:off x="234769" y="207290"/>
            <a:ext cx="9436467" cy="6443420"/>
          </a:xfrm>
          <a:prstGeom prst="rect">
            <a:avLst/>
          </a:prstGeom>
          <a:solidFill>
            <a:srgbClr val="271E3D">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271E3D"/>
              </a:solidFill>
            </a:endParaRPr>
          </a:p>
        </p:txBody>
      </p:sp>
      <p:sp>
        <p:nvSpPr>
          <p:cNvPr id="13" name="TextBox 12">
            <a:extLst>
              <a:ext uri="{FF2B5EF4-FFF2-40B4-BE49-F238E27FC236}">
                <a16:creationId xmlns:a16="http://schemas.microsoft.com/office/drawing/2014/main" id="{09DA286B-5D0B-8F44-8BD0-0CF55D88956E}"/>
              </a:ext>
            </a:extLst>
          </p:cNvPr>
          <p:cNvSpPr txBox="1">
            <a:spLocks noChangeArrowheads="1"/>
          </p:cNvSpPr>
          <p:nvPr/>
        </p:nvSpPr>
        <p:spPr bwMode="auto">
          <a:xfrm>
            <a:off x="830211" y="4954373"/>
            <a:ext cx="2870332" cy="687432"/>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lnSpc>
                <a:spcPct val="110000"/>
              </a:lnSpc>
              <a:defRPr/>
            </a:pPr>
            <a:r>
              <a:rPr lang="en-GB" sz="825" b="1" dirty="0" err="1">
                <a:solidFill>
                  <a:schemeClr val="bg2"/>
                </a:solidFill>
              </a:rPr>
              <a:t>Keele</a:t>
            </a:r>
            <a:r>
              <a:rPr lang="en-GB" sz="825" b="1" dirty="0">
                <a:solidFill>
                  <a:schemeClr val="bg2"/>
                </a:solidFill>
              </a:rPr>
              <a:t> University</a:t>
            </a:r>
          </a:p>
          <a:p>
            <a:pPr eaLnBrk="1" hangingPunct="1">
              <a:lnSpc>
                <a:spcPct val="110000"/>
              </a:lnSpc>
              <a:defRPr/>
            </a:pPr>
            <a:r>
              <a:rPr lang="en-GB" sz="825" dirty="0">
                <a:solidFill>
                  <a:schemeClr val="bg2"/>
                </a:solidFill>
              </a:rPr>
              <a:t>Newcastle-under-Lyme</a:t>
            </a:r>
          </a:p>
          <a:p>
            <a:pPr eaLnBrk="1" hangingPunct="1">
              <a:lnSpc>
                <a:spcPct val="110000"/>
              </a:lnSpc>
              <a:defRPr/>
            </a:pPr>
            <a:r>
              <a:rPr lang="en-GB" sz="825" dirty="0">
                <a:solidFill>
                  <a:schemeClr val="bg2"/>
                </a:solidFill>
              </a:rPr>
              <a:t>Staffordshire</a:t>
            </a:r>
          </a:p>
          <a:p>
            <a:pPr eaLnBrk="1" hangingPunct="1">
              <a:lnSpc>
                <a:spcPct val="110000"/>
              </a:lnSpc>
              <a:defRPr/>
            </a:pPr>
            <a:r>
              <a:rPr lang="en-GB" sz="825" dirty="0">
                <a:solidFill>
                  <a:schemeClr val="bg2"/>
                </a:solidFill>
              </a:rPr>
              <a:t>ST5 5BG</a:t>
            </a:r>
          </a:p>
          <a:p>
            <a:pPr eaLnBrk="1" hangingPunct="1">
              <a:lnSpc>
                <a:spcPct val="110000"/>
              </a:lnSpc>
              <a:defRPr/>
            </a:pPr>
            <a:r>
              <a:rPr lang="en-GB" sz="825" dirty="0">
                <a:solidFill>
                  <a:schemeClr val="bg2"/>
                </a:solidFill>
              </a:rPr>
              <a:t>+44 (0)1782 732000</a:t>
            </a:r>
          </a:p>
        </p:txBody>
      </p:sp>
      <p:sp>
        <p:nvSpPr>
          <p:cNvPr id="16" name="TextBox 15">
            <a:extLst>
              <a:ext uri="{FF2B5EF4-FFF2-40B4-BE49-F238E27FC236}">
                <a16:creationId xmlns:a16="http://schemas.microsoft.com/office/drawing/2014/main" id="{FE0BE2FF-041F-C240-9E7C-A20C83F486F9}"/>
              </a:ext>
            </a:extLst>
          </p:cNvPr>
          <p:cNvSpPr txBox="1">
            <a:spLocks noChangeArrowheads="1"/>
          </p:cNvSpPr>
          <p:nvPr/>
        </p:nvSpPr>
        <p:spPr bwMode="auto">
          <a:xfrm>
            <a:off x="833015" y="2936613"/>
            <a:ext cx="5127750" cy="888705"/>
          </a:xfrm>
          <a:prstGeom prst="rect">
            <a:avLst/>
          </a:prstGeom>
          <a:noFill/>
          <a:ln>
            <a:noFill/>
          </a:ln>
          <a:extLst>
            <a:ext uri="{909E8E84-426E-40dd-AFC4-6F175D3DCCD1}"/>
            <a:ext uri="{91240B29-F687-4f45-9708-019B960494DF}"/>
          </a:extLst>
        </p:spPr>
        <p:txBody>
          <a:bodyPr wrap="square"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l" eaLnBrk="1" hangingPunct="1">
              <a:defRPr/>
            </a:pPr>
            <a:r>
              <a:rPr lang="en-US" sz="5775" dirty="0">
                <a:solidFill>
                  <a:schemeClr val="bg2"/>
                </a:solidFill>
                <a:latin typeface="Palatino Linotype" charset="0"/>
                <a:cs typeface="Palatino Linotype" charset="0"/>
              </a:rPr>
              <a:t>Thank </a:t>
            </a:r>
            <a:r>
              <a:rPr lang="en-US" sz="5775" b="0" i="0" baseline="0" dirty="0">
                <a:solidFill>
                  <a:schemeClr val="bg2"/>
                </a:solidFill>
                <a:latin typeface="Palatino Linotype" charset="0"/>
                <a:cs typeface="Palatino Linotype" charset="0"/>
              </a:rPr>
              <a:t>you</a:t>
            </a:r>
          </a:p>
        </p:txBody>
      </p:sp>
      <p:pic>
        <p:nvPicPr>
          <p:cNvPr id="11" name="Picture 10">
            <a:extLst>
              <a:ext uri="{FF2B5EF4-FFF2-40B4-BE49-F238E27FC236}">
                <a16:creationId xmlns:a16="http://schemas.microsoft.com/office/drawing/2014/main" id="{5C5E74E6-7376-C843-B18C-2FB9D1987303}"/>
              </a:ext>
            </a:extLst>
          </p:cNvPr>
          <p:cNvPicPr>
            <a:picLocks noChangeAspect="1"/>
          </p:cNvPicPr>
          <p:nvPr userDrawn="1"/>
        </p:nvPicPr>
        <p:blipFill>
          <a:blip r:embed="rId2"/>
          <a:srcRect/>
          <a:stretch/>
        </p:blipFill>
        <p:spPr>
          <a:xfrm>
            <a:off x="7134061" y="472121"/>
            <a:ext cx="2250299" cy="1055516"/>
          </a:xfrm>
          <a:prstGeom prst="rect">
            <a:avLst/>
          </a:prstGeom>
        </p:spPr>
      </p:pic>
      <p:pic>
        <p:nvPicPr>
          <p:cNvPr id="18" name="Picture 17">
            <a:extLst>
              <a:ext uri="{FF2B5EF4-FFF2-40B4-BE49-F238E27FC236}">
                <a16:creationId xmlns:a16="http://schemas.microsoft.com/office/drawing/2014/main" id="{5A0D7D37-D945-D548-A440-16231EFF7C3A}"/>
              </a:ext>
            </a:extLst>
          </p:cNvPr>
          <p:cNvPicPr>
            <a:picLocks noChangeAspect="1"/>
          </p:cNvPicPr>
          <p:nvPr userDrawn="1"/>
        </p:nvPicPr>
        <p:blipFill>
          <a:blip r:embed="rId3"/>
          <a:srcRect/>
          <a:stretch/>
        </p:blipFill>
        <p:spPr>
          <a:xfrm>
            <a:off x="9578662" y="5454728"/>
            <a:ext cx="327338" cy="943404"/>
          </a:xfrm>
          <a:prstGeom prst="rect">
            <a:avLst/>
          </a:prstGeom>
        </p:spPr>
      </p:pic>
    </p:spTree>
    <p:extLst>
      <p:ext uri="{BB962C8B-B14F-4D97-AF65-F5344CB8AC3E}">
        <p14:creationId xmlns:p14="http://schemas.microsoft.com/office/powerpoint/2010/main" val="32074461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Keele Hall">
    <p:bg>
      <p:bgPr>
        <a:solidFill>
          <a:schemeClr val="bg2"/>
        </a:solidFill>
        <a:effectLst/>
      </p:bgPr>
    </p:bg>
    <p:spTree>
      <p:nvGrpSpPr>
        <p:cNvPr id="1" name=""/>
        <p:cNvGrpSpPr/>
        <p:nvPr/>
      </p:nvGrpSpPr>
      <p:grpSpPr>
        <a:xfrm>
          <a:off x="0" y="0"/>
          <a:ext cx="0" cy="0"/>
          <a:chOff x="0" y="0"/>
          <a:chExt cx="0" cy="0"/>
        </a:xfrm>
      </p:grpSpPr>
      <p:pic>
        <p:nvPicPr>
          <p:cNvPr id="14" name="Picture 13" descr="A lake with trees and a castle in the background&#10;&#10;Description automatically generated with low confidence">
            <a:extLst>
              <a:ext uri="{FF2B5EF4-FFF2-40B4-BE49-F238E27FC236}">
                <a16:creationId xmlns:a16="http://schemas.microsoft.com/office/drawing/2014/main" id="{903415E3-787B-AC44-AFD9-A308CF54861E}"/>
              </a:ext>
            </a:extLst>
          </p:cNvPr>
          <p:cNvPicPr>
            <a:picLocks noChangeAspect="1"/>
          </p:cNvPicPr>
          <p:nvPr userDrawn="1"/>
        </p:nvPicPr>
        <p:blipFill rotWithShape="1">
          <a:blip r:embed="rId2"/>
          <a:srcRect t="685" b="725"/>
          <a:stretch/>
        </p:blipFill>
        <p:spPr>
          <a:xfrm>
            <a:off x="234764" y="207290"/>
            <a:ext cx="9436467" cy="6440806"/>
          </a:xfrm>
          <a:prstGeom prst="rect">
            <a:avLst/>
          </a:prstGeom>
        </p:spPr>
      </p:pic>
      <p:sp>
        <p:nvSpPr>
          <p:cNvPr id="15" name="Title 1">
            <a:extLst>
              <a:ext uri="{FF2B5EF4-FFF2-40B4-BE49-F238E27FC236}">
                <a16:creationId xmlns:a16="http://schemas.microsoft.com/office/drawing/2014/main" id="{7456E8E9-6C2F-184D-9DFF-CBB0FB851E2B}"/>
              </a:ext>
            </a:extLst>
          </p:cNvPr>
          <p:cNvSpPr>
            <a:spLocks noGrp="1"/>
          </p:cNvSpPr>
          <p:nvPr>
            <p:ph type="title" hasCustomPrompt="1"/>
          </p:nvPr>
        </p:nvSpPr>
        <p:spPr>
          <a:xfrm>
            <a:off x="587017" y="4305571"/>
            <a:ext cx="8490645" cy="1280067"/>
          </a:xfrm>
        </p:spPr>
        <p:txBody>
          <a:bodyPr lIns="0" tIns="0" rIns="0" bIns="0" anchor="ctr" anchorCtr="0">
            <a:normAutofit/>
          </a:bodyPr>
          <a:lstStyle>
            <a:lvl1pPr>
              <a:defRPr sz="3001" baseline="0">
                <a:solidFill>
                  <a:schemeClr val="bg1"/>
                </a:solidFill>
                <a:latin typeface="Palatino Linotype" panose="02040502050505030304" pitchFamily="18" charset="0"/>
              </a:defRPr>
            </a:lvl1pPr>
          </a:lstStyle>
          <a:p>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Presentation title Palatino 36 point</a:t>
            </a:r>
            <a:br>
              <a:rPr lang="en-GB" sz="2701" b="0" i="0" dirty="0">
                <a:solidFill>
                  <a:schemeClr val="bg1"/>
                </a:solidFill>
                <a:latin typeface="Palatino Linotype" panose="02040502050505030304" pitchFamily="18" charset="0"/>
                <a:ea typeface="Palatino" pitchFamily="2" charset="77"/>
                <a:cs typeface="Arial" panose="020B0604020202020204" pitchFamily="34" charset="0"/>
              </a:rPr>
            </a:br>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Additional line if required</a:t>
            </a:r>
            <a:endParaRPr lang="en-US" sz="2701" b="0" i="0" dirty="0">
              <a:solidFill>
                <a:schemeClr val="bg1"/>
              </a:solidFill>
              <a:latin typeface="Palatino Linotype" panose="02040502050505030304" pitchFamily="18" charset="0"/>
              <a:ea typeface="Palatino" pitchFamily="2" charset="77"/>
              <a:cs typeface="Arial" panose="020B0604020202020204" pitchFamily="34" charset="0"/>
            </a:endParaRPr>
          </a:p>
        </p:txBody>
      </p:sp>
      <p:sp>
        <p:nvSpPr>
          <p:cNvPr id="16" name="Text Placeholder 24">
            <a:extLst>
              <a:ext uri="{FF2B5EF4-FFF2-40B4-BE49-F238E27FC236}">
                <a16:creationId xmlns:a16="http://schemas.microsoft.com/office/drawing/2014/main" id="{F90FA749-EFA0-094B-BCD9-63C9CBF23940}"/>
              </a:ext>
            </a:extLst>
          </p:cNvPr>
          <p:cNvSpPr>
            <a:spLocks noGrp="1"/>
          </p:cNvSpPr>
          <p:nvPr>
            <p:ph type="body" sz="quarter" idx="10" hasCustomPrompt="1"/>
          </p:nvPr>
        </p:nvSpPr>
        <p:spPr>
          <a:xfrm>
            <a:off x="587017" y="5701175"/>
            <a:ext cx="8490645" cy="519078"/>
          </a:xfrm>
        </p:spPr>
        <p:txBody>
          <a:bodyPr lIns="0" tIns="0" rIns="0" bIns="0">
            <a:normAutofit/>
          </a:bodyPr>
          <a:lstStyle>
            <a:lvl1pPr marL="0" indent="0">
              <a:lnSpc>
                <a:spcPct val="150000"/>
              </a:lnSpc>
              <a:spcBef>
                <a:spcPts val="0"/>
              </a:spcBef>
              <a:buNone/>
              <a:defRPr sz="1600" b="0" cap="all" baseline="0">
                <a:solidFill>
                  <a:schemeClr val="bg1"/>
                </a:solidFill>
                <a:latin typeface="Arial" panose="020B0604020202020204" pitchFamily="34" charset="0"/>
              </a:defRPr>
            </a:lvl1pPr>
            <a:lvl2pPr marL="342994" indent="0">
              <a:buNone/>
              <a:defRPr>
                <a:solidFill>
                  <a:schemeClr val="bg1"/>
                </a:solidFill>
              </a:defRPr>
            </a:lvl2pPr>
            <a:lvl3pPr marL="685987" indent="0">
              <a:buNone/>
              <a:defRPr>
                <a:solidFill>
                  <a:schemeClr val="bg1"/>
                </a:solidFill>
              </a:defRPr>
            </a:lvl3pPr>
            <a:lvl4pPr marL="1028982" indent="0">
              <a:buNone/>
              <a:defRPr>
                <a:solidFill>
                  <a:schemeClr val="bg1"/>
                </a:solidFill>
              </a:defRPr>
            </a:lvl4pPr>
            <a:lvl5pPr marL="1371976" indent="0">
              <a:buNone/>
              <a:defRPr>
                <a:solidFill>
                  <a:schemeClr val="bg1"/>
                </a:solidFill>
              </a:defRPr>
            </a:lvl5pPr>
          </a:lstStyle>
          <a:p>
            <a:pPr>
              <a:lnSpc>
                <a:spcPct val="120000"/>
              </a:lnSpc>
            </a:pPr>
            <a:r>
              <a:rPr lang="en-GB" sz="1800" dirty="0">
                <a:solidFill>
                  <a:schemeClr val="bg1"/>
                </a:solidFill>
                <a:latin typeface="Arial" panose="020B0604020202020204" pitchFamily="34" charset="0"/>
                <a:cs typeface="Arial" panose="020B0604020202020204" pitchFamily="34" charset="0"/>
              </a:rPr>
              <a:t>Presentation sub-title Arial 24 point</a:t>
            </a:r>
          </a:p>
        </p:txBody>
      </p:sp>
      <p:cxnSp>
        <p:nvCxnSpPr>
          <p:cNvPr id="17" name="Straight Connector 16">
            <a:extLst>
              <a:ext uri="{FF2B5EF4-FFF2-40B4-BE49-F238E27FC236}">
                <a16:creationId xmlns:a16="http://schemas.microsoft.com/office/drawing/2014/main" id="{95E0A54B-CA70-1D48-88A3-267B0821351C}"/>
              </a:ext>
            </a:extLst>
          </p:cNvPr>
          <p:cNvCxnSpPr>
            <a:cxnSpLocks noChangeShapeType="1"/>
          </p:cNvCxnSpPr>
          <p:nvPr userDrawn="1"/>
        </p:nvCxnSpPr>
        <p:spPr bwMode="auto">
          <a:xfrm>
            <a:off x="587018" y="5588235"/>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651DA84F-43EE-1B4E-99D0-D18C0F8B5DF1}"/>
              </a:ext>
            </a:extLst>
          </p:cNvPr>
          <p:cNvPicPr>
            <a:picLocks noChangeAspect="1"/>
          </p:cNvPicPr>
          <p:nvPr userDrawn="1"/>
        </p:nvPicPr>
        <p:blipFill>
          <a:blip r:embed="rId3"/>
          <a:srcRect/>
          <a:stretch/>
        </p:blipFill>
        <p:spPr>
          <a:xfrm>
            <a:off x="9578662" y="5454728"/>
            <a:ext cx="327338" cy="943404"/>
          </a:xfrm>
          <a:prstGeom prst="rect">
            <a:avLst/>
          </a:prstGeom>
        </p:spPr>
      </p:pic>
      <p:cxnSp>
        <p:nvCxnSpPr>
          <p:cNvPr id="19" name="Straight Connector 18">
            <a:extLst>
              <a:ext uri="{FF2B5EF4-FFF2-40B4-BE49-F238E27FC236}">
                <a16:creationId xmlns:a16="http://schemas.microsoft.com/office/drawing/2014/main" id="{2A441AFD-907C-4F4B-A62A-499AE5AB887C}"/>
              </a:ext>
            </a:extLst>
          </p:cNvPr>
          <p:cNvCxnSpPr>
            <a:cxnSpLocks noChangeShapeType="1"/>
          </p:cNvCxnSpPr>
          <p:nvPr userDrawn="1"/>
        </p:nvCxnSpPr>
        <p:spPr bwMode="auto">
          <a:xfrm>
            <a:off x="587018" y="5588235"/>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9B4C4911-B05A-6743-ACE4-06231C4AB54D}"/>
              </a:ext>
            </a:extLst>
          </p:cNvPr>
          <p:cNvPicPr>
            <a:picLocks noChangeAspect="1"/>
          </p:cNvPicPr>
          <p:nvPr userDrawn="1"/>
        </p:nvPicPr>
        <p:blipFill>
          <a:blip r:embed="rId3"/>
          <a:srcRect/>
          <a:stretch/>
        </p:blipFill>
        <p:spPr>
          <a:xfrm>
            <a:off x="9578662" y="5454728"/>
            <a:ext cx="327338" cy="943404"/>
          </a:xfrm>
          <a:prstGeom prst="rect">
            <a:avLst/>
          </a:prstGeom>
        </p:spPr>
      </p:pic>
      <p:cxnSp>
        <p:nvCxnSpPr>
          <p:cNvPr id="21" name="Straight Connector 20">
            <a:extLst>
              <a:ext uri="{FF2B5EF4-FFF2-40B4-BE49-F238E27FC236}">
                <a16:creationId xmlns:a16="http://schemas.microsoft.com/office/drawing/2014/main" id="{F86FC26A-38A1-044B-839E-3DD160075535}"/>
              </a:ext>
            </a:extLst>
          </p:cNvPr>
          <p:cNvCxnSpPr>
            <a:cxnSpLocks noChangeShapeType="1"/>
          </p:cNvCxnSpPr>
          <p:nvPr userDrawn="1"/>
        </p:nvCxnSpPr>
        <p:spPr bwMode="auto">
          <a:xfrm>
            <a:off x="587018" y="5588235"/>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89E1BEC4-2EDD-1A41-9251-B5165532A86C}"/>
              </a:ext>
            </a:extLst>
          </p:cNvPr>
          <p:cNvPicPr>
            <a:picLocks noChangeAspect="1"/>
          </p:cNvPicPr>
          <p:nvPr userDrawn="1"/>
        </p:nvPicPr>
        <p:blipFill>
          <a:blip r:embed="rId3"/>
          <a:srcRect/>
          <a:stretch/>
        </p:blipFill>
        <p:spPr>
          <a:xfrm>
            <a:off x="9578662" y="5454728"/>
            <a:ext cx="327338" cy="943404"/>
          </a:xfrm>
          <a:prstGeom prst="rect">
            <a:avLst/>
          </a:prstGeom>
        </p:spPr>
      </p:pic>
    </p:spTree>
    <p:extLst>
      <p:ext uri="{BB962C8B-B14F-4D97-AF65-F5344CB8AC3E}">
        <p14:creationId xmlns:p14="http://schemas.microsoft.com/office/powerpoint/2010/main" val="358183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Union Square">
    <p:bg>
      <p:bgPr>
        <a:solidFill>
          <a:schemeClr val="bg2"/>
        </a:solidFill>
        <a:effectLst/>
      </p:bgPr>
    </p:bg>
    <p:spTree>
      <p:nvGrpSpPr>
        <p:cNvPr id="1" name=""/>
        <p:cNvGrpSpPr/>
        <p:nvPr/>
      </p:nvGrpSpPr>
      <p:grpSpPr>
        <a:xfrm>
          <a:off x="0" y="0"/>
          <a:ext cx="0" cy="0"/>
          <a:chOff x="0" y="0"/>
          <a:chExt cx="0" cy="0"/>
        </a:xfrm>
      </p:grpSpPr>
      <p:pic>
        <p:nvPicPr>
          <p:cNvPr id="13" name="Picture 12" descr="A picture containing road, outdoor, night&#10;&#10;Description automatically generated">
            <a:extLst>
              <a:ext uri="{FF2B5EF4-FFF2-40B4-BE49-F238E27FC236}">
                <a16:creationId xmlns:a16="http://schemas.microsoft.com/office/drawing/2014/main" id="{9F9F92E9-3A4A-8F40-AA93-E6749330E6AD}"/>
              </a:ext>
            </a:extLst>
          </p:cNvPr>
          <p:cNvPicPr>
            <a:picLocks noChangeAspect="1"/>
          </p:cNvPicPr>
          <p:nvPr userDrawn="1"/>
        </p:nvPicPr>
        <p:blipFill rotWithShape="1">
          <a:blip r:embed="rId2"/>
          <a:srcRect l="523" t="1402" b="484"/>
          <a:stretch/>
        </p:blipFill>
        <p:spPr>
          <a:xfrm>
            <a:off x="234767" y="207290"/>
            <a:ext cx="9436467" cy="6443420"/>
          </a:xfrm>
          <a:prstGeom prst="rect">
            <a:avLst/>
          </a:prstGeom>
        </p:spPr>
      </p:pic>
      <p:sp>
        <p:nvSpPr>
          <p:cNvPr id="14" name="Title 1">
            <a:extLst>
              <a:ext uri="{FF2B5EF4-FFF2-40B4-BE49-F238E27FC236}">
                <a16:creationId xmlns:a16="http://schemas.microsoft.com/office/drawing/2014/main" id="{6AEE28B4-3D2F-0A4A-819C-F5BA4473C8E8}"/>
              </a:ext>
            </a:extLst>
          </p:cNvPr>
          <p:cNvSpPr>
            <a:spLocks noGrp="1"/>
          </p:cNvSpPr>
          <p:nvPr>
            <p:ph type="title" hasCustomPrompt="1"/>
          </p:nvPr>
        </p:nvSpPr>
        <p:spPr>
          <a:xfrm>
            <a:off x="587017" y="943148"/>
            <a:ext cx="8490645" cy="1280057"/>
          </a:xfrm>
        </p:spPr>
        <p:txBody>
          <a:bodyPr lIns="0" tIns="0" rIns="0" bIns="0" anchor="ctr" anchorCtr="0">
            <a:normAutofit/>
          </a:bodyPr>
          <a:lstStyle>
            <a:lvl1pPr>
              <a:defRPr sz="3001" baseline="0">
                <a:solidFill>
                  <a:schemeClr val="bg1"/>
                </a:solidFill>
                <a:latin typeface="Palatino Linotype" panose="02040502050505030304" pitchFamily="18" charset="0"/>
              </a:defRPr>
            </a:lvl1pPr>
          </a:lstStyle>
          <a:p>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Presentation title Palatino 36 point</a:t>
            </a:r>
            <a:br>
              <a:rPr lang="en-GB" sz="2701" b="0" i="0" dirty="0">
                <a:solidFill>
                  <a:schemeClr val="bg1"/>
                </a:solidFill>
                <a:latin typeface="Palatino Linotype" panose="02040502050505030304" pitchFamily="18" charset="0"/>
                <a:ea typeface="Palatino" pitchFamily="2" charset="77"/>
                <a:cs typeface="Arial" panose="020B0604020202020204" pitchFamily="34" charset="0"/>
              </a:rPr>
            </a:br>
            <a:r>
              <a:rPr lang="en-GB" sz="2701" b="0" i="0" dirty="0">
                <a:solidFill>
                  <a:schemeClr val="bg1"/>
                </a:solidFill>
                <a:latin typeface="Palatino Linotype" panose="02040502050505030304" pitchFamily="18" charset="0"/>
                <a:ea typeface="Palatino" pitchFamily="2" charset="77"/>
                <a:cs typeface="Arial" panose="020B0604020202020204" pitchFamily="34" charset="0"/>
              </a:rPr>
              <a:t>Additional line if required</a:t>
            </a:r>
            <a:endParaRPr lang="en-US" sz="2701" b="0" i="0" dirty="0">
              <a:solidFill>
                <a:schemeClr val="bg1"/>
              </a:solidFill>
              <a:latin typeface="Palatino Linotype" panose="02040502050505030304" pitchFamily="18" charset="0"/>
              <a:ea typeface="Palatino" pitchFamily="2" charset="77"/>
              <a:cs typeface="Arial" panose="020B0604020202020204" pitchFamily="34" charset="0"/>
            </a:endParaRPr>
          </a:p>
        </p:txBody>
      </p:sp>
      <p:sp>
        <p:nvSpPr>
          <p:cNvPr id="15" name="Text Placeholder 24">
            <a:extLst>
              <a:ext uri="{FF2B5EF4-FFF2-40B4-BE49-F238E27FC236}">
                <a16:creationId xmlns:a16="http://schemas.microsoft.com/office/drawing/2014/main" id="{202F8BEC-0357-BB41-BDA6-194B597A0F9D}"/>
              </a:ext>
            </a:extLst>
          </p:cNvPr>
          <p:cNvSpPr>
            <a:spLocks noGrp="1"/>
          </p:cNvSpPr>
          <p:nvPr>
            <p:ph type="body" sz="quarter" idx="10" hasCustomPrompt="1"/>
          </p:nvPr>
        </p:nvSpPr>
        <p:spPr>
          <a:xfrm>
            <a:off x="586060" y="2338758"/>
            <a:ext cx="8490646" cy="519073"/>
          </a:xfrm>
        </p:spPr>
        <p:txBody>
          <a:bodyPr lIns="0" tIns="0" rIns="0" bIns="0">
            <a:normAutofit/>
          </a:bodyPr>
          <a:lstStyle>
            <a:lvl1pPr marL="0" indent="0">
              <a:lnSpc>
                <a:spcPct val="150000"/>
              </a:lnSpc>
              <a:spcBef>
                <a:spcPts val="0"/>
              </a:spcBef>
              <a:buNone/>
              <a:defRPr sz="1600" b="0" cap="all" baseline="0">
                <a:solidFill>
                  <a:schemeClr val="bg1"/>
                </a:solidFill>
                <a:latin typeface="Arial" panose="020B0604020202020204" pitchFamily="34" charset="0"/>
              </a:defRPr>
            </a:lvl1pPr>
            <a:lvl2pPr marL="342994" indent="0">
              <a:buNone/>
              <a:defRPr>
                <a:solidFill>
                  <a:schemeClr val="bg1"/>
                </a:solidFill>
              </a:defRPr>
            </a:lvl2pPr>
            <a:lvl3pPr marL="685987" indent="0">
              <a:buNone/>
              <a:defRPr>
                <a:solidFill>
                  <a:schemeClr val="bg1"/>
                </a:solidFill>
              </a:defRPr>
            </a:lvl3pPr>
            <a:lvl4pPr marL="1028982" indent="0">
              <a:buNone/>
              <a:defRPr>
                <a:solidFill>
                  <a:schemeClr val="bg1"/>
                </a:solidFill>
              </a:defRPr>
            </a:lvl4pPr>
            <a:lvl5pPr marL="1371976" indent="0">
              <a:buNone/>
              <a:defRPr>
                <a:solidFill>
                  <a:schemeClr val="bg1"/>
                </a:solidFill>
              </a:defRPr>
            </a:lvl5pPr>
          </a:lstStyle>
          <a:p>
            <a:pPr>
              <a:lnSpc>
                <a:spcPct val="120000"/>
              </a:lnSpc>
            </a:pPr>
            <a:r>
              <a:rPr lang="en-GB" sz="1800" dirty="0">
                <a:solidFill>
                  <a:schemeClr val="bg1"/>
                </a:solidFill>
                <a:latin typeface="Arial" panose="020B0604020202020204" pitchFamily="34" charset="0"/>
                <a:cs typeface="Arial" panose="020B0604020202020204" pitchFamily="34" charset="0"/>
              </a:rPr>
              <a:t>Presentation sub-title Arial 24 point</a:t>
            </a:r>
          </a:p>
        </p:txBody>
      </p:sp>
      <p:pic>
        <p:nvPicPr>
          <p:cNvPr id="16" name="Picture 15">
            <a:extLst>
              <a:ext uri="{FF2B5EF4-FFF2-40B4-BE49-F238E27FC236}">
                <a16:creationId xmlns:a16="http://schemas.microsoft.com/office/drawing/2014/main" id="{CA4D5D6A-4EDC-0A49-AB9E-319E4DA0049D}"/>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7" name="Picture 16">
            <a:extLst>
              <a:ext uri="{FF2B5EF4-FFF2-40B4-BE49-F238E27FC236}">
                <a16:creationId xmlns:a16="http://schemas.microsoft.com/office/drawing/2014/main" id="{C8B1959B-64F6-B54A-B4F0-77E1E1D2F3FC}"/>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8" name="Picture 17">
            <a:extLst>
              <a:ext uri="{FF2B5EF4-FFF2-40B4-BE49-F238E27FC236}">
                <a16:creationId xmlns:a16="http://schemas.microsoft.com/office/drawing/2014/main" id="{9320426F-65EA-9346-AD64-5AAFC0FA3E14}"/>
              </a:ext>
            </a:extLst>
          </p:cNvPr>
          <p:cNvPicPr>
            <a:picLocks noChangeAspect="1"/>
          </p:cNvPicPr>
          <p:nvPr userDrawn="1"/>
        </p:nvPicPr>
        <p:blipFill>
          <a:blip r:embed="rId3"/>
          <a:srcRect/>
          <a:stretch/>
        </p:blipFill>
        <p:spPr>
          <a:xfrm>
            <a:off x="9578662" y="5454728"/>
            <a:ext cx="327338" cy="943404"/>
          </a:xfrm>
          <a:prstGeom prst="rect">
            <a:avLst/>
          </a:prstGeom>
        </p:spPr>
      </p:pic>
      <p:cxnSp>
        <p:nvCxnSpPr>
          <p:cNvPr id="19" name="Straight Connector 18">
            <a:extLst>
              <a:ext uri="{FF2B5EF4-FFF2-40B4-BE49-F238E27FC236}">
                <a16:creationId xmlns:a16="http://schemas.microsoft.com/office/drawing/2014/main" id="{2B1348E2-615D-774B-8E4F-6810C7DD4244}"/>
              </a:ext>
            </a:extLst>
          </p:cNvPr>
          <p:cNvCxnSpPr>
            <a:cxnSpLocks noChangeShapeType="1"/>
          </p:cNvCxnSpPr>
          <p:nvPr userDrawn="1"/>
        </p:nvCxnSpPr>
        <p:spPr bwMode="auto">
          <a:xfrm>
            <a:off x="586060" y="2225818"/>
            <a:ext cx="8490646"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485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Union Squa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A4D5D6A-4EDC-0A49-AB9E-319E4DA0049D}"/>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7" name="Picture 16">
            <a:extLst>
              <a:ext uri="{FF2B5EF4-FFF2-40B4-BE49-F238E27FC236}">
                <a16:creationId xmlns:a16="http://schemas.microsoft.com/office/drawing/2014/main" id="{C8B1959B-64F6-B54A-B4F0-77E1E1D2F3FC}"/>
              </a:ext>
            </a:extLst>
          </p:cNvPr>
          <p:cNvPicPr>
            <a:picLocks noChangeAspect="1"/>
          </p:cNvPicPr>
          <p:nvPr userDrawn="1"/>
        </p:nvPicPr>
        <p:blipFill>
          <a:blip r:embed="rId3"/>
          <a:srcRect/>
          <a:stretch/>
        </p:blipFill>
        <p:spPr>
          <a:xfrm>
            <a:off x="9578662" y="5454728"/>
            <a:ext cx="327338" cy="943404"/>
          </a:xfrm>
          <a:prstGeom prst="rect">
            <a:avLst/>
          </a:prstGeom>
        </p:spPr>
      </p:pic>
      <p:pic>
        <p:nvPicPr>
          <p:cNvPr id="18" name="Picture 17">
            <a:extLst>
              <a:ext uri="{FF2B5EF4-FFF2-40B4-BE49-F238E27FC236}">
                <a16:creationId xmlns:a16="http://schemas.microsoft.com/office/drawing/2014/main" id="{9320426F-65EA-9346-AD64-5AAFC0FA3E14}"/>
              </a:ext>
            </a:extLst>
          </p:cNvPr>
          <p:cNvPicPr>
            <a:picLocks noChangeAspect="1"/>
          </p:cNvPicPr>
          <p:nvPr userDrawn="1"/>
        </p:nvPicPr>
        <p:blipFill>
          <a:blip r:embed="rId3"/>
          <a:srcRect/>
          <a:stretch/>
        </p:blipFill>
        <p:spPr>
          <a:xfrm>
            <a:off x="9578662" y="5454728"/>
            <a:ext cx="327338" cy="943404"/>
          </a:xfrm>
          <a:prstGeom prst="rect">
            <a:avLst/>
          </a:prstGeom>
        </p:spPr>
      </p:pic>
      <p:sp>
        <p:nvSpPr>
          <p:cNvPr id="9" name="TextBox 8">
            <a:extLst>
              <a:ext uri="{FF2B5EF4-FFF2-40B4-BE49-F238E27FC236}">
                <a16:creationId xmlns:a16="http://schemas.microsoft.com/office/drawing/2014/main" id="{69D7FD35-8E8F-0047-854F-E28AB95ECFF2}"/>
              </a:ext>
            </a:extLst>
          </p:cNvPr>
          <p:cNvSpPr txBox="1"/>
          <p:nvPr userDrawn="1"/>
        </p:nvSpPr>
        <p:spPr>
          <a:xfrm>
            <a:off x="1222099" y="1546055"/>
            <a:ext cx="7461802" cy="3083921"/>
          </a:xfrm>
          <a:prstGeom prst="rect">
            <a:avLst/>
          </a:prstGeom>
          <a:noFill/>
          <a:effectLst/>
        </p:spPr>
        <p:txBody>
          <a:bodyPr wrap="square" rtlCol="0">
            <a:spAutoFit/>
          </a:bodyPr>
          <a:lstStyle/>
          <a:p>
            <a:pPr algn="ctr">
              <a:lnSpc>
                <a:spcPct val="90000"/>
              </a:lnSpc>
            </a:pPr>
            <a:r>
              <a:rPr lang="en-GB" sz="7200" i="1" kern="1200" dirty="0">
                <a:solidFill>
                  <a:schemeClr val="bg2"/>
                </a:solidFill>
                <a:effectLst>
                  <a:outerShdw blurRad="622300" algn="ctr" rotWithShape="0">
                    <a:srgbClr val="002060"/>
                  </a:outerShdw>
                </a:effectLst>
                <a:latin typeface="+mj-lt"/>
                <a:ea typeface="+mn-ea"/>
                <a:cs typeface="+mn-cs"/>
              </a:rPr>
              <a:t>Sustainability</a:t>
            </a:r>
            <a:r>
              <a:rPr lang="en-GB" sz="7200" kern="1200" dirty="0">
                <a:solidFill>
                  <a:schemeClr val="bg2"/>
                </a:solidFill>
                <a:effectLst>
                  <a:outerShdw blurRad="622300" algn="ctr" rotWithShape="0">
                    <a:srgbClr val="002060"/>
                  </a:outerShdw>
                </a:effectLst>
                <a:latin typeface="+mj-lt"/>
                <a:ea typeface="+mn-ea"/>
                <a:cs typeface="+mn-cs"/>
              </a:rPr>
              <a:t> </a:t>
            </a:r>
            <a:br>
              <a:rPr lang="en-GB" sz="7200" kern="1200" dirty="0">
                <a:solidFill>
                  <a:schemeClr val="bg2"/>
                </a:solidFill>
                <a:effectLst>
                  <a:outerShdw blurRad="622300" algn="ctr" rotWithShape="0">
                    <a:srgbClr val="002060"/>
                  </a:outerShdw>
                </a:effectLst>
                <a:latin typeface="+mj-lt"/>
                <a:ea typeface="+mn-ea"/>
                <a:cs typeface="+mn-cs"/>
              </a:rPr>
            </a:br>
            <a:r>
              <a:rPr lang="en-GB" sz="7200" kern="1200" dirty="0">
                <a:solidFill>
                  <a:schemeClr val="bg2"/>
                </a:solidFill>
                <a:effectLst>
                  <a:outerShdw blurRad="622300" algn="ctr" rotWithShape="0">
                    <a:srgbClr val="002060"/>
                  </a:outerShdw>
                </a:effectLst>
                <a:latin typeface="+mj-lt"/>
                <a:ea typeface="+mn-ea"/>
                <a:cs typeface="+mn-cs"/>
              </a:rPr>
              <a:t>Institution </a:t>
            </a:r>
            <a:br>
              <a:rPr lang="en-GB" sz="7200" kern="1200" dirty="0">
                <a:solidFill>
                  <a:schemeClr val="bg2"/>
                </a:solidFill>
                <a:effectLst>
                  <a:outerShdw blurRad="622300" algn="ctr" rotWithShape="0">
                    <a:srgbClr val="002060"/>
                  </a:outerShdw>
                </a:effectLst>
                <a:latin typeface="+mj-lt"/>
                <a:ea typeface="+mn-ea"/>
                <a:cs typeface="+mn-cs"/>
              </a:rPr>
            </a:br>
            <a:r>
              <a:rPr lang="en-GB" sz="7200" kern="1200" dirty="0">
                <a:solidFill>
                  <a:schemeClr val="bg2"/>
                </a:solidFill>
                <a:effectLst>
                  <a:outerShdw blurRad="622300" algn="ctr" rotWithShape="0">
                    <a:srgbClr val="002060"/>
                  </a:outerShdw>
                </a:effectLst>
                <a:latin typeface="+mj-lt"/>
                <a:ea typeface="+mn-ea"/>
                <a:cs typeface="+mn-cs"/>
              </a:rPr>
              <a:t>of the Year</a:t>
            </a:r>
          </a:p>
        </p:txBody>
      </p:sp>
      <p:grpSp>
        <p:nvGrpSpPr>
          <p:cNvPr id="10" name="Group 9">
            <a:extLst>
              <a:ext uri="{FF2B5EF4-FFF2-40B4-BE49-F238E27FC236}">
                <a16:creationId xmlns:a16="http://schemas.microsoft.com/office/drawing/2014/main" id="{9248F557-AA7B-6945-8EF3-D643C1DA50E6}"/>
              </a:ext>
            </a:extLst>
          </p:cNvPr>
          <p:cNvGrpSpPr/>
          <p:nvPr userDrawn="1"/>
        </p:nvGrpSpPr>
        <p:grpSpPr>
          <a:xfrm>
            <a:off x="2064571" y="4933403"/>
            <a:ext cx="5724886" cy="927185"/>
            <a:chOff x="3429758" y="4987547"/>
            <a:chExt cx="5284510" cy="927185"/>
          </a:xfrm>
        </p:grpSpPr>
        <p:pic>
          <p:nvPicPr>
            <p:cNvPr id="11" name="Picture 10" descr="A picture containing logo&#10;&#10;Description automatically generated">
              <a:extLst>
                <a:ext uri="{FF2B5EF4-FFF2-40B4-BE49-F238E27FC236}">
                  <a16:creationId xmlns:a16="http://schemas.microsoft.com/office/drawing/2014/main" id="{DE399961-9D50-EF45-A73C-C8C4B64A60FE}"/>
                </a:ext>
              </a:extLst>
            </p:cNvPr>
            <p:cNvPicPr>
              <a:picLocks noChangeAspect="1"/>
            </p:cNvPicPr>
            <p:nvPr userDrawn="1"/>
          </p:nvPicPr>
          <p:blipFill>
            <a:blip r:embed="rId4"/>
            <a:stretch>
              <a:fillRect/>
            </a:stretch>
          </p:blipFill>
          <p:spPr>
            <a:xfrm>
              <a:off x="3429758" y="4987547"/>
              <a:ext cx="2666242" cy="927184"/>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5CDD9526-AEB1-4142-9EFC-43D2AA94ADD6}"/>
                </a:ext>
              </a:extLst>
            </p:cNvPr>
            <p:cNvPicPr>
              <a:picLocks noChangeAspect="1"/>
            </p:cNvPicPr>
            <p:nvPr userDrawn="1"/>
          </p:nvPicPr>
          <p:blipFill>
            <a:blip r:embed="rId5"/>
            <a:stretch>
              <a:fillRect/>
            </a:stretch>
          </p:blipFill>
          <p:spPr>
            <a:xfrm>
              <a:off x="6634369" y="4987548"/>
              <a:ext cx="2079899" cy="927184"/>
            </a:xfrm>
            <a:prstGeom prst="rect">
              <a:avLst/>
            </a:prstGeom>
          </p:spPr>
        </p:pic>
      </p:grpSp>
    </p:spTree>
    <p:extLst>
      <p:ext uri="{BB962C8B-B14F-4D97-AF65-F5344CB8AC3E}">
        <p14:creationId xmlns:p14="http://schemas.microsoft.com/office/powerpoint/2010/main" val="310854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1B9CF7B-3E2A-6D4F-86E6-40B9686A8B38}"/>
              </a:ext>
            </a:extLst>
          </p:cNvPr>
          <p:cNvSpPr>
            <a:spLocks noGrp="1"/>
          </p:cNvSpPr>
          <p:nvPr>
            <p:ph type="body" sz="quarter" idx="10" hasCustomPrompt="1"/>
          </p:nvPr>
        </p:nvSpPr>
        <p:spPr>
          <a:xfrm>
            <a:off x="590138" y="2820490"/>
            <a:ext cx="6907008" cy="1388344"/>
          </a:xfrm>
        </p:spPr>
        <p:txBody>
          <a:bodyPr lIns="0" tIns="0" rIns="0" bIns="0">
            <a:noAutofit/>
          </a:bodyPr>
          <a:lstStyle>
            <a:lvl1pPr marL="0" indent="0">
              <a:buNone/>
              <a:defRPr sz="5500" baseline="0">
                <a:solidFill>
                  <a:srgbClr val="271E3D"/>
                </a:solidFill>
                <a:latin typeface="Palatino Linotype" panose="02040502050505030304" pitchFamily="18" charset="0"/>
              </a:defRPr>
            </a:lvl1pPr>
          </a:lstStyle>
          <a:p>
            <a:pPr lvl="0"/>
            <a:r>
              <a:rPr lang="en-GB" dirty="0"/>
              <a:t>Click to edit title Palatino 55pt</a:t>
            </a:r>
            <a:endParaRPr lang="en-US" dirty="0"/>
          </a:p>
        </p:txBody>
      </p:sp>
      <p:pic>
        <p:nvPicPr>
          <p:cNvPr id="8" name="Picture 7">
            <a:extLst>
              <a:ext uri="{FF2B5EF4-FFF2-40B4-BE49-F238E27FC236}">
                <a16:creationId xmlns:a16="http://schemas.microsoft.com/office/drawing/2014/main" id="{1BCE29F0-5148-1148-904D-A673CA3A6522}"/>
              </a:ext>
            </a:extLst>
          </p:cNvPr>
          <p:cNvPicPr>
            <a:picLocks noChangeAspect="1"/>
          </p:cNvPicPr>
          <p:nvPr userDrawn="1"/>
        </p:nvPicPr>
        <p:blipFill>
          <a:blip r:embed="rId2"/>
          <a:srcRect/>
          <a:stretch/>
        </p:blipFill>
        <p:spPr>
          <a:xfrm>
            <a:off x="7134061" y="473101"/>
            <a:ext cx="2250298" cy="1054537"/>
          </a:xfrm>
          <a:prstGeom prst="rect">
            <a:avLst/>
          </a:prstGeom>
        </p:spPr>
      </p:pic>
      <p:pic>
        <p:nvPicPr>
          <p:cNvPr id="9" name="Picture 8">
            <a:extLst>
              <a:ext uri="{FF2B5EF4-FFF2-40B4-BE49-F238E27FC236}">
                <a16:creationId xmlns:a16="http://schemas.microsoft.com/office/drawing/2014/main" id="{94A1B980-45AF-4848-9303-34A07C140889}"/>
              </a:ext>
            </a:extLst>
          </p:cNvPr>
          <p:cNvPicPr>
            <a:picLocks noChangeAspect="1"/>
          </p:cNvPicPr>
          <p:nvPr userDrawn="1"/>
        </p:nvPicPr>
        <p:blipFill>
          <a:blip r:embed="rId3"/>
          <a:srcRect/>
          <a:stretch/>
        </p:blipFill>
        <p:spPr>
          <a:xfrm>
            <a:off x="9578662" y="5454728"/>
            <a:ext cx="327338" cy="943404"/>
          </a:xfrm>
          <a:prstGeom prst="rect">
            <a:avLst/>
          </a:prstGeom>
        </p:spPr>
      </p:pic>
    </p:spTree>
    <p:extLst>
      <p:ext uri="{BB962C8B-B14F-4D97-AF65-F5344CB8AC3E}">
        <p14:creationId xmlns:p14="http://schemas.microsoft.com/office/powerpoint/2010/main" val="366375801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hite">
    <p:bg>
      <p:bgPr>
        <a:solidFill>
          <a:schemeClr val="bg2"/>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48913DC-F6E1-0B4B-8DD3-CF981B4D0CA3}"/>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sp>
        <p:nvSpPr>
          <p:cNvPr id="7" name="Content Placeholder 2">
            <a:extLst>
              <a:ext uri="{FF2B5EF4-FFF2-40B4-BE49-F238E27FC236}">
                <a16:creationId xmlns:a16="http://schemas.microsoft.com/office/drawing/2014/main" id="{A4E3F4B2-F13C-C44A-BBE1-BA7B57C9C2A8}"/>
              </a:ext>
            </a:extLst>
          </p:cNvPr>
          <p:cNvSpPr>
            <a:spLocks noGrp="1"/>
          </p:cNvSpPr>
          <p:nvPr>
            <p:ph idx="1"/>
          </p:nvPr>
        </p:nvSpPr>
        <p:spPr>
          <a:xfrm>
            <a:off x="584729" y="1225685"/>
            <a:ext cx="8646638" cy="5200680"/>
          </a:xfrm>
        </p:spPr>
        <p:txBody>
          <a:bodyPr lIns="0" tIns="0" rIns="0" bIns="0"/>
          <a:lstStyle>
            <a:lvl1pPr>
              <a:buFontTx/>
              <a:buNone/>
              <a:defRPr sz="1900" b="0" i="0" baseline="0">
                <a:solidFill>
                  <a:srgbClr val="271E3D"/>
                </a:solidFill>
                <a:latin typeface="Palatino Linotype" panose="02040502050505030304" pitchFamily="18" charset="0"/>
              </a:defRPr>
            </a:lvl1pPr>
            <a:lvl2pPr>
              <a:buFontTx/>
              <a:buNone/>
              <a:defRPr sz="1900" baseline="0">
                <a:solidFill>
                  <a:schemeClr val="bg1"/>
                </a:solidFill>
                <a:latin typeface="Palatino Linotype" panose="02040502050505030304" pitchFamily="18" charset="0"/>
              </a:defRPr>
            </a:lvl2pPr>
            <a:lvl3pPr>
              <a:buFontTx/>
              <a:buNone/>
              <a:defRPr sz="1900" baseline="0">
                <a:solidFill>
                  <a:schemeClr val="bg1"/>
                </a:solidFill>
                <a:latin typeface="Palatino Linotype" panose="02040502050505030304" pitchFamily="18" charset="0"/>
              </a:defRPr>
            </a:lvl3pPr>
            <a:lvl4pPr>
              <a:buFontTx/>
              <a:buNone/>
              <a:defRPr sz="1900" baseline="0">
                <a:solidFill>
                  <a:schemeClr val="bg1"/>
                </a:solidFill>
                <a:latin typeface="Palatino Linotype" panose="02040502050505030304" pitchFamily="18" charset="0"/>
              </a:defRPr>
            </a:lvl4pPr>
            <a:lvl5pPr>
              <a:buFontTx/>
              <a:buNone/>
              <a:defRPr sz="1900" baseline="0">
                <a:solidFill>
                  <a:schemeClr val="bg1"/>
                </a:solidFill>
                <a:latin typeface="Palatino Linotype" panose="02040502050505030304" pitchFamily="18" charset="0"/>
              </a:defRPr>
            </a:lvl5pPr>
          </a:lstStyle>
          <a:p>
            <a:pPr lvl="0"/>
            <a:r>
              <a:rPr lang="en-GB" dirty="0"/>
              <a:t>Click to edit Master text styles</a:t>
            </a:r>
          </a:p>
        </p:txBody>
      </p:sp>
      <p:pic>
        <p:nvPicPr>
          <p:cNvPr id="8" name="Picture 7">
            <a:extLst>
              <a:ext uri="{FF2B5EF4-FFF2-40B4-BE49-F238E27FC236}">
                <a16:creationId xmlns:a16="http://schemas.microsoft.com/office/drawing/2014/main" id="{C08D92A6-344B-9646-9286-B1395F165665}"/>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50703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hite Two Columns">
    <p:bg>
      <p:bgPr>
        <a:solidFill>
          <a:schemeClr val="bg2"/>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F6F921D-ECF1-6E45-8FE3-158719C0292D}"/>
              </a:ext>
            </a:extLst>
          </p:cNvPr>
          <p:cNvSpPr>
            <a:spLocks noGrp="1"/>
          </p:cNvSpPr>
          <p:nvPr>
            <p:ph idx="11"/>
          </p:nvPr>
        </p:nvSpPr>
        <p:spPr>
          <a:xfrm>
            <a:off x="584729" y="1228336"/>
            <a:ext cx="4267692" cy="5204147"/>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Content Placeholder 2">
            <a:extLst>
              <a:ext uri="{FF2B5EF4-FFF2-40B4-BE49-F238E27FC236}">
                <a16:creationId xmlns:a16="http://schemas.microsoft.com/office/drawing/2014/main" id="{26506704-106D-0C47-8C2A-5EC9620EFE9A}"/>
              </a:ext>
            </a:extLst>
          </p:cNvPr>
          <p:cNvSpPr>
            <a:spLocks noGrp="1"/>
          </p:cNvSpPr>
          <p:nvPr>
            <p:ph idx="12"/>
          </p:nvPr>
        </p:nvSpPr>
        <p:spPr>
          <a:xfrm>
            <a:off x="4953000" y="1225935"/>
            <a:ext cx="4267692" cy="5206549"/>
          </a:xfrm>
        </p:spPr>
        <p:txBody>
          <a:bodyPr/>
          <a:lstStyle>
            <a:lvl1pPr>
              <a:defRPr b="1" baseline="0">
                <a:solidFill>
                  <a:srgbClr val="271E3D"/>
                </a:solidFill>
                <a:latin typeface="Arial" panose="020B0604020202020204" pitchFamily="34" charset="0"/>
              </a:defRPr>
            </a:lvl1pPr>
            <a:lvl2pPr>
              <a:defRPr baseline="0">
                <a:solidFill>
                  <a:srgbClr val="271E3D"/>
                </a:solidFill>
                <a:latin typeface="Arial" panose="020B0604020202020204" pitchFamily="34" charset="0"/>
              </a:defRPr>
            </a:lvl2pPr>
            <a:lvl3pPr>
              <a:defRPr baseline="0">
                <a:solidFill>
                  <a:srgbClr val="271E3D"/>
                </a:solidFill>
                <a:latin typeface="Arial" panose="020B0604020202020204" pitchFamily="34" charset="0"/>
              </a:defRPr>
            </a:lvl3pPr>
            <a:lvl4pPr>
              <a:defRPr baseline="0">
                <a:solidFill>
                  <a:srgbClr val="271E3D"/>
                </a:solidFill>
                <a:latin typeface="Arial" panose="020B0604020202020204" pitchFamily="34" charset="0"/>
              </a:defRPr>
            </a:lvl4pPr>
            <a:lvl5pPr>
              <a:defRPr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2">
            <a:extLst>
              <a:ext uri="{FF2B5EF4-FFF2-40B4-BE49-F238E27FC236}">
                <a16:creationId xmlns:a16="http://schemas.microsoft.com/office/drawing/2014/main" id="{7E090FA5-931C-8740-809F-2420FFDB4881}"/>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pic>
        <p:nvPicPr>
          <p:cNvPr id="13" name="Picture 12">
            <a:extLst>
              <a:ext uri="{FF2B5EF4-FFF2-40B4-BE49-F238E27FC236}">
                <a16:creationId xmlns:a16="http://schemas.microsoft.com/office/drawing/2014/main" id="{C03FC4EB-126A-ED45-884F-DC418F046982}"/>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3145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ff White">
    <p:bg>
      <p:bgPr>
        <a:solidFill>
          <a:srgbClr val="FFFEF0"/>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44ACB09-6890-2C4A-89E1-81B0FA32222D}"/>
              </a:ext>
            </a:extLst>
          </p:cNvPr>
          <p:cNvSpPr>
            <a:spLocks noGrp="1"/>
          </p:cNvSpPr>
          <p:nvPr>
            <p:ph type="body" sz="quarter" idx="10" hasCustomPrompt="1"/>
          </p:nvPr>
        </p:nvSpPr>
        <p:spPr>
          <a:xfrm>
            <a:off x="590138" y="2820490"/>
            <a:ext cx="6907008" cy="1388344"/>
          </a:xfrm>
        </p:spPr>
        <p:txBody>
          <a:bodyPr lIns="0" tIns="0" rIns="0" bIns="0">
            <a:noAutofit/>
          </a:bodyPr>
          <a:lstStyle>
            <a:lvl1pPr marL="0" indent="0">
              <a:buNone/>
              <a:defRPr sz="5500" baseline="0">
                <a:solidFill>
                  <a:srgbClr val="271E3D"/>
                </a:solidFill>
                <a:latin typeface="Palatino Linotype" panose="02040502050505030304" pitchFamily="18" charset="0"/>
              </a:defRPr>
            </a:lvl1pPr>
          </a:lstStyle>
          <a:p>
            <a:pPr lvl="0"/>
            <a:r>
              <a:rPr lang="en-GB" dirty="0"/>
              <a:t>Click to edit title Palatino 55pt</a:t>
            </a:r>
            <a:endParaRPr lang="en-US" dirty="0"/>
          </a:p>
        </p:txBody>
      </p:sp>
      <p:pic>
        <p:nvPicPr>
          <p:cNvPr id="9" name="Picture 8">
            <a:extLst>
              <a:ext uri="{FF2B5EF4-FFF2-40B4-BE49-F238E27FC236}">
                <a16:creationId xmlns:a16="http://schemas.microsoft.com/office/drawing/2014/main" id="{6E6F3E63-1F6A-AE4C-B62A-3FE5455ED729}"/>
              </a:ext>
            </a:extLst>
          </p:cNvPr>
          <p:cNvPicPr>
            <a:picLocks noChangeAspect="1"/>
          </p:cNvPicPr>
          <p:nvPr userDrawn="1"/>
        </p:nvPicPr>
        <p:blipFill>
          <a:blip r:embed="rId2"/>
          <a:srcRect/>
          <a:stretch/>
        </p:blipFill>
        <p:spPr>
          <a:xfrm>
            <a:off x="9578662" y="5454728"/>
            <a:ext cx="327338" cy="943404"/>
          </a:xfrm>
          <a:prstGeom prst="rect">
            <a:avLst/>
          </a:prstGeom>
        </p:spPr>
      </p:pic>
      <p:pic>
        <p:nvPicPr>
          <p:cNvPr id="15" name="Picture 14">
            <a:extLst>
              <a:ext uri="{FF2B5EF4-FFF2-40B4-BE49-F238E27FC236}">
                <a16:creationId xmlns:a16="http://schemas.microsoft.com/office/drawing/2014/main" id="{EFE0C6A5-3BED-9F43-A938-9FC53B2BA636}"/>
              </a:ext>
            </a:extLst>
          </p:cNvPr>
          <p:cNvPicPr>
            <a:picLocks noChangeAspect="1"/>
          </p:cNvPicPr>
          <p:nvPr userDrawn="1"/>
        </p:nvPicPr>
        <p:blipFill>
          <a:blip r:embed="rId3"/>
          <a:srcRect/>
          <a:stretch/>
        </p:blipFill>
        <p:spPr>
          <a:xfrm>
            <a:off x="7134061" y="473101"/>
            <a:ext cx="2250298" cy="1054537"/>
          </a:xfrm>
          <a:prstGeom prst="rect">
            <a:avLst/>
          </a:prstGeom>
        </p:spPr>
      </p:pic>
    </p:spTree>
    <p:extLst>
      <p:ext uri="{BB962C8B-B14F-4D97-AF65-F5344CB8AC3E}">
        <p14:creationId xmlns:p14="http://schemas.microsoft.com/office/powerpoint/2010/main" val="41005838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ff White">
    <p:bg>
      <p:bgPr>
        <a:solidFill>
          <a:srgbClr val="FFFEF0"/>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70148D1-BFE2-C74E-8602-61B3E12C0771}"/>
              </a:ext>
            </a:extLst>
          </p:cNvPr>
          <p:cNvSpPr>
            <a:spLocks noGrp="1"/>
          </p:cNvSpPr>
          <p:nvPr>
            <p:ph type="body" sz="quarter" idx="10" hasCustomPrompt="1"/>
          </p:nvPr>
        </p:nvSpPr>
        <p:spPr>
          <a:xfrm>
            <a:off x="590138" y="483881"/>
            <a:ext cx="8632689" cy="532996"/>
          </a:xfrm>
        </p:spPr>
        <p:txBody>
          <a:bodyPr lIns="0" tIns="0" rIns="0" bIns="0">
            <a:noAutofit/>
          </a:bodyPr>
          <a:lstStyle>
            <a:lvl1pPr marL="0" indent="0">
              <a:buNone/>
              <a:defRPr sz="5000" baseline="0">
                <a:solidFill>
                  <a:srgbClr val="271E3D"/>
                </a:solidFill>
                <a:latin typeface="Palatino Linotype" panose="02040502050505030304" pitchFamily="18" charset="0"/>
              </a:defRPr>
            </a:lvl1pPr>
          </a:lstStyle>
          <a:p>
            <a:pPr lvl="0"/>
            <a:r>
              <a:rPr lang="en-GB" dirty="0"/>
              <a:t>Main title</a:t>
            </a:r>
            <a:endParaRPr lang="en-US" dirty="0"/>
          </a:p>
        </p:txBody>
      </p:sp>
      <p:sp>
        <p:nvSpPr>
          <p:cNvPr id="7" name="Content Placeholder 2">
            <a:extLst>
              <a:ext uri="{FF2B5EF4-FFF2-40B4-BE49-F238E27FC236}">
                <a16:creationId xmlns:a16="http://schemas.microsoft.com/office/drawing/2014/main" id="{80D153F9-BC75-1B45-96CA-D7DB294890B3}"/>
              </a:ext>
            </a:extLst>
          </p:cNvPr>
          <p:cNvSpPr>
            <a:spLocks noGrp="1"/>
          </p:cNvSpPr>
          <p:nvPr>
            <p:ph idx="1"/>
          </p:nvPr>
        </p:nvSpPr>
        <p:spPr>
          <a:xfrm>
            <a:off x="584729" y="1225685"/>
            <a:ext cx="8646638" cy="5200680"/>
          </a:xfrm>
        </p:spPr>
        <p:txBody>
          <a:bodyPr lIns="0" tIns="0" rIns="0" bIns="0"/>
          <a:lstStyle>
            <a:lvl1pPr>
              <a:buFontTx/>
              <a:buNone/>
              <a:defRPr sz="1900" b="0" i="0" baseline="0">
                <a:solidFill>
                  <a:srgbClr val="271E3D"/>
                </a:solidFill>
                <a:latin typeface="Palatino Linotype" panose="02040502050505030304" pitchFamily="18" charset="0"/>
              </a:defRPr>
            </a:lvl1pPr>
            <a:lvl2pPr>
              <a:buFontTx/>
              <a:buNone/>
              <a:defRPr sz="1900" baseline="0">
                <a:solidFill>
                  <a:schemeClr val="bg1"/>
                </a:solidFill>
                <a:latin typeface="Palatino Linotype" panose="02040502050505030304" pitchFamily="18" charset="0"/>
              </a:defRPr>
            </a:lvl2pPr>
            <a:lvl3pPr>
              <a:buFontTx/>
              <a:buNone/>
              <a:defRPr sz="1900" baseline="0">
                <a:solidFill>
                  <a:schemeClr val="bg1"/>
                </a:solidFill>
                <a:latin typeface="Palatino Linotype" panose="02040502050505030304" pitchFamily="18" charset="0"/>
              </a:defRPr>
            </a:lvl3pPr>
            <a:lvl4pPr>
              <a:buFontTx/>
              <a:buNone/>
              <a:defRPr sz="1900" baseline="0">
                <a:solidFill>
                  <a:schemeClr val="bg1"/>
                </a:solidFill>
                <a:latin typeface="Palatino Linotype" panose="02040502050505030304" pitchFamily="18" charset="0"/>
              </a:defRPr>
            </a:lvl4pPr>
            <a:lvl5pPr>
              <a:buFontTx/>
              <a:buNone/>
              <a:defRPr sz="1900" baseline="0">
                <a:solidFill>
                  <a:schemeClr val="bg1"/>
                </a:solidFill>
                <a:latin typeface="Palatino Linotype" panose="02040502050505030304" pitchFamily="18" charset="0"/>
              </a:defRPr>
            </a:lvl5pPr>
          </a:lstStyle>
          <a:p>
            <a:pPr lvl="0"/>
            <a:r>
              <a:rPr lang="en-GB" dirty="0"/>
              <a:t>Click to edit Master text styles</a:t>
            </a:r>
          </a:p>
        </p:txBody>
      </p:sp>
      <p:pic>
        <p:nvPicPr>
          <p:cNvPr id="8" name="Picture 7">
            <a:extLst>
              <a:ext uri="{FF2B5EF4-FFF2-40B4-BE49-F238E27FC236}">
                <a16:creationId xmlns:a16="http://schemas.microsoft.com/office/drawing/2014/main" id="{BE6FB27F-B0BB-644A-93E2-4846525B67B7}"/>
              </a:ext>
            </a:extLst>
          </p:cNvPr>
          <p:cNvPicPr>
            <a:picLocks noChangeAspect="1"/>
          </p:cNvPicPr>
          <p:nvPr userDrawn="1"/>
        </p:nvPicPr>
        <p:blipFill>
          <a:blip r:embed="rId2"/>
          <a:srcRect/>
          <a:stretch/>
        </p:blipFill>
        <p:spPr>
          <a:xfrm>
            <a:off x="9578662" y="5454728"/>
            <a:ext cx="327338" cy="943404"/>
          </a:xfrm>
          <a:prstGeom prst="rect">
            <a:avLst/>
          </a:prstGeom>
        </p:spPr>
      </p:pic>
    </p:spTree>
    <p:extLst>
      <p:ext uri="{BB962C8B-B14F-4D97-AF65-F5344CB8AC3E}">
        <p14:creationId xmlns:p14="http://schemas.microsoft.com/office/powerpoint/2010/main" val="71194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81038" y="1825626"/>
            <a:ext cx="8543925"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900" b="0" i="0">
                <a:solidFill>
                  <a:srgbClr val="8D8C93"/>
                </a:solidFill>
                <a:latin typeface="Palatino Linotype" panose="02040502050505030304" pitchFamily="18" charset="0"/>
              </a:defRPr>
            </a:lvl1pPr>
          </a:lstStyle>
          <a:p>
            <a:fld id="{E54BFB26-65E8-0746-AE1F-BB6A120F4B8F}" type="datetimeFigureOut">
              <a:rPr lang="en-US" smtClean="0"/>
              <a:pPr/>
              <a:t>4/17/2025</a:t>
            </a:fld>
            <a:endParaRPr lang="en-US" dirty="0"/>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40" tIns="45720" rIns="91440" bIns="45720" rtlCol="0" anchor="ctr"/>
          <a:lstStyle>
            <a:lvl1pPr algn="ctr">
              <a:defRPr sz="900" b="0" i="0">
                <a:solidFill>
                  <a:schemeClr val="tx1">
                    <a:tint val="75000"/>
                  </a:schemeClr>
                </a:solidFill>
                <a:latin typeface="Palatino Linotype" panose="02040502050505030304" pitchFamily="18" charset="0"/>
              </a:defRPr>
            </a:lvl1pPr>
          </a:lstStyle>
          <a:p>
            <a:endParaRPr lang="en-US"/>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900" b="0" i="0">
                <a:solidFill>
                  <a:schemeClr val="tx1">
                    <a:tint val="75000"/>
                  </a:schemeClr>
                </a:solidFill>
                <a:latin typeface="Palatino Linotype" panose="02040502050505030304" pitchFamily="18" charset="0"/>
              </a:defRPr>
            </a:lvl1pPr>
          </a:lstStyle>
          <a:p>
            <a:fld id="{F6579A09-310B-C44E-BCE0-1A21A05AF25F}" type="slidenum">
              <a:rPr lang="en-US" smtClean="0"/>
              <a:t>‹#›</a:t>
            </a:fld>
            <a:endParaRPr lang="en-US"/>
          </a:p>
        </p:txBody>
      </p:sp>
    </p:spTree>
    <p:extLst>
      <p:ext uri="{BB962C8B-B14F-4D97-AF65-F5344CB8AC3E}">
        <p14:creationId xmlns:p14="http://schemas.microsoft.com/office/powerpoint/2010/main" val="8579346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8"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685577" rtl="0" eaLnBrk="1" latinLnBrk="0" hangingPunct="1">
        <a:lnSpc>
          <a:spcPct val="90000"/>
        </a:lnSpc>
        <a:spcBef>
          <a:spcPct val="0"/>
        </a:spcBef>
        <a:buNone/>
        <a:defRPr sz="3299" b="0" i="0" kern="1200">
          <a:solidFill>
            <a:schemeClr val="tx1"/>
          </a:solidFill>
          <a:latin typeface="Palatino Linotype" panose="02040502050505030304" pitchFamily="18" charset="0"/>
          <a:ea typeface="Palatino" pitchFamily="2" charset="77"/>
          <a:cs typeface="+mj-cs"/>
        </a:defRPr>
      </a:lvl1pPr>
    </p:titleStyle>
    <p:bodyStyle>
      <a:lvl1pPr marL="171395" indent="-171395" algn="l" defTabSz="685577" rtl="0" eaLnBrk="1" latinLnBrk="0" hangingPunct="1">
        <a:lnSpc>
          <a:spcPct val="90000"/>
        </a:lnSpc>
        <a:spcBef>
          <a:spcPts val="750"/>
        </a:spcBef>
        <a:buFont typeface="Arial" panose="020B0604020202020204" pitchFamily="34" charset="0"/>
        <a:buChar char="•"/>
        <a:defRPr sz="2099" b="0" i="0" kern="1200">
          <a:solidFill>
            <a:schemeClr val="tx1"/>
          </a:solidFill>
          <a:latin typeface="+mn-lt"/>
          <a:ea typeface="+mn-ea"/>
          <a:cs typeface="+mn-cs"/>
        </a:defRPr>
      </a:lvl1pPr>
      <a:lvl2pPr marL="514183" indent="-171395" algn="l" defTabSz="685577" rtl="0" eaLnBrk="1" latinLnBrk="0" hangingPunct="1">
        <a:lnSpc>
          <a:spcPct val="90000"/>
        </a:lnSpc>
        <a:spcBef>
          <a:spcPts val="375"/>
        </a:spcBef>
        <a:buFont typeface="Arial" panose="020B0604020202020204" pitchFamily="34" charset="0"/>
        <a:buChar char="•"/>
        <a:defRPr sz="1799" b="0" i="0"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20204" pitchFamily="34" charset="0"/>
        <a:buChar char="•"/>
        <a:defRPr sz="1499" b="0" i="0"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20204" pitchFamily="34" charset="0"/>
        <a:buChar char="•"/>
        <a:defRPr sz="1349" b="0" i="0"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20204" pitchFamily="34" charset="0"/>
        <a:buChar char="•"/>
        <a:defRPr sz="1349" b="0" i="0"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126"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915"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703" indent="-171395" algn="l" defTabSz="685577"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577" rtl="0" eaLnBrk="1" latinLnBrk="0" hangingPunct="1">
        <a:defRPr sz="1349" kern="1200">
          <a:solidFill>
            <a:schemeClr val="tx1"/>
          </a:solidFill>
          <a:latin typeface="+mn-lt"/>
          <a:ea typeface="+mn-ea"/>
          <a:cs typeface="+mn-cs"/>
        </a:defRPr>
      </a:lvl1pPr>
      <a:lvl2pPr marL="342788" algn="l" defTabSz="685577" rtl="0" eaLnBrk="1" latinLnBrk="0" hangingPunct="1">
        <a:defRPr sz="1349" kern="1200">
          <a:solidFill>
            <a:schemeClr val="tx1"/>
          </a:solidFill>
          <a:latin typeface="+mn-lt"/>
          <a:ea typeface="+mn-ea"/>
          <a:cs typeface="+mn-cs"/>
        </a:defRPr>
      </a:lvl2pPr>
      <a:lvl3pPr marL="685577" algn="l" defTabSz="685577" rtl="0" eaLnBrk="1" latinLnBrk="0" hangingPunct="1">
        <a:defRPr sz="1349" kern="1200">
          <a:solidFill>
            <a:schemeClr val="tx1"/>
          </a:solidFill>
          <a:latin typeface="+mn-lt"/>
          <a:ea typeface="+mn-ea"/>
          <a:cs typeface="+mn-cs"/>
        </a:defRPr>
      </a:lvl3pPr>
      <a:lvl4pPr marL="1028366" algn="l" defTabSz="685577" rtl="0" eaLnBrk="1" latinLnBrk="0" hangingPunct="1">
        <a:defRPr sz="1349" kern="1200">
          <a:solidFill>
            <a:schemeClr val="tx1"/>
          </a:solidFill>
          <a:latin typeface="+mn-lt"/>
          <a:ea typeface="+mn-ea"/>
          <a:cs typeface="+mn-cs"/>
        </a:defRPr>
      </a:lvl4pPr>
      <a:lvl5pPr marL="1371155" algn="l" defTabSz="685577" rtl="0" eaLnBrk="1" latinLnBrk="0" hangingPunct="1">
        <a:defRPr sz="1349" kern="1200">
          <a:solidFill>
            <a:schemeClr val="tx1"/>
          </a:solidFill>
          <a:latin typeface="+mn-lt"/>
          <a:ea typeface="+mn-ea"/>
          <a:cs typeface="+mn-cs"/>
        </a:defRPr>
      </a:lvl5pPr>
      <a:lvl6pPr marL="1713943" algn="l" defTabSz="685577" rtl="0" eaLnBrk="1" latinLnBrk="0" hangingPunct="1">
        <a:defRPr sz="1349" kern="1200">
          <a:solidFill>
            <a:schemeClr val="tx1"/>
          </a:solidFill>
          <a:latin typeface="+mn-lt"/>
          <a:ea typeface="+mn-ea"/>
          <a:cs typeface="+mn-cs"/>
        </a:defRPr>
      </a:lvl6pPr>
      <a:lvl7pPr marL="2056731" algn="l" defTabSz="685577" rtl="0" eaLnBrk="1" latinLnBrk="0" hangingPunct="1">
        <a:defRPr sz="1349" kern="1200">
          <a:solidFill>
            <a:schemeClr val="tx1"/>
          </a:solidFill>
          <a:latin typeface="+mn-lt"/>
          <a:ea typeface="+mn-ea"/>
          <a:cs typeface="+mn-cs"/>
        </a:defRPr>
      </a:lvl7pPr>
      <a:lvl8pPr marL="2399520" algn="l" defTabSz="685577" rtl="0" eaLnBrk="1" latinLnBrk="0" hangingPunct="1">
        <a:defRPr sz="1349" kern="1200">
          <a:solidFill>
            <a:schemeClr val="tx1"/>
          </a:solidFill>
          <a:latin typeface="+mn-lt"/>
          <a:ea typeface="+mn-ea"/>
          <a:cs typeface="+mn-cs"/>
        </a:defRPr>
      </a:lvl8pPr>
      <a:lvl9pPr marL="2742308" algn="l" defTabSz="685577"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76CA930-FA56-D3FA-C20E-D61C54AD5E5A}"/>
              </a:ext>
            </a:extLst>
          </p:cNvPr>
          <p:cNvGraphicFramePr>
            <a:graphicFrameLocks noGrp="1"/>
          </p:cNvGraphicFramePr>
          <p:nvPr>
            <p:extLst>
              <p:ext uri="{D42A27DB-BD31-4B8C-83A1-F6EECF244321}">
                <p14:modId xmlns:p14="http://schemas.microsoft.com/office/powerpoint/2010/main" val="3900376328"/>
              </p:ext>
            </p:extLst>
          </p:nvPr>
        </p:nvGraphicFramePr>
        <p:xfrm>
          <a:off x="180032" y="449434"/>
          <a:ext cx="9255368" cy="5982399"/>
        </p:xfrm>
        <a:graphic>
          <a:graphicData uri="http://schemas.openxmlformats.org/drawingml/2006/table">
            <a:tbl>
              <a:tblPr firstRow="1" firstCol="1">
                <a:tableStyleId>{5C22544A-7EE6-4342-B048-85BDC9FD1C3A}</a:tableStyleId>
              </a:tblPr>
              <a:tblGrid>
                <a:gridCol w="1889928">
                  <a:extLst>
                    <a:ext uri="{9D8B030D-6E8A-4147-A177-3AD203B41FA5}">
                      <a16:colId xmlns:a16="http://schemas.microsoft.com/office/drawing/2014/main" val="3202407214"/>
                    </a:ext>
                  </a:extLst>
                </a:gridCol>
                <a:gridCol w="2481943">
                  <a:extLst>
                    <a:ext uri="{9D8B030D-6E8A-4147-A177-3AD203B41FA5}">
                      <a16:colId xmlns:a16="http://schemas.microsoft.com/office/drawing/2014/main" val="3875143503"/>
                    </a:ext>
                  </a:extLst>
                </a:gridCol>
                <a:gridCol w="2569655">
                  <a:extLst>
                    <a:ext uri="{9D8B030D-6E8A-4147-A177-3AD203B41FA5}">
                      <a16:colId xmlns:a16="http://schemas.microsoft.com/office/drawing/2014/main" val="2902832484"/>
                    </a:ext>
                  </a:extLst>
                </a:gridCol>
                <a:gridCol w="2313842">
                  <a:extLst>
                    <a:ext uri="{9D8B030D-6E8A-4147-A177-3AD203B41FA5}">
                      <a16:colId xmlns:a16="http://schemas.microsoft.com/office/drawing/2014/main" val="1653363561"/>
                    </a:ext>
                  </a:extLst>
                </a:gridCol>
              </a:tblGrid>
              <a:tr h="384797">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1697954">
                <a:tc>
                  <a:txBody>
                    <a:bodyPr/>
                    <a:lstStyle/>
                    <a:p>
                      <a:pPr>
                        <a:lnSpc>
                          <a:spcPct val="107000"/>
                        </a:lnSpc>
                        <a:spcAft>
                          <a:spcPts val="800"/>
                        </a:spcAft>
                        <a:buNone/>
                      </a:pPr>
                      <a:r>
                        <a:rPr lang="en-GB" sz="1200" dirty="0">
                          <a:effectLst/>
                        </a:rPr>
                        <a:t> </a:t>
                      </a:r>
                    </a:p>
                    <a:p>
                      <a:pPr>
                        <a:lnSpc>
                          <a:spcPct val="107000"/>
                        </a:lnSpc>
                        <a:spcAft>
                          <a:spcPts val="800"/>
                        </a:spcAft>
                        <a:buNone/>
                      </a:pPr>
                      <a:r>
                        <a:rPr lang="en-GB" sz="1349" b="1" i="0" kern="1200" dirty="0">
                          <a:solidFill>
                            <a:schemeClr val="lt1"/>
                          </a:solidFill>
                          <a:effectLst/>
                          <a:latin typeface="+mn-lt"/>
                          <a:ea typeface="+mn-ea"/>
                          <a:cs typeface="+mn-cs"/>
                        </a:rPr>
                        <a:t>Before the event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rtl="0" fontAlgn="base"/>
                      <a:r>
                        <a:rPr lang="en-GB" sz="1200" b="0" i="0" kern="1200" dirty="0">
                          <a:solidFill>
                            <a:schemeClr val="dk1"/>
                          </a:solidFill>
                          <a:effectLst/>
                          <a:latin typeface="+mn-lt"/>
                          <a:ea typeface="+mn-ea"/>
                          <a:cs typeface="+mn-cs"/>
                        </a:rPr>
                        <a:t>Clarify the purpose of group work. For example, is it needed to evidence PSRB requirements, programme learning outcomes or develop graduate attributes? What skills will be developed and why are they important post-graduation?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Explain the different roles and expectations within the group. For example, chair, scribe, and participant.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Describe the type of activities that will take place.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Provide all reading materials at least 24 hours in advance, ensuring they are accessible and editable. Let students know if they will be required to read these out in the live event.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Provide contact details of all tutors to allow students to raise concerns. </a:t>
                      </a:r>
                    </a:p>
                  </a:txBody>
                  <a:tcPr marL="21159" marR="21159" marT="0" marB="0"/>
                </a:tc>
                <a:tc>
                  <a:txBody>
                    <a:bodyPr/>
                    <a:lstStyle/>
                    <a:p>
                      <a:pPr rtl="0" fontAlgn="base"/>
                      <a:r>
                        <a:rPr lang="en-GB" sz="1200" b="0" i="0" kern="1200" dirty="0">
                          <a:solidFill>
                            <a:schemeClr val="dk1"/>
                          </a:solidFill>
                          <a:effectLst/>
                          <a:latin typeface="+mn-lt"/>
                          <a:ea typeface="+mn-ea"/>
                          <a:cs typeface="+mn-cs"/>
                        </a:rPr>
                        <a:t>If group work is not required to meet PSRB requirements or programme-level learning outcomes, Teaching Teams consider alternative arrangements for students with concerns, such as the option to work alone or in smaller groups.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Module Managers offer 1:1 drop-ins for students who may have concerns about group work, referring to Disability Inclusion Tutors where appropriate.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Module Managers/Leads decide how students are allocated to groups but ensure that students are encouraged to let them know if this raises concerns.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Ensure that any case studies or worked examples reflect the diversity of our student cohort and wider society.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Ensure that all activities are authentic (representative of those undertaken in the workplace) and have real-world relevance. </a:t>
                      </a:r>
                    </a:p>
                  </a:txBody>
                  <a:tcPr marL="21159" marR="21159" marT="0" marB="0"/>
                </a:tc>
                <a:tc>
                  <a:txBody>
                    <a:bodyPr/>
                    <a:lstStyle/>
                    <a:p>
                      <a:pPr rtl="0" fontAlgn="base"/>
                      <a:r>
                        <a:rPr lang="en-GB" sz="1200" b="0" i="0" kern="1200" dirty="0">
                          <a:solidFill>
                            <a:schemeClr val="dk1"/>
                          </a:solidFill>
                          <a:effectLst/>
                          <a:latin typeface="+mn-lt"/>
                          <a:ea typeface="+mn-ea"/>
                          <a:cs typeface="+mn-cs"/>
                        </a:rPr>
                        <a:t>Ensure the space is inclusive of group discussions. For example, allowing a horseshoe layout to facilitate lip reading.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If students are expected to work in their groups independent to an academic facilitator, then provide timetabled space to facilitate this.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Offer training in allyship and mentoring to support effective group work. </a:t>
                      </a:r>
                    </a:p>
                    <a:p>
                      <a:pPr>
                        <a:lnSpc>
                          <a:spcPct val="107000"/>
                        </a:lnSpc>
                        <a:spcAft>
                          <a:spcPts val="800"/>
                        </a:spcAft>
                        <a:buNone/>
                      </a:pPr>
                      <a:endParaRPr lang="en-GB" sz="1200" dirty="0">
                        <a:effectLst/>
                        <a:latin typeface="+mn-lt"/>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3022983684"/>
                  </a:ext>
                </a:extLst>
              </a:tr>
            </a:tbl>
          </a:graphicData>
        </a:graphic>
      </p:graphicFrame>
      <p:sp>
        <p:nvSpPr>
          <p:cNvPr id="5" name="TextBox 4">
            <a:extLst>
              <a:ext uri="{FF2B5EF4-FFF2-40B4-BE49-F238E27FC236}">
                <a16:creationId xmlns:a16="http://schemas.microsoft.com/office/drawing/2014/main" id="{A6218A01-2A7E-7A07-FB83-B036784A9D6A}"/>
              </a:ext>
            </a:extLst>
          </p:cNvPr>
          <p:cNvSpPr txBox="1"/>
          <p:nvPr/>
        </p:nvSpPr>
        <p:spPr>
          <a:xfrm>
            <a:off x="180032" y="80102"/>
            <a:ext cx="3708680" cy="369332"/>
          </a:xfrm>
          <a:prstGeom prst="rect">
            <a:avLst/>
          </a:prstGeom>
          <a:noFill/>
        </p:spPr>
        <p:txBody>
          <a:bodyPr wrap="square" rtlCol="0">
            <a:spAutoFit/>
          </a:bodyPr>
          <a:lstStyle/>
          <a:p>
            <a:r>
              <a:rPr lang="en-GB" dirty="0"/>
              <a:t>Group Work</a:t>
            </a:r>
          </a:p>
        </p:txBody>
      </p:sp>
      <p:pic>
        <p:nvPicPr>
          <p:cNvPr id="6" name="Picture 5">
            <a:extLst>
              <a:ext uri="{FF2B5EF4-FFF2-40B4-BE49-F238E27FC236}">
                <a16:creationId xmlns:a16="http://schemas.microsoft.com/office/drawing/2014/main" id="{D97CD9C3-8826-8C38-CC37-8354626EF262}"/>
              </a:ext>
            </a:extLst>
          </p:cNvPr>
          <p:cNvPicPr>
            <a:picLocks noChangeAspect="1"/>
          </p:cNvPicPr>
          <p:nvPr/>
        </p:nvPicPr>
        <p:blipFill>
          <a:blip r:embed="rId3"/>
          <a:srcRect/>
          <a:stretch/>
        </p:blipFill>
        <p:spPr>
          <a:xfrm>
            <a:off x="9013371" y="10877"/>
            <a:ext cx="793018" cy="371625"/>
          </a:xfrm>
          <a:prstGeom prst="rect">
            <a:avLst/>
          </a:prstGeom>
        </p:spPr>
      </p:pic>
    </p:spTree>
    <p:extLst>
      <p:ext uri="{BB962C8B-B14F-4D97-AF65-F5344CB8AC3E}">
        <p14:creationId xmlns:p14="http://schemas.microsoft.com/office/powerpoint/2010/main" val="374373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64D87-5C95-D574-0323-44F2188B377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7A535C-E16C-A837-2CFA-3E435705E3C8}"/>
              </a:ext>
            </a:extLst>
          </p:cNvPr>
          <p:cNvGraphicFramePr>
            <a:graphicFrameLocks noGrp="1"/>
          </p:cNvGraphicFramePr>
          <p:nvPr>
            <p:extLst>
              <p:ext uri="{D42A27DB-BD31-4B8C-83A1-F6EECF244321}">
                <p14:modId xmlns:p14="http://schemas.microsoft.com/office/powerpoint/2010/main" val="1936448776"/>
              </p:ext>
            </p:extLst>
          </p:nvPr>
        </p:nvGraphicFramePr>
        <p:xfrm>
          <a:off x="180032" y="449434"/>
          <a:ext cx="9265416" cy="6244778"/>
        </p:xfrm>
        <a:graphic>
          <a:graphicData uri="http://schemas.openxmlformats.org/drawingml/2006/table">
            <a:tbl>
              <a:tblPr firstRow="1" firstCol="1">
                <a:tableStyleId>{5C22544A-7EE6-4342-B048-85BDC9FD1C3A}</a:tableStyleId>
              </a:tblPr>
              <a:tblGrid>
                <a:gridCol w="925287">
                  <a:extLst>
                    <a:ext uri="{9D8B030D-6E8A-4147-A177-3AD203B41FA5}">
                      <a16:colId xmlns:a16="http://schemas.microsoft.com/office/drawing/2014/main" val="3202407214"/>
                    </a:ext>
                  </a:extLst>
                </a:gridCol>
                <a:gridCol w="3707421">
                  <a:extLst>
                    <a:ext uri="{9D8B030D-6E8A-4147-A177-3AD203B41FA5}">
                      <a16:colId xmlns:a16="http://schemas.microsoft.com/office/drawing/2014/main" val="3875143503"/>
                    </a:ext>
                  </a:extLst>
                </a:gridCol>
                <a:gridCol w="2633089">
                  <a:extLst>
                    <a:ext uri="{9D8B030D-6E8A-4147-A177-3AD203B41FA5}">
                      <a16:colId xmlns:a16="http://schemas.microsoft.com/office/drawing/2014/main" val="2902832484"/>
                    </a:ext>
                  </a:extLst>
                </a:gridCol>
                <a:gridCol w="1999619">
                  <a:extLst>
                    <a:ext uri="{9D8B030D-6E8A-4147-A177-3AD203B41FA5}">
                      <a16:colId xmlns:a16="http://schemas.microsoft.com/office/drawing/2014/main" val="1653363561"/>
                    </a:ext>
                  </a:extLst>
                </a:gridCol>
              </a:tblGrid>
              <a:tr h="575498">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3739995">
                <a:tc>
                  <a:txBody>
                    <a:bodyPr/>
                    <a:lstStyle/>
                    <a:p>
                      <a:pPr>
                        <a:lnSpc>
                          <a:spcPct val="107000"/>
                        </a:lnSpc>
                        <a:spcAft>
                          <a:spcPts val="800"/>
                        </a:spcAft>
                        <a:buNone/>
                      </a:pPr>
                      <a:r>
                        <a:rPr lang="en-GB" sz="1200" dirty="0">
                          <a:effectLst/>
                        </a:rPr>
                        <a:t> </a:t>
                      </a:r>
                    </a:p>
                    <a:p>
                      <a:pPr>
                        <a:lnSpc>
                          <a:spcPct val="107000"/>
                        </a:lnSpc>
                        <a:spcAft>
                          <a:spcPts val="800"/>
                        </a:spcAft>
                        <a:buNone/>
                      </a:pPr>
                      <a:r>
                        <a:rPr lang="en-GB" sz="1349" b="1" i="0" kern="1200" dirty="0">
                          <a:solidFill>
                            <a:schemeClr val="lt1"/>
                          </a:solidFill>
                          <a:effectLst/>
                          <a:latin typeface="+mn-lt"/>
                          <a:ea typeface="+mn-ea"/>
                          <a:cs typeface="+mn-cs"/>
                        </a:rPr>
                        <a:t>During the activity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rtl="0" fontAlgn="base"/>
                      <a:r>
                        <a:rPr lang="en-GB" sz="1200" b="0" i="0" kern="1200" dirty="0">
                          <a:solidFill>
                            <a:schemeClr val="dk1"/>
                          </a:solidFill>
                          <a:effectLst/>
                          <a:latin typeface="+mn-lt"/>
                          <a:ea typeface="+mn-ea"/>
                          <a:cs typeface="+mn-cs"/>
                        </a:rPr>
                        <a:t>Do not shame or humiliate students in front of their peers by questioning them arriving late or leaving and/or returning to the room early, unless this causes significant disruption to other learners or there are specific PSRB requirements related to attendance. Tutors may contact students after the activity if there are concerns for health and wellbeing. </a:t>
                      </a:r>
                    </a:p>
                    <a:p>
                      <a:pPr rtl="0" fontAlgn="base"/>
                      <a:r>
                        <a:rPr lang="en-GB" sz="1200" b="0" i="0" kern="1200" dirty="0">
                          <a:solidFill>
                            <a:schemeClr val="dk1"/>
                          </a:solidFill>
                          <a:effectLst/>
                          <a:latin typeface="+mn-lt"/>
                          <a:ea typeface="+mn-ea"/>
                          <a:cs typeface="+mn-cs"/>
                        </a:rPr>
                        <a:t>Tutors introduce themselves and encourage students to introduce themselves at the start of the activity. </a:t>
                      </a:r>
                    </a:p>
                    <a:p>
                      <a:pPr rtl="0" fontAlgn="base"/>
                      <a:r>
                        <a:rPr lang="en-GB" sz="1200" b="0" i="0" kern="1200" dirty="0">
                          <a:solidFill>
                            <a:schemeClr val="dk1"/>
                          </a:solidFill>
                          <a:effectLst/>
                          <a:latin typeface="+mn-lt"/>
                          <a:ea typeface="+mn-ea"/>
                          <a:cs typeface="+mn-cs"/>
                        </a:rPr>
                        <a:t>Ask students to agree ground rules for group discussion, such as not talking over each other and respecting the confidentiality of others. </a:t>
                      </a:r>
                    </a:p>
                    <a:p>
                      <a:pPr rtl="0" fontAlgn="base"/>
                      <a:r>
                        <a:rPr lang="en-GB" sz="1200" b="0" i="0" kern="1200" dirty="0">
                          <a:solidFill>
                            <a:schemeClr val="dk1"/>
                          </a:solidFill>
                          <a:effectLst/>
                          <a:latin typeface="+mn-lt"/>
                          <a:ea typeface="+mn-ea"/>
                          <a:cs typeface="+mn-cs"/>
                        </a:rPr>
                        <a:t>Ensure that only one student speaks at a time. </a:t>
                      </a:r>
                    </a:p>
                    <a:p>
                      <a:pPr rtl="0" fontAlgn="base"/>
                      <a:r>
                        <a:rPr lang="en-GB" sz="1200" b="0" i="0" kern="1200" dirty="0">
                          <a:solidFill>
                            <a:schemeClr val="dk1"/>
                          </a:solidFill>
                          <a:effectLst/>
                          <a:latin typeface="+mn-lt"/>
                          <a:ea typeface="+mn-ea"/>
                          <a:cs typeface="+mn-cs"/>
                        </a:rPr>
                        <a:t>Ensure that a record is taken of key discussion points and actions. This could include an audio recording, minutes, or photos of white board discussion. </a:t>
                      </a:r>
                    </a:p>
                    <a:p>
                      <a:pPr rtl="0" fontAlgn="base"/>
                      <a:r>
                        <a:rPr lang="en-GB" sz="1200" b="0" i="0" kern="1200" dirty="0">
                          <a:solidFill>
                            <a:schemeClr val="dk1"/>
                          </a:solidFill>
                          <a:effectLst/>
                          <a:latin typeface="+mn-lt"/>
                          <a:ea typeface="+mn-ea"/>
                          <a:cs typeface="+mn-cs"/>
                        </a:rPr>
                        <a:t>Do not put students on the spot by asking them to read materials out loud, unless you have already provided the material and explained this requirement in advance. </a:t>
                      </a:r>
                    </a:p>
                    <a:p>
                      <a:pPr rtl="0" fontAlgn="base"/>
                      <a:r>
                        <a:rPr lang="en-GB" sz="1200" b="0" i="0" kern="1200" dirty="0">
                          <a:solidFill>
                            <a:schemeClr val="dk1"/>
                          </a:solidFill>
                          <a:effectLst/>
                          <a:latin typeface="+mn-lt"/>
                          <a:ea typeface="+mn-ea"/>
                          <a:cs typeface="+mn-cs"/>
                        </a:rPr>
                        <a:t>Do not question students using assistive technologies such as specialist software, laptops, tablets, mobile phones, fidget toys, stress balls, earphones, headphones, tinted glasses, overlays, back rests, or cushions. </a:t>
                      </a:r>
                    </a:p>
                    <a:p>
                      <a:pPr rtl="0" fontAlgn="base"/>
                      <a:r>
                        <a:rPr lang="en-GB" sz="1200" b="0" i="0" kern="1200" dirty="0">
                          <a:solidFill>
                            <a:schemeClr val="dk1"/>
                          </a:solidFill>
                          <a:effectLst/>
                          <a:latin typeface="+mn-lt"/>
                          <a:ea typeface="+mn-ea"/>
                          <a:cs typeface="+mn-cs"/>
                        </a:rPr>
                        <a:t>Allow students to alternate between sitting and standing without comment from the tutor. </a:t>
                      </a:r>
                    </a:p>
                    <a:p>
                      <a:pPr rtl="0" fontAlgn="base"/>
                      <a:r>
                        <a:rPr lang="en-GB" sz="1200" b="0" i="0" kern="1200" dirty="0">
                          <a:solidFill>
                            <a:schemeClr val="dk1"/>
                          </a:solidFill>
                          <a:effectLst/>
                          <a:latin typeface="+mn-lt"/>
                          <a:ea typeface="+mn-ea"/>
                          <a:cs typeface="+mn-cs"/>
                        </a:rPr>
                        <a:t>Ensure teaching finishes 10 minutes before the timetabled end. </a:t>
                      </a:r>
                    </a:p>
                  </a:txBody>
                  <a:tcPr marL="21159" marR="21159" marT="0" marB="0"/>
                </a:tc>
                <a:tc>
                  <a:txBody>
                    <a:bodyPr/>
                    <a:lstStyle/>
                    <a:p>
                      <a:pPr rtl="0" fontAlgn="base"/>
                      <a:r>
                        <a:rPr lang="en-GB" sz="1200" b="0" i="0" kern="1200" dirty="0">
                          <a:solidFill>
                            <a:schemeClr val="dk1"/>
                          </a:solidFill>
                          <a:effectLst/>
                          <a:latin typeface="+mn-lt"/>
                          <a:ea typeface="+mn-ea"/>
                          <a:cs typeface="+mn-cs"/>
                        </a:rPr>
                        <a:t>Tutors clarify the expectation that all participants are considerate and respectful of each other and model that behaviour themselves.  </a:t>
                      </a:r>
                    </a:p>
                    <a:p>
                      <a:pPr rtl="0" fontAlgn="base"/>
                      <a:r>
                        <a:rPr lang="en-GB" sz="1200" b="0" i="0" kern="1200" dirty="0">
                          <a:solidFill>
                            <a:schemeClr val="dk1"/>
                          </a:solidFill>
                          <a:effectLst/>
                          <a:latin typeface="+mn-lt"/>
                          <a:ea typeface="+mn-ea"/>
                          <a:cs typeface="+mn-cs"/>
                        </a:rPr>
                        <a:t>Facilitate conflict resolution where needed. </a:t>
                      </a:r>
                    </a:p>
                    <a:p>
                      <a:pPr rtl="0" fontAlgn="base"/>
                      <a:r>
                        <a:rPr lang="en-GB" sz="1200" b="0" i="0" kern="1200" dirty="0">
                          <a:solidFill>
                            <a:schemeClr val="dk1"/>
                          </a:solidFill>
                          <a:effectLst/>
                          <a:latin typeface="+mn-lt"/>
                          <a:ea typeface="+mn-ea"/>
                          <a:cs typeface="+mn-cs"/>
                        </a:rPr>
                        <a:t>Plan breaks to allow students to process and consolidate received information. </a:t>
                      </a:r>
                    </a:p>
                    <a:p>
                      <a:pPr rtl="0" fontAlgn="base"/>
                      <a:r>
                        <a:rPr lang="en-GB" sz="1200" b="0" i="0" kern="1200" dirty="0">
                          <a:solidFill>
                            <a:schemeClr val="dk1"/>
                          </a:solidFill>
                          <a:effectLst/>
                          <a:latin typeface="+mn-lt"/>
                          <a:ea typeface="+mn-ea"/>
                          <a:cs typeface="+mn-cs"/>
                        </a:rPr>
                        <a:t>Tutors explain that is it the responsibility of each student to ensure that all members of the group are encouraged to participate in discussions and decision making. </a:t>
                      </a:r>
                    </a:p>
                    <a:p>
                      <a:pPr rtl="0" fontAlgn="base"/>
                      <a:r>
                        <a:rPr lang="en-GB" sz="1200" b="0" i="0" kern="1200" dirty="0">
                          <a:solidFill>
                            <a:schemeClr val="dk1"/>
                          </a:solidFill>
                          <a:effectLst/>
                          <a:latin typeface="+mn-lt"/>
                          <a:ea typeface="+mn-ea"/>
                          <a:cs typeface="+mn-cs"/>
                        </a:rPr>
                        <a:t>Provide an opportunity for all students to participate in a friendly and caring manner through positive encouragement. </a:t>
                      </a:r>
                    </a:p>
                    <a:p>
                      <a:pPr rtl="0" fontAlgn="base"/>
                      <a:r>
                        <a:rPr lang="en-GB" sz="1200" b="0" i="0" kern="1200" dirty="0">
                          <a:solidFill>
                            <a:schemeClr val="dk1"/>
                          </a:solidFill>
                          <a:effectLst/>
                          <a:latin typeface="+mn-lt"/>
                          <a:ea typeface="+mn-ea"/>
                          <a:cs typeface="+mn-cs"/>
                        </a:rPr>
                        <a:t>Instead of asking individual students to answer questions, allow groups of students a few minutes to discuss possible answers and elect their own spokesperson. </a:t>
                      </a:r>
                    </a:p>
                    <a:p>
                      <a:pPr rtl="0" fontAlgn="base"/>
                      <a:r>
                        <a:rPr lang="en-GB" sz="1200" b="0" i="0" kern="1200" dirty="0">
                          <a:solidFill>
                            <a:schemeClr val="dk1"/>
                          </a:solidFill>
                          <a:effectLst/>
                          <a:latin typeface="+mn-lt"/>
                          <a:ea typeface="+mn-ea"/>
                          <a:cs typeface="+mn-cs"/>
                        </a:rPr>
                        <a:t>At the end of the event, summarise key points that have been discussed and any further actions that are required. </a:t>
                      </a:r>
                    </a:p>
                    <a:p>
                      <a:pPr rtl="0" fontAlgn="base"/>
                      <a:r>
                        <a:rPr lang="en-GB" sz="1200" b="0" i="0" kern="1200" dirty="0">
                          <a:solidFill>
                            <a:schemeClr val="dk1"/>
                          </a:solidFill>
                          <a:effectLst/>
                          <a:latin typeface="+mn-lt"/>
                          <a:ea typeface="+mn-ea"/>
                          <a:cs typeface="+mn-cs"/>
                        </a:rPr>
                        <a:t>If students are expected to work together outside the classroom, then tutors help them to agree how to do this within the activity. </a:t>
                      </a:r>
                    </a:p>
                  </a:txBody>
                  <a:tcPr marL="21159" marR="21159" marT="0" marB="0"/>
                </a:tc>
                <a:tc>
                  <a:txBody>
                    <a:bodyPr/>
                    <a:lstStyle/>
                    <a:p>
                      <a:pPr rtl="0" fontAlgn="base"/>
                      <a:r>
                        <a:rPr lang="en-GB" sz="1200" b="0" i="0" kern="1200" dirty="0">
                          <a:solidFill>
                            <a:schemeClr val="dk1"/>
                          </a:solidFill>
                          <a:effectLst/>
                          <a:latin typeface="+mn-lt"/>
                          <a:ea typeface="+mn-ea"/>
                          <a:cs typeface="+mn-cs"/>
                        </a:rPr>
                        <a:t>Tutors make notes of individual contributions and offer positive reinforcement after the event to highlight strengths and offer guidance to individual students about how they can improve their approach in the future.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Avoid planning group work during times of high student workload.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Provide blank name badges for all participants so they can choose their preferred name. </a:t>
                      </a:r>
                    </a:p>
                    <a:p>
                      <a:pPr rtl="0" fontAlgn="base"/>
                      <a:r>
                        <a:rPr lang="en-GB" sz="1200" b="0"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Emphasis key points by repeating them back to students so that they can hear their ideas reflected back at them. </a:t>
                      </a:r>
                    </a:p>
                    <a:p>
                      <a:pPr>
                        <a:lnSpc>
                          <a:spcPct val="107000"/>
                        </a:lnSpc>
                        <a:spcAft>
                          <a:spcPts val="800"/>
                        </a:spcAft>
                        <a:buNone/>
                      </a:pP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2070842333"/>
                  </a:ext>
                </a:extLst>
              </a:tr>
            </a:tbl>
          </a:graphicData>
        </a:graphic>
      </p:graphicFrame>
      <p:sp>
        <p:nvSpPr>
          <p:cNvPr id="3" name="TextBox 2">
            <a:extLst>
              <a:ext uri="{FF2B5EF4-FFF2-40B4-BE49-F238E27FC236}">
                <a16:creationId xmlns:a16="http://schemas.microsoft.com/office/drawing/2014/main" id="{AF92784A-2F56-C7DF-EFC2-5F1BF4129EDB}"/>
              </a:ext>
            </a:extLst>
          </p:cNvPr>
          <p:cNvSpPr txBox="1"/>
          <p:nvPr/>
        </p:nvSpPr>
        <p:spPr>
          <a:xfrm>
            <a:off x="180031" y="80102"/>
            <a:ext cx="3336891" cy="369332"/>
          </a:xfrm>
          <a:prstGeom prst="rect">
            <a:avLst/>
          </a:prstGeom>
          <a:noFill/>
        </p:spPr>
        <p:txBody>
          <a:bodyPr wrap="square" rtlCol="0">
            <a:spAutoFit/>
          </a:bodyPr>
          <a:lstStyle/>
          <a:p>
            <a:r>
              <a:rPr lang="en-GB" dirty="0"/>
              <a:t>Group Work</a:t>
            </a:r>
          </a:p>
        </p:txBody>
      </p:sp>
      <p:pic>
        <p:nvPicPr>
          <p:cNvPr id="4" name="Picture 3">
            <a:extLst>
              <a:ext uri="{FF2B5EF4-FFF2-40B4-BE49-F238E27FC236}">
                <a16:creationId xmlns:a16="http://schemas.microsoft.com/office/drawing/2014/main" id="{CECD80D3-6CF2-5795-4E5D-FE045D34AF9F}"/>
              </a:ext>
            </a:extLst>
          </p:cNvPr>
          <p:cNvPicPr>
            <a:picLocks noChangeAspect="1"/>
          </p:cNvPicPr>
          <p:nvPr/>
        </p:nvPicPr>
        <p:blipFill>
          <a:blip r:embed="rId3"/>
          <a:srcRect/>
          <a:stretch/>
        </p:blipFill>
        <p:spPr>
          <a:xfrm>
            <a:off x="9013371" y="10877"/>
            <a:ext cx="793018" cy="371625"/>
          </a:xfrm>
          <a:prstGeom prst="rect">
            <a:avLst/>
          </a:prstGeom>
        </p:spPr>
      </p:pic>
    </p:spTree>
    <p:extLst>
      <p:ext uri="{BB962C8B-B14F-4D97-AF65-F5344CB8AC3E}">
        <p14:creationId xmlns:p14="http://schemas.microsoft.com/office/powerpoint/2010/main" val="163300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D4637-67C7-12F3-7899-81BDC7CEF30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AA1551-2DC4-AC06-7659-CE6D8CB87186}"/>
              </a:ext>
            </a:extLst>
          </p:cNvPr>
          <p:cNvGraphicFramePr>
            <a:graphicFrameLocks noGrp="1"/>
          </p:cNvGraphicFramePr>
          <p:nvPr>
            <p:extLst>
              <p:ext uri="{D42A27DB-BD31-4B8C-83A1-F6EECF244321}">
                <p14:modId xmlns:p14="http://schemas.microsoft.com/office/powerpoint/2010/main" val="1453698065"/>
              </p:ext>
            </p:extLst>
          </p:nvPr>
        </p:nvGraphicFramePr>
        <p:xfrm>
          <a:off x="180032" y="449434"/>
          <a:ext cx="9174984" cy="3609150"/>
        </p:xfrm>
        <a:graphic>
          <a:graphicData uri="http://schemas.openxmlformats.org/drawingml/2006/table">
            <a:tbl>
              <a:tblPr firstRow="1" firstCol="1">
                <a:tableStyleId>{5C22544A-7EE6-4342-B048-85BDC9FD1C3A}</a:tableStyleId>
              </a:tblPr>
              <a:tblGrid>
                <a:gridCol w="2293746">
                  <a:extLst>
                    <a:ext uri="{9D8B030D-6E8A-4147-A177-3AD203B41FA5}">
                      <a16:colId xmlns:a16="http://schemas.microsoft.com/office/drawing/2014/main" val="3202407214"/>
                    </a:ext>
                  </a:extLst>
                </a:gridCol>
                <a:gridCol w="2293746">
                  <a:extLst>
                    <a:ext uri="{9D8B030D-6E8A-4147-A177-3AD203B41FA5}">
                      <a16:colId xmlns:a16="http://schemas.microsoft.com/office/drawing/2014/main" val="3875143503"/>
                    </a:ext>
                  </a:extLst>
                </a:gridCol>
                <a:gridCol w="2293746">
                  <a:extLst>
                    <a:ext uri="{9D8B030D-6E8A-4147-A177-3AD203B41FA5}">
                      <a16:colId xmlns:a16="http://schemas.microsoft.com/office/drawing/2014/main" val="2902832484"/>
                    </a:ext>
                  </a:extLst>
                </a:gridCol>
                <a:gridCol w="2293746">
                  <a:extLst>
                    <a:ext uri="{9D8B030D-6E8A-4147-A177-3AD203B41FA5}">
                      <a16:colId xmlns:a16="http://schemas.microsoft.com/office/drawing/2014/main" val="1653363561"/>
                    </a:ext>
                  </a:extLst>
                </a:gridCol>
              </a:tblGrid>
              <a:tr h="644213">
                <a:tc>
                  <a:txBody>
                    <a:bodyPr/>
                    <a:lstStyle/>
                    <a:p>
                      <a:pPr algn="l">
                        <a:lnSpc>
                          <a:spcPct val="107000"/>
                        </a:lnSpc>
                        <a:spcAft>
                          <a:spcPts val="800"/>
                        </a:spcAft>
                        <a:buNone/>
                      </a:pPr>
                      <a:r>
                        <a:rPr lang="en-GB" sz="1200" dirty="0">
                          <a:effectLst/>
                        </a:rPr>
                        <a:t>Categories</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Minimum Requirements</a:t>
                      </a:r>
                    </a:p>
                    <a:p>
                      <a:pPr algn="l">
                        <a:lnSpc>
                          <a:spcPct val="107000"/>
                        </a:lnSpc>
                        <a:spcAft>
                          <a:spcPts val="800"/>
                        </a:spcAft>
                        <a:buNone/>
                      </a:pPr>
                      <a:r>
                        <a:rPr lang="en-GB" sz="1200" dirty="0">
                          <a:effectLst/>
                        </a:rPr>
                        <a:t>(from September 2024)</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Good Practice</a:t>
                      </a:r>
                    </a:p>
                    <a:p>
                      <a:pPr algn="l">
                        <a:lnSpc>
                          <a:spcPct val="107000"/>
                        </a:lnSpc>
                        <a:spcAft>
                          <a:spcPts val="800"/>
                        </a:spcAft>
                        <a:buNone/>
                      </a:pPr>
                      <a:r>
                        <a:rPr lang="en-GB" sz="1200" dirty="0">
                          <a:effectLst/>
                        </a:rPr>
                        <a:t>(by September 2026)</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algn="l">
                        <a:lnSpc>
                          <a:spcPct val="107000"/>
                        </a:lnSpc>
                        <a:spcAft>
                          <a:spcPts val="800"/>
                        </a:spcAft>
                        <a:buNone/>
                      </a:pPr>
                      <a:r>
                        <a:rPr lang="en-GB" sz="1200" dirty="0">
                          <a:effectLst/>
                        </a:rPr>
                        <a:t>Benchmark: Aspirational</a:t>
                      </a:r>
                    </a:p>
                    <a:p>
                      <a:pPr algn="l">
                        <a:lnSpc>
                          <a:spcPct val="107000"/>
                        </a:lnSpc>
                        <a:spcAft>
                          <a:spcPts val="800"/>
                        </a:spcAft>
                        <a:buNone/>
                      </a:pPr>
                      <a:r>
                        <a:rPr lang="en-GB" sz="1200" dirty="0">
                          <a:effectLst/>
                        </a:rPr>
                        <a:t>(examples only)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1566096139"/>
                  </a:ext>
                </a:extLst>
              </a:tr>
              <a:tr h="2523760">
                <a:tc>
                  <a:txBody>
                    <a:bodyPr/>
                    <a:lstStyle/>
                    <a:p>
                      <a:pPr>
                        <a:lnSpc>
                          <a:spcPct val="107000"/>
                        </a:lnSpc>
                        <a:spcAft>
                          <a:spcPts val="800"/>
                        </a:spcAft>
                        <a:buNone/>
                      </a:pPr>
                      <a:endParaRPr lang="en-GB" sz="1200" dirty="0">
                        <a:effectLst/>
                      </a:endParaRPr>
                    </a:p>
                    <a:p>
                      <a:pPr>
                        <a:lnSpc>
                          <a:spcPct val="107000"/>
                        </a:lnSpc>
                        <a:spcAft>
                          <a:spcPts val="800"/>
                        </a:spcAft>
                        <a:buNone/>
                      </a:pPr>
                      <a:r>
                        <a:rPr lang="en-GB" sz="1200" dirty="0">
                          <a:effectLst/>
                        </a:rPr>
                        <a:t>Assessment</a:t>
                      </a: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rtl="0" fontAlgn="base"/>
                      <a:r>
                        <a:rPr lang="en-GB" sz="1200" b="0" i="0" kern="1200" dirty="0">
                          <a:solidFill>
                            <a:schemeClr val="dk1"/>
                          </a:solidFill>
                          <a:effectLst/>
                          <a:latin typeface="+mn-lt"/>
                          <a:ea typeface="+mn-ea"/>
                          <a:cs typeface="+mn-cs"/>
                        </a:rPr>
                        <a:t>Clarify how students will be assessed, including any involvement of group marks, peer review and individual performance.</a:t>
                      </a:r>
                      <a:r>
                        <a:rPr lang="en-GB" sz="1200" b="1" i="0" kern="1200" dirty="0">
                          <a:solidFill>
                            <a:schemeClr val="dk1"/>
                          </a:solidFill>
                          <a:effectLst/>
                          <a:latin typeface="+mn-lt"/>
                          <a:ea typeface="+mn-ea"/>
                          <a:cs typeface="+mn-cs"/>
                        </a:rPr>
                        <a:t> </a:t>
                      </a:r>
                    </a:p>
                    <a:p>
                      <a:pPr rtl="0" fontAlgn="base"/>
                      <a:r>
                        <a:rPr lang="en-GB" sz="1200" b="1"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Design assessment that is not dependent on all students participating.</a:t>
                      </a:r>
                      <a:r>
                        <a:rPr lang="en-GB" sz="1200" b="1" i="0" kern="1200" dirty="0">
                          <a:solidFill>
                            <a:schemeClr val="dk1"/>
                          </a:solidFill>
                          <a:effectLst/>
                          <a:latin typeface="+mn-lt"/>
                          <a:ea typeface="+mn-ea"/>
                          <a:cs typeface="+mn-cs"/>
                        </a:rPr>
                        <a:t> </a:t>
                      </a:r>
                    </a:p>
                    <a:p>
                      <a:pPr rtl="0" fontAlgn="base"/>
                      <a:r>
                        <a:rPr lang="en-GB" sz="1200" b="1"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Explain how students can raise concerns of non-engagement by other students and what the consequences of non-engagement would be</a:t>
                      </a:r>
                      <a:endParaRPr lang="en-GB" sz="1200" b="1" i="0" kern="1200" dirty="0">
                        <a:solidFill>
                          <a:schemeClr val="dk1"/>
                        </a:solidFill>
                        <a:effectLst/>
                        <a:latin typeface="+mn-lt"/>
                        <a:ea typeface="+mn-ea"/>
                        <a:cs typeface="+mn-cs"/>
                      </a:endParaRPr>
                    </a:p>
                    <a:p>
                      <a:pPr>
                        <a:lnSpc>
                          <a:spcPct val="107000"/>
                        </a:lnSpc>
                        <a:spcAft>
                          <a:spcPts val="800"/>
                        </a:spcAft>
                        <a:buNone/>
                      </a:pP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tc>
                  <a:txBody>
                    <a:bodyPr/>
                    <a:lstStyle/>
                    <a:p>
                      <a:pPr rtl="0" fontAlgn="base"/>
                      <a:r>
                        <a:rPr lang="en-GB" sz="1200" b="0" i="0" kern="1200" dirty="0">
                          <a:solidFill>
                            <a:schemeClr val="dk1"/>
                          </a:solidFill>
                          <a:effectLst/>
                          <a:latin typeface="+mn-lt"/>
                          <a:ea typeface="+mn-ea"/>
                          <a:cs typeface="+mn-cs"/>
                        </a:rPr>
                        <a:t>Allow students to build on their strengths by providing alternative ways for them to meet the learning outcomes.</a:t>
                      </a:r>
                      <a:r>
                        <a:rPr lang="en-GB" sz="1200" b="1" i="0" kern="1200" dirty="0">
                          <a:solidFill>
                            <a:schemeClr val="dk1"/>
                          </a:solidFill>
                          <a:effectLst/>
                          <a:latin typeface="+mn-lt"/>
                          <a:ea typeface="+mn-ea"/>
                          <a:cs typeface="+mn-cs"/>
                        </a:rPr>
                        <a:t> </a:t>
                      </a:r>
                    </a:p>
                    <a:p>
                      <a:pPr rtl="0" fontAlgn="base"/>
                      <a:r>
                        <a:rPr lang="en-GB" sz="1200" b="1"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Use marking rubrics to help clarify expectations.</a:t>
                      </a:r>
                      <a:r>
                        <a:rPr lang="en-GB" sz="1200" b="1" i="0" kern="1200" dirty="0">
                          <a:solidFill>
                            <a:schemeClr val="dk1"/>
                          </a:solidFill>
                          <a:effectLst/>
                          <a:latin typeface="+mn-lt"/>
                          <a:ea typeface="+mn-ea"/>
                          <a:cs typeface="+mn-cs"/>
                        </a:rPr>
                        <a:t> </a:t>
                      </a:r>
                    </a:p>
                    <a:p>
                      <a:pPr rtl="0" fontAlgn="base"/>
                      <a:r>
                        <a:rPr lang="en-GB" sz="1200" b="1" i="0" kern="1200" dirty="0">
                          <a:solidFill>
                            <a:schemeClr val="dk1"/>
                          </a:solidFill>
                          <a:effectLst/>
                          <a:latin typeface="+mn-lt"/>
                          <a:ea typeface="+mn-ea"/>
                          <a:cs typeface="+mn-cs"/>
                        </a:rPr>
                        <a:t> </a:t>
                      </a:r>
                    </a:p>
                    <a:p>
                      <a:pPr rtl="0" fontAlgn="base"/>
                      <a:r>
                        <a:rPr lang="en-GB" sz="1200" b="0" i="0" kern="1200" dirty="0">
                          <a:solidFill>
                            <a:schemeClr val="dk1"/>
                          </a:solidFill>
                          <a:effectLst/>
                          <a:latin typeface="+mn-lt"/>
                          <a:ea typeface="+mn-ea"/>
                          <a:cs typeface="+mn-cs"/>
                        </a:rPr>
                        <a:t>Provide opportunities for formative and/or peer feedback prior to summative submission.</a:t>
                      </a:r>
                      <a:r>
                        <a:rPr lang="en-GB" sz="1200" b="1" i="0" kern="1200" dirty="0">
                          <a:solidFill>
                            <a:schemeClr val="dk1"/>
                          </a:solidFill>
                          <a:effectLst/>
                          <a:latin typeface="+mn-lt"/>
                          <a:ea typeface="+mn-ea"/>
                          <a:cs typeface="+mn-cs"/>
                        </a:rPr>
                        <a:t> </a:t>
                      </a:r>
                    </a:p>
                  </a:txBody>
                  <a:tcPr marL="21159" marR="21159" marT="0" marB="0"/>
                </a:tc>
                <a:tc>
                  <a:txBody>
                    <a:bodyPr/>
                    <a:lstStyle/>
                    <a:p>
                      <a:pPr>
                        <a:lnSpc>
                          <a:spcPct val="107000"/>
                        </a:lnSpc>
                        <a:spcAft>
                          <a:spcPts val="800"/>
                        </a:spcAft>
                        <a:buNone/>
                      </a:pPr>
                      <a:r>
                        <a:rPr lang="en-GB" sz="1200" b="0" i="0" kern="1200" dirty="0">
                          <a:solidFill>
                            <a:schemeClr val="dk1"/>
                          </a:solidFill>
                          <a:effectLst/>
                          <a:latin typeface="+mn-lt"/>
                          <a:ea typeface="+mn-ea"/>
                          <a:cs typeface="+mn-cs"/>
                        </a:rPr>
                        <a:t>Provide an alternative to group assessment that allows individuals to reflect on their personal contribution to the group</a:t>
                      </a:r>
                      <a:r>
                        <a:rPr lang="en-GB" sz="1200" b="1" i="0" kern="1200" dirty="0">
                          <a:solidFill>
                            <a:schemeClr val="dk1"/>
                          </a:solidFill>
                          <a:effectLst/>
                          <a:latin typeface="+mn-lt"/>
                          <a:ea typeface="+mn-ea"/>
                          <a:cs typeface="+mn-cs"/>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21159" marR="21159" marT="0" marB="0"/>
                </a:tc>
                <a:extLst>
                  <a:ext uri="{0D108BD9-81ED-4DB2-BD59-A6C34878D82A}">
                    <a16:rowId xmlns:a16="http://schemas.microsoft.com/office/drawing/2014/main" val="3042279138"/>
                  </a:ext>
                </a:extLst>
              </a:tr>
            </a:tbl>
          </a:graphicData>
        </a:graphic>
      </p:graphicFrame>
      <p:sp>
        <p:nvSpPr>
          <p:cNvPr id="3" name="TextBox 2">
            <a:extLst>
              <a:ext uri="{FF2B5EF4-FFF2-40B4-BE49-F238E27FC236}">
                <a16:creationId xmlns:a16="http://schemas.microsoft.com/office/drawing/2014/main" id="{70375B57-3EF2-40C1-EEB6-DE81B0D15A2B}"/>
              </a:ext>
            </a:extLst>
          </p:cNvPr>
          <p:cNvSpPr txBox="1"/>
          <p:nvPr/>
        </p:nvSpPr>
        <p:spPr>
          <a:xfrm>
            <a:off x="180032" y="80102"/>
            <a:ext cx="3296698" cy="369332"/>
          </a:xfrm>
          <a:prstGeom prst="rect">
            <a:avLst/>
          </a:prstGeom>
          <a:noFill/>
        </p:spPr>
        <p:txBody>
          <a:bodyPr wrap="square" rtlCol="0">
            <a:spAutoFit/>
          </a:bodyPr>
          <a:lstStyle/>
          <a:p>
            <a:r>
              <a:rPr lang="en-GB" dirty="0"/>
              <a:t>Group Work</a:t>
            </a:r>
          </a:p>
        </p:txBody>
      </p:sp>
      <p:pic>
        <p:nvPicPr>
          <p:cNvPr id="4" name="Picture 3">
            <a:extLst>
              <a:ext uri="{FF2B5EF4-FFF2-40B4-BE49-F238E27FC236}">
                <a16:creationId xmlns:a16="http://schemas.microsoft.com/office/drawing/2014/main" id="{7814669C-8AEA-2A45-8B46-9DE1EEC7C0FD}"/>
              </a:ext>
            </a:extLst>
          </p:cNvPr>
          <p:cNvPicPr>
            <a:picLocks noChangeAspect="1"/>
          </p:cNvPicPr>
          <p:nvPr/>
        </p:nvPicPr>
        <p:blipFill>
          <a:blip r:embed="rId3"/>
          <a:srcRect/>
          <a:stretch/>
        </p:blipFill>
        <p:spPr>
          <a:xfrm>
            <a:off x="9013371" y="10877"/>
            <a:ext cx="793018" cy="371625"/>
          </a:xfrm>
          <a:prstGeom prst="rect">
            <a:avLst/>
          </a:prstGeom>
        </p:spPr>
      </p:pic>
    </p:spTree>
    <p:extLst>
      <p:ext uri="{BB962C8B-B14F-4D97-AF65-F5344CB8AC3E}">
        <p14:creationId xmlns:p14="http://schemas.microsoft.com/office/powerpoint/2010/main" val="3390654947"/>
      </p:ext>
    </p:extLst>
  </p:cSld>
  <p:clrMapOvr>
    <a:masterClrMapping/>
  </p:clrMapOvr>
</p:sld>
</file>

<file path=ppt/theme/theme1.xml><?xml version="1.0" encoding="utf-8"?>
<a:theme xmlns:a="http://schemas.openxmlformats.org/drawingml/2006/main" name="keeletheme-widescreen">
  <a:themeElements>
    <a:clrScheme name="Keele Colours">
      <a:dk1>
        <a:srgbClr val="282541"/>
      </a:dk1>
      <a:lt1>
        <a:srgbClr val="FEFFFE"/>
      </a:lt1>
      <a:dk2>
        <a:srgbClr val="282541"/>
      </a:dk2>
      <a:lt2>
        <a:srgbClr val="FEFFFE"/>
      </a:lt2>
      <a:accent1>
        <a:srgbClr val="342A4E"/>
      </a:accent1>
      <a:accent2>
        <a:srgbClr val="5D566D"/>
      </a:accent2>
      <a:accent3>
        <a:srgbClr val="938E9E"/>
      </a:accent3>
      <a:accent4>
        <a:srgbClr val="EDCE28"/>
      </a:accent4>
      <a:accent5>
        <a:srgbClr val="DC3719"/>
      </a:accent5>
      <a:accent6>
        <a:srgbClr val="47AE65"/>
      </a:accent6>
      <a:hlink>
        <a:srgbClr val="665D78"/>
      </a:hlink>
      <a:folHlink>
        <a:srgbClr val="655E77"/>
      </a:folHlink>
    </a:clrScheme>
    <a:fontScheme name="Keele Fonts">
      <a:majorFont>
        <a:latin typeface="Palatino Linotype"/>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eletheme-widescreen" id="{ED877600-EBE8-0F47-B29E-7D88887687C3}" vid="{9AA46253-BB01-0A46-B354-D8C3ABC1EE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9F280FDB2FCF41BDA09C9D548978D7" ma:contentTypeVersion="20" ma:contentTypeDescription="Create a new document." ma:contentTypeScope="" ma:versionID="66e103f7a1197394000c2a58f2571dee">
  <xsd:schema xmlns:xsd="http://www.w3.org/2001/XMLSchema" xmlns:xs="http://www.w3.org/2001/XMLSchema" xmlns:p="http://schemas.microsoft.com/office/2006/metadata/properties" xmlns:ns2="dda9d3fb-4095-46d5-aa6a-7b08e28009f0" xmlns:ns3="fa1d98a3-0498-4809-b7e1-4872d21c9bc4" targetNamespace="http://schemas.microsoft.com/office/2006/metadata/properties" ma:root="true" ma:fieldsID="99b6a695e0ed322b944fe4319bc5de55" ns2:_="" ns3:_="">
    <xsd:import namespace="dda9d3fb-4095-46d5-aa6a-7b08e28009f0"/>
    <xsd:import namespace="fa1d98a3-0498-4809-b7e1-4872d21c9b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AutoTag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GraduateAttributes" minOccurs="0"/>
                <xsd:element ref="ns2:CurriculumExpecta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9d3fb-4095-46d5-aa6a-7b08e28009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bd5989-7fff-46ea-aeef-f8575643eb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GraduateAttributes" ma:index="26" nillable="true" ma:displayName="Graduate Attributes" ma:format="Dropdown" ma:internalName="GraduateAttributes">
      <xsd:complexType>
        <xsd:complexContent>
          <xsd:extension base="dms:MultiChoiceFillIn">
            <xsd:sequence>
              <xsd:element name="Value" maxOccurs="unbounded" minOccurs="0" nillable="true">
                <xsd:simpleType>
                  <xsd:union memberTypes="dms:Text">
                    <xsd:simpleType>
                      <xsd:restriction base="dms:Choice">
                        <xsd:enumeration value="Academic Expertise"/>
                        <xsd:enumeration value="Professional Skills"/>
                        <xsd:enumeration value="Social &amp; Ethical Responsibility"/>
                        <xsd:enumeration value="Personal Effectiveness"/>
                      </xsd:restriction>
                    </xsd:simpleType>
                  </xsd:union>
                </xsd:simpleType>
              </xsd:element>
            </xsd:sequence>
          </xsd:extension>
        </xsd:complexContent>
      </xsd:complexType>
    </xsd:element>
    <xsd:element name="CurriculumExpectations" ma:index="27" nillable="true" ma:displayName="Curriculum Expectations" ma:format="Dropdown" ma:internalName="CurriculumExpectations">
      <xsd:complexType>
        <xsd:complexContent>
          <xsd:extension base="dms:MultiChoice">
            <xsd:sequence>
              <xsd:element name="Value" maxOccurs="unbounded" minOccurs="0" nillable="true">
                <xsd:simpleType>
                  <xsd:restriction base="dms:Choice">
                    <xsd:enumeration value="Inclusivity"/>
                    <xsd:enumeration value="Digital Capability"/>
                    <xsd:enumeration value="External Engagement"/>
                    <xsd:enumeration value="Active Learning"/>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a1d98a3-0498-4809-b7e1-4872d21c9b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e8559dd-25ae-4595-aace-05e0963994a9}" ma:internalName="TaxCatchAll" ma:showField="CatchAllData" ma:web="fa1d98a3-0498-4809-b7e1-4872d21c9b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a1d98a3-0498-4809-b7e1-4872d21c9bc4" xsi:nil="true"/>
    <lcf76f155ced4ddcb4097134ff3c332f xmlns="dda9d3fb-4095-46d5-aa6a-7b08e28009f0">
      <Terms xmlns="http://schemas.microsoft.com/office/infopath/2007/PartnerControls"/>
    </lcf76f155ced4ddcb4097134ff3c332f>
    <GraduateAttributes xmlns="dda9d3fb-4095-46d5-aa6a-7b08e28009f0" xsi:nil="true"/>
    <CurriculumExpectations xmlns="dda9d3fb-4095-46d5-aa6a-7b08e28009f0" xsi:nil="true"/>
  </documentManagement>
</p:properties>
</file>

<file path=customXml/itemProps1.xml><?xml version="1.0" encoding="utf-8"?>
<ds:datastoreItem xmlns:ds="http://schemas.openxmlformats.org/officeDocument/2006/customXml" ds:itemID="{FE467BAF-548C-4C58-886E-8330046365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9d3fb-4095-46d5-aa6a-7b08e28009f0"/>
    <ds:schemaRef ds:uri="fa1d98a3-0498-4809-b7e1-4872d21c9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C44C14-A229-44B2-8FB3-EA92AA79EFCE}">
  <ds:schemaRefs>
    <ds:schemaRef ds:uri="http://schemas.microsoft.com/sharepoint/v3/contenttype/forms"/>
  </ds:schemaRefs>
</ds:datastoreItem>
</file>

<file path=customXml/itemProps3.xml><?xml version="1.0" encoding="utf-8"?>
<ds:datastoreItem xmlns:ds="http://schemas.openxmlformats.org/officeDocument/2006/customXml" ds:itemID="{D7AC7C10-787C-438C-83F9-D4735B3AC646}">
  <ds:schemaRefs>
    <ds:schemaRef ds:uri="http://purl.org/dc/dcmitype/"/>
    <ds:schemaRef ds:uri="http://purl.org/dc/elements/1.1/"/>
    <ds:schemaRef ds:uri="dd29aa29-5ec4-41d6-a8f0-1c0d3d335484"/>
    <ds:schemaRef ds:uri="http://schemas.microsoft.com/office/2006/metadata/properties"/>
    <ds:schemaRef ds:uri="http://www.w3.org/XML/1998/namespace"/>
    <ds:schemaRef ds:uri="8c782783-32b0-4dcc-b311-37def6eee61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fa1d98a3-0498-4809-b7e1-4872d21c9bc4"/>
    <ds:schemaRef ds:uri="dda9d3fb-4095-46d5-aa6a-7b08e28009f0"/>
  </ds:schemaRefs>
</ds:datastoreItem>
</file>

<file path=docProps/app.xml><?xml version="1.0" encoding="utf-8"?>
<Properties xmlns="http://schemas.openxmlformats.org/officeDocument/2006/extended-properties" xmlns:vt="http://schemas.openxmlformats.org/officeDocument/2006/docPropsVTypes">
  <Template/>
  <TotalTime>1415</TotalTime>
  <Words>991</Words>
  <Application>Microsoft Office PowerPoint</Application>
  <PresentationFormat>A4 Paper (210x297 mm)</PresentationFormat>
  <Paragraphs>92</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Palatino Linotype</vt:lpstr>
      <vt:lpstr>keeletheme-widescreen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Belford</dc:creator>
  <cp:lastModifiedBy>Nicola Dudley</cp:lastModifiedBy>
  <cp:revision>39</cp:revision>
  <dcterms:created xsi:type="dcterms:W3CDTF">2021-03-17T15:09:57Z</dcterms:created>
  <dcterms:modified xsi:type="dcterms:W3CDTF">2025-04-17T12:34:19Z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0x010100A09F280FDB2FCF41BDA09C9D548978D7</vt:lpwstr>
  </property>
  <property fmtid="{D5CDD505-2E9C-101B-9397-08002B2CF9AE}" pid="3" name="Order">
    <vt:r8>139400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