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8"/>
  </p:notesMasterIdLst>
  <p:handoutMasterIdLst>
    <p:handoutMasterId r:id="rId9"/>
  </p:handoutMasterIdLst>
  <p:sldIdLst>
    <p:sldId id="260" r:id="rId5"/>
    <p:sldId id="266" r:id="rId6"/>
    <p:sldId id="267"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C93"/>
    <a:srgbClr val="FFFEF0"/>
    <a:srgbClr val="FFF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DF94A-4E38-B1A1-65AA-41DE426ABC6E}" v="1" dt="2025-11-12T10:01:20.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1"/>
    <p:restoredTop sz="86387"/>
  </p:normalViewPr>
  <p:slideViewPr>
    <p:cSldViewPr snapToGrid="0" snapToObjects="1" showGuides="1">
      <p:cViewPr varScale="1">
        <p:scale>
          <a:sx n="95" d="100"/>
          <a:sy n="95" d="100"/>
        </p:scale>
        <p:origin x="142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8" d="100"/>
          <a:sy n="148" d="100"/>
        </p:scale>
        <p:origin x="40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ina Garneata" userId="S::g.smith1@keele.ac.uk::1699e4ef-f133-4636-ba3c-524b6ecd51da" providerId="AD" clId="Web-{67BDF94A-4E38-B1A1-65AA-41DE426ABC6E}"/>
    <pc:docChg chg="modSld">
      <pc:chgData name="Galina Garneata" userId="S::g.smith1@keele.ac.uk::1699e4ef-f133-4636-ba3c-524b6ecd51da" providerId="AD" clId="Web-{67BDF94A-4E38-B1A1-65AA-41DE426ABC6E}" dt="2025-11-12T10:01:20.909" v="0"/>
      <pc:docMkLst>
        <pc:docMk/>
      </pc:docMkLst>
      <pc:sldChg chg="modSp">
        <pc:chgData name="Galina Garneata" userId="S::g.smith1@keele.ac.uk::1699e4ef-f133-4636-ba3c-524b6ecd51da" providerId="AD" clId="Web-{67BDF94A-4E38-B1A1-65AA-41DE426ABC6E}" dt="2025-11-12T10:01:20.909" v="0"/>
        <pc:sldMkLst>
          <pc:docMk/>
          <pc:sldMk cId="3743734285" sldId="260"/>
        </pc:sldMkLst>
        <pc:graphicFrameChg chg="modGraphic">
          <ac:chgData name="Galina Garneata" userId="S::g.smith1@keele.ac.uk::1699e4ef-f133-4636-ba3c-524b6ecd51da" providerId="AD" clId="Web-{67BDF94A-4E38-B1A1-65AA-41DE426ABC6E}" dt="2025-11-12T10:01:20.909" v="0"/>
          <ac:graphicFrameMkLst>
            <pc:docMk/>
            <pc:sldMk cId="3743734285" sldId="260"/>
            <ac:graphicFrameMk id="2" creationId="{876CA930-FA56-D3FA-C20E-D61C54AD5E5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60D4DD-CA0F-7F45-88ED-F7AEBDDD7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F7EBE-B50A-D443-AE2A-42132C68EF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FE77E8-BC33-C74B-9CC2-F4DA69E5A52A}" type="datetimeFigureOut">
              <a:rPr lang="en-US" smtClean="0"/>
              <a:t>11/12/2025</a:t>
            </a:fld>
            <a:endParaRPr lang="en-US"/>
          </a:p>
        </p:txBody>
      </p:sp>
      <p:sp>
        <p:nvSpPr>
          <p:cNvPr id="4" name="Footer Placeholder 3">
            <a:extLst>
              <a:ext uri="{FF2B5EF4-FFF2-40B4-BE49-F238E27FC236}">
                <a16:creationId xmlns:a16="http://schemas.microsoft.com/office/drawing/2014/main" id="{CD19BC9B-62AA-6E4E-A277-0530773DB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7A0097-E9AC-BF4A-BC41-E2EEC52F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D8E1-1850-A643-B7A4-6A6AA6A07A47}" type="slidenum">
              <a:rPr lang="en-US" smtClean="0"/>
              <a:t>‹#›</a:t>
            </a:fld>
            <a:endParaRPr lang="en-US"/>
          </a:p>
        </p:txBody>
      </p:sp>
    </p:spTree>
    <p:extLst>
      <p:ext uri="{BB962C8B-B14F-4D97-AF65-F5344CB8AC3E}">
        <p14:creationId xmlns:p14="http://schemas.microsoft.com/office/powerpoint/2010/main" val="276079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F34F9-0127-F144-AC54-AA4EAEE93BC1}" type="datetimeFigureOut">
              <a:rPr lang="en-US" smtClean="0"/>
              <a:t>11/12/2025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CFEE-6CE1-3642-A489-86103B163021}" type="slidenum">
              <a:rPr lang="en-US" smtClean="0"/>
              <a:t>‹#›</a:t>
            </a:fld>
            <a:endParaRPr lang="en-US"/>
          </a:p>
        </p:txBody>
      </p:sp>
    </p:spTree>
    <p:extLst>
      <p:ext uri="{BB962C8B-B14F-4D97-AF65-F5344CB8AC3E}">
        <p14:creationId xmlns:p14="http://schemas.microsoft.com/office/powerpoint/2010/main" val="199337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2CFEE-6CE1-3642-A489-86103B163021}" type="slidenum">
              <a:rPr lang="en-US" smtClean="0"/>
              <a:t>1</a:t>
            </a:fld>
            <a:endParaRPr lang="en-US"/>
          </a:p>
        </p:txBody>
      </p:sp>
    </p:spTree>
    <p:extLst>
      <p:ext uri="{BB962C8B-B14F-4D97-AF65-F5344CB8AC3E}">
        <p14:creationId xmlns:p14="http://schemas.microsoft.com/office/powerpoint/2010/main" val="371507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0ED-DB3D-2D16-02CF-31C1BF9C9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688F6-2EAF-AD13-C67A-32605D214BE0}"/>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133C1B74-959F-31BF-B2B6-9F7F7B44BB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0C8A6-D310-380A-A3F2-D180FD3A16BC}"/>
              </a:ext>
            </a:extLst>
          </p:cNvPr>
          <p:cNvSpPr>
            <a:spLocks noGrp="1"/>
          </p:cNvSpPr>
          <p:nvPr>
            <p:ph type="sldNum" sz="quarter" idx="5"/>
          </p:nvPr>
        </p:nvSpPr>
        <p:spPr/>
        <p:txBody>
          <a:bodyPr/>
          <a:lstStyle/>
          <a:p>
            <a:fld id="{ADB2CFEE-6CE1-3642-A489-86103B163021}" type="slidenum">
              <a:rPr lang="en-US" smtClean="0"/>
              <a:t>2</a:t>
            </a:fld>
            <a:endParaRPr lang="en-US"/>
          </a:p>
        </p:txBody>
      </p:sp>
    </p:spTree>
    <p:extLst>
      <p:ext uri="{BB962C8B-B14F-4D97-AF65-F5344CB8AC3E}">
        <p14:creationId xmlns:p14="http://schemas.microsoft.com/office/powerpoint/2010/main" val="166576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EA3C-823B-D825-35E8-0A9118344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7D73-699E-D6AD-7F69-36B2DBAC52F2}"/>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6271C6CD-78BD-38E7-6DE8-C0A5CA494E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28CAF6-712E-AB58-6DBB-AE84AFE1E9F5}"/>
              </a:ext>
            </a:extLst>
          </p:cNvPr>
          <p:cNvSpPr>
            <a:spLocks noGrp="1"/>
          </p:cNvSpPr>
          <p:nvPr>
            <p:ph type="sldNum" sz="quarter" idx="5"/>
          </p:nvPr>
        </p:nvSpPr>
        <p:spPr/>
        <p:txBody>
          <a:bodyPr/>
          <a:lstStyle/>
          <a:p>
            <a:fld id="{ADB2CFEE-6CE1-3642-A489-86103B163021}" type="slidenum">
              <a:rPr lang="en-US" smtClean="0"/>
              <a:t>3</a:t>
            </a:fld>
            <a:endParaRPr lang="en-US"/>
          </a:p>
        </p:txBody>
      </p:sp>
    </p:spTree>
    <p:extLst>
      <p:ext uri="{BB962C8B-B14F-4D97-AF65-F5344CB8AC3E}">
        <p14:creationId xmlns:p14="http://schemas.microsoft.com/office/powerpoint/2010/main" val="1930792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lding 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85605F-D07D-C040-859B-77CD8E038E7B}"/>
              </a:ext>
            </a:extLst>
          </p:cNvPr>
          <p:cNvPicPr>
            <a:picLocks noChangeAspect="1"/>
          </p:cNvPicPr>
          <p:nvPr userDrawn="1"/>
        </p:nvPicPr>
        <p:blipFill>
          <a:blip r:embed="rId2"/>
          <a:srcRect/>
          <a:stretch/>
        </p:blipFill>
        <p:spPr>
          <a:xfrm>
            <a:off x="3827850" y="2560895"/>
            <a:ext cx="2250300" cy="1736212"/>
          </a:xfrm>
          <a:prstGeom prst="rect">
            <a:avLst/>
          </a:prstGeom>
        </p:spPr>
      </p:pic>
      <p:sp>
        <p:nvSpPr>
          <p:cNvPr id="14" name="Rectangle 13">
            <a:extLst>
              <a:ext uri="{FF2B5EF4-FFF2-40B4-BE49-F238E27FC236}">
                <a16:creationId xmlns:a16="http://schemas.microsoft.com/office/drawing/2014/main" id="{B1EDAA04-B5C8-B946-A933-3407EAB3BFC7}"/>
              </a:ext>
            </a:extLst>
          </p:cNvPr>
          <p:cNvSpPr/>
          <p:nvPr userDrawn="1"/>
        </p:nvSpPr>
        <p:spPr>
          <a:xfrm>
            <a:off x="234767" y="207290"/>
            <a:ext cx="9436467" cy="6440806"/>
          </a:xfrm>
          <a:prstGeom prst="rect">
            <a:avLst/>
          </a:prstGeom>
          <a:blipFill>
            <a:blip r:embed="rId3"/>
            <a:srcRect/>
            <a:stretch>
              <a:fillRect l="-20906" t="-3218" r="-19917" b="-4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B2D70B35-1C29-1048-88E8-A6C08C249BC5}"/>
              </a:ext>
            </a:extLst>
          </p:cNvPr>
          <p:cNvPicPr>
            <a:picLocks noChangeAspect="1"/>
          </p:cNvPicPr>
          <p:nvPr userDrawn="1"/>
        </p:nvPicPr>
        <p:blipFill>
          <a:blip r:embed="rId2"/>
          <a:srcRect/>
          <a:stretch/>
        </p:blipFill>
        <p:spPr>
          <a:xfrm>
            <a:off x="3827849" y="2777721"/>
            <a:ext cx="2250300" cy="1302561"/>
          </a:xfrm>
          <a:prstGeom prst="rect">
            <a:avLst/>
          </a:prstGeom>
        </p:spPr>
      </p:pic>
      <p:pic>
        <p:nvPicPr>
          <p:cNvPr id="16" name="Picture 15">
            <a:extLst>
              <a:ext uri="{FF2B5EF4-FFF2-40B4-BE49-F238E27FC236}">
                <a16:creationId xmlns:a16="http://schemas.microsoft.com/office/drawing/2014/main" id="{8760E858-4350-B946-B3F8-FBCA4837201F}"/>
              </a:ext>
            </a:extLst>
          </p:cNvPr>
          <p:cNvPicPr>
            <a:picLocks noChangeAspect="1"/>
          </p:cNvPicPr>
          <p:nvPr userDrawn="1"/>
        </p:nvPicPr>
        <p:blipFill>
          <a:blip r:embed="rId4"/>
          <a:srcRect/>
          <a:stretch/>
        </p:blipFill>
        <p:spPr>
          <a:xfrm>
            <a:off x="9578662" y="5454728"/>
            <a:ext cx="327338" cy="943404"/>
          </a:xfrm>
          <a:prstGeom prst="rect">
            <a:avLst/>
          </a:prstGeom>
        </p:spPr>
      </p:pic>
    </p:spTree>
    <p:extLst>
      <p:ext uri="{BB962C8B-B14F-4D97-AF65-F5344CB8AC3E}">
        <p14:creationId xmlns:p14="http://schemas.microsoft.com/office/powerpoint/2010/main" val="238827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ff White Two Columns">
    <p:bg>
      <p:bgPr>
        <a:solidFill>
          <a:srgbClr val="FFFEF0"/>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053A8C5-C96E-FD45-B2D2-22F1DFD9E892}"/>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8B687235-AF42-3F47-8595-675865398115}"/>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E3E2E462-0643-DA45-8F5E-5D3340414F48}"/>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E63C8B06-364F-484D-BC38-3DAF745FA9DC}"/>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20814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0982CA-A379-5E4A-8DC2-CA81314270EA}"/>
              </a:ext>
            </a:extLst>
          </p:cNvPr>
          <p:cNvSpPr/>
          <p:nvPr/>
        </p:nvSpPr>
        <p:spPr>
          <a:xfrm>
            <a:off x="234769" y="207290"/>
            <a:ext cx="9436467" cy="6443420"/>
          </a:xfrm>
          <a:prstGeom prst="rect">
            <a:avLst/>
          </a:prstGeom>
          <a:solidFill>
            <a:srgbClr val="271E3D">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271E3D"/>
              </a:solidFill>
            </a:endParaRPr>
          </a:p>
        </p:txBody>
      </p:sp>
      <p:sp>
        <p:nvSpPr>
          <p:cNvPr id="13" name="TextBox 12">
            <a:extLst>
              <a:ext uri="{FF2B5EF4-FFF2-40B4-BE49-F238E27FC236}">
                <a16:creationId xmlns:a16="http://schemas.microsoft.com/office/drawing/2014/main" id="{09DA286B-5D0B-8F44-8BD0-0CF55D88956E}"/>
              </a:ext>
            </a:extLst>
          </p:cNvPr>
          <p:cNvSpPr txBox="1">
            <a:spLocks noChangeArrowheads="1"/>
          </p:cNvSpPr>
          <p:nvPr/>
        </p:nvSpPr>
        <p:spPr bwMode="auto">
          <a:xfrm>
            <a:off x="830211" y="4954373"/>
            <a:ext cx="2870332" cy="687432"/>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110000"/>
              </a:lnSpc>
              <a:defRPr/>
            </a:pPr>
            <a:r>
              <a:rPr lang="en-GB" sz="825" b="1" dirty="0" err="1">
                <a:solidFill>
                  <a:schemeClr val="bg2"/>
                </a:solidFill>
              </a:rPr>
              <a:t>Keele</a:t>
            </a:r>
            <a:r>
              <a:rPr lang="en-GB" sz="825" b="1" dirty="0">
                <a:solidFill>
                  <a:schemeClr val="bg2"/>
                </a:solidFill>
              </a:rPr>
              <a:t> University</a:t>
            </a:r>
          </a:p>
          <a:p>
            <a:pPr eaLnBrk="1" hangingPunct="1">
              <a:lnSpc>
                <a:spcPct val="110000"/>
              </a:lnSpc>
              <a:defRPr/>
            </a:pPr>
            <a:r>
              <a:rPr lang="en-GB" sz="825" dirty="0">
                <a:solidFill>
                  <a:schemeClr val="bg2"/>
                </a:solidFill>
              </a:rPr>
              <a:t>Newcastle-under-Lyme</a:t>
            </a:r>
          </a:p>
          <a:p>
            <a:pPr eaLnBrk="1" hangingPunct="1">
              <a:lnSpc>
                <a:spcPct val="110000"/>
              </a:lnSpc>
              <a:defRPr/>
            </a:pPr>
            <a:r>
              <a:rPr lang="en-GB" sz="825" dirty="0">
                <a:solidFill>
                  <a:schemeClr val="bg2"/>
                </a:solidFill>
              </a:rPr>
              <a:t>Staffordshire</a:t>
            </a:r>
          </a:p>
          <a:p>
            <a:pPr eaLnBrk="1" hangingPunct="1">
              <a:lnSpc>
                <a:spcPct val="110000"/>
              </a:lnSpc>
              <a:defRPr/>
            </a:pPr>
            <a:r>
              <a:rPr lang="en-GB" sz="825" dirty="0">
                <a:solidFill>
                  <a:schemeClr val="bg2"/>
                </a:solidFill>
              </a:rPr>
              <a:t>ST5 5BG</a:t>
            </a:r>
          </a:p>
          <a:p>
            <a:pPr eaLnBrk="1" hangingPunct="1">
              <a:lnSpc>
                <a:spcPct val="110000"/>
              </a:lnSpc>
              <a:defRPr/>
            </a:pPr>
            <a:r>
              <a:rPr lang="en-GB" sz="825" dirty="0">
                <a:solidFill>
                  <a:schemeClr val="bg2"/>
                </a:solidFill>
              </a:rPr>
              <a:t>+44 (0)1782 732000</a:t>
            </a:r>
          </a:p>
        </p:txBody>
      </p:sp>
      <p:sp>
        <p:nvSpPr>
          <p:cNvPr id="16" name="TextBox 15">
            <a:extLst>
              <a:ext uri="{FF2B5EF4-FFF2-40B4-BE49-F238E27FC236}">
                <a16:creationId xmlns:a16="http://schemas.microsoft.com/office/drawing/2014/main" id="{FE0BE2FF-041F-C240-9E7C-A20C83F486F9}"/>
              </a:ext>
            </a:extLst>
          </p:cNvPr>
          <p:cNvSpPr txBox="1">
            <a:spLocks noChangeArrowheads="1"/>
          </p:cNvSpPr>
          <p:nvPr/>
        </p:nvSpPr>
        <p:spPr bwMode="auto">
          <a:xfrm>
            <a:off x="833015" y="2936613"/>
            <a:ext cx="5127750" cy="888705"/>
          </a:xfrm>
          <a:prstGeom prst="rect">
            <a:avLst/>
          </a:prstGeom>
          <a:noFill/>
          <a:ln>
            <a:noFill/>
          </a:ln>
          <a:extLst>
            <a:ext uri="{909E8E84-426E-40dd-AFC4-6F175D3DCCD1}"/>
            <a:ext uri="{91240B29-F687-4f45-9708-019B960494DF}"/>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eaLnBrk="1" hangingPunct="1">
              <a:defRPr/>
            </a:pPr>
            <a:r>
              <a:rPr lang="en-US" sz="5775" dirty="0">
                <a:solidFill>
                  <a:schemeClr val="bg2"/>
                </a:solidFill>
                <a:latin typeface="Palatino Linotype" charset="0"/>
                <a:cs typeface="Palatino Linotype" charset="0"/>
              </a:rPr>
              <a:t>Thank </a:t>
            </a:r>
            <a:r>
              <a:rPr lang="en-US" sz="5775" b="0" i="0" baseline="0" dirty="0">
                <a:solidFill>
                  <a:schemeClr val="bg2"/>
                </a:solidFill>
                <a:latin typeface="Palatino Linotype" charset="0"/>
                <a:cs typeface="Palatino Linotype" charset="0"/>
              </a:rPr>
              <a:t>you</a:t>
            </a:r>
          </a:p>
        </p:txBody>
      </p:sp>
      <p:pic>
        <p:nvPicPr>
          <p:cNvPr id="11" name="Picture 10">
            <a:extLst>
              <a:ext uri="{FF2B5EF4-FFF2-40B4-BE49-F238E27FC236}">
                <a16:creationId xmlns:a16="http://schemas.microsoft.com/office/drawing/2014/main" id="{5C5E74E6-7376-C843-B18C-2FB9D1987303}"/>
              </a:ext>
            </a:extLst>
          </p:cNvPr>
          <p:cNvPicPr>
            <a:picLocks noChangeAspect="1"/>
          </p:cNvPicPr>
          <p:nvPr userDrawn="1"/>
        </p:nvPicPr>
        <p:blipFill>
          <a:blip r:embed="rId2"/>
          <a:srcRect/>
          <a:stretch/>
        </p:blipFill>
        <p:spPr>
          <a:xfrm>
            <a:off x="7134061" y="472121"/>
            <a:ext cx="2250299" cy="1055516"/>
          </a:xfrm>
          <a:prstGeom prst="rect">
            <a:avLst/>
          </a:prstGeom>
        </p:spPr>
      </p:pic>
      <p:pic>
        <p:nvPicPr>
          <p:cNvPr id="18" name="Picture 17">
            <a:extLst>
              <a:ext uri="{FF2B5EF4-FFF2-40B4-BE49-F238E27FC236}">
                <a16:creationId xmlns:a16="http://schemas.microsoft.com/office/drawing/2014/main" id="{5A0D7D37-D945-D548-A440-16231EFF7C3A}"/>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2074461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Keele Hall">
    <p:bg>
      <p:bgPr>
        <a:solidFill>
          <a:schemeClr val="bg2"/>
        </a:solidFill>
        <a:effectLst/>
      </p:bgPr>
    </p:bg>
    <p:spTree>
      <p:nvGrpSpPr>
        <p:cNvPr id="1" name=""/>
        <p:cNvGrpSpPr/>
        <p:nvPr/>
      </p:nvGrpSpPr>
      <p:grpSpPr>
        <a:xfrm>
          <a:off x="0" y="0"/>
          <a:ext cx="0" cy="0"/>
          <a:chOff x="0" y="0"/>
          <a:chExt cx="0" cy="0"/>
        </a:xfrm>
      </p:grpSpPr>
      <p:pic>
        <p:nvPicPr>
          <p:cNvPr id="14" name="Picture 13" descr="A lake with trees and a castle in the background&#10;&#10;Description automatically generated with low confidence">
            <a:extLst>
              <a:ext uri="{FF2B5EF4-FFF2-40B4-BE49-F238E27FC236}">
                <a16:creationId xmlns:a16="http://schemas.microsoft.com/office/drawing/2014/main" id="{903415E3-787B-AC44-AFD9-A308CF54861E}"/>
              </a:ext>
            </a:extLst>
          </p:cNvPr>
          <p:cNvPicPr>
            <a:picLocks noChangeAspect="1"/>
          </p:cNvPicPr>
          <p:nvPr userDrawn="1"/>
        </p:nvPicPr>
        <p:blipFill rotWithShape="1">
          <a:blip r:embed="rId2"/>
          <a:srcRect t="685" b="725"/>
          <a:stretch/>
        </p:blipFill>
        <p:spPr>
          <a:xfrm>
            <a:off x="234764" y="207290"/>
            <a:ext cx="9436467" cy="6440806"/>
          </a:xfrm>
          <a:prstGeom prst="rect">
            <a:avLst/>
          </a:prstGeom>
        </p:spPr>
      </p:pic>
      <p:sp>
        <p:nvSpPr>
          <p:cNvPr id="15" name="Title 1">
            <a:extLst>
              <a:ext uri="{FF2B5EF4-FFF2-40B4-BE49-F238E27FC236}">
                <a16:creationId xmlns:a16="http://schemas.microsoft.com/office/drawing/2014/main" id="{7456E8E9-6C2F-184D-9DFF-CBB0FB851E2B}"/>
              </a:ext>
            </a:extLst>
          </p:cNvPr>
          <p:cNvSpPr>
            <a:spLocks noGrp="1"/>
          </p:cNvSpPr>
          <p:nvPr>
            <p:ph type="title" hasCustomPrompt="1"/>
          </p:nvPr>
        </p:nvSpPr>
        <p:spPr>
          <a:xfrm>
            <a:off x="587017" y="4305571"/>
            <a:ext cx="8490645" cy="128006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6" name="Text Placeholder 24">
            <a:extLst>
              <a:ext uri="{FF2B5EF4-FFF2-40B4-BE49-F238E27FC236}">
                <a16:creationId xmlns:a16="http://schemas.microsoft.com/office/drawing/2014/main" id="{F90FA749-EFA0-094B-BCD9-63C9CBF23940}"/>
              </a:ext>
            </a:extLst>
          </p:cNvPr>
          <p:cNvSpPr>
            <a:spLocks noGrp="1"/>
          </p:cNvSpPr>
          <p:nvPr>
            <p:ph type="body" sz="quarter" idx="10" hasCustomPrompt="1"/>
          </p:nvPr>
        </p:nvSpPr>
        <p:spPr>
          <a:xfrm>
            <a:off x="587017" y="5701175"/>
            <a:ext cx="8490645" cy="519078"/>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cxnSp>
        <p:nvCxnSpPr>
          <p:cNvPr id="17" name="Straight Connector 16">
            <a:extLst>
              <a:ext uri="{FF2B5EF4-FFF2-40B4-BE49-F238E27FC236}">
                <a16:creationId xmlns:a16="http://schemas.microsoft.com/office/drawing/2014/main" id="{95E0A54B-CA70-1D48-88A3-267B0821351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651DA84F-43EE-1B4E-99D0-D18C0F8B5DF1}"/>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A441AFD-907C-4F4B-A62A-499AE5AB887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9B4C4911-B05A-6743-ACE4-06231C4AB54D}"/>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21" name="Straight Connector 20">
            <a:extLst>
              <a:ext uri="{FF2B5EF4-FFF2-40B4-BE49-F238E27FC236}">
                <a16:creationId xmlns:a16="http://schemas.microsoft.com/office/drawing/2014/main" id="{F86FC26A-38A1-044B-839E-3DD160075535}"/>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9E1BEC4-2EDD-1A41-9251-B5165532A86C}"/>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58183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nion Square">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road, outdoor, night&#10;&#10;Description automatically generated">
            <a:extLst>
              <a:ext uri="{FF2B5EF4-FFF2-40B4-BE49-F238E27FC236}">
                <a16:creationId xmlns:a16="http://schemas.microsoft.com/office/drawing/2014/main" id="{9F9F92E9-3A4A-8F40-AA93-E6749330E6AD}"/>
              </a:ext>
            </a:extLst>
          </p:cNvPr>
          <p:cNvPicPr>
            <a:picLocks noChangeAspect="1"/>
          </p:cNvPicPr>
          <p:nvPr userDrawn="1"/>
        </p:nvPicPr>
        <p:blipFill rotWithShape="1">
          <a:blip r:embed="rId2"/>
          <a:srcRect l="523" t="1402" b="484"/>
          <a:stretch/>
        </p:blipFill>
        <p:spPr>
          <a:xfrm>
            <a:off x="234767" y="207290"/>
            <a:ext cx="9436467" cy="6443420"/>
          </a:xfrm>
          <a:prstGeom prst="rect">
            <a:avLst/>
          </a:prstGeom>
        </p:spPr>
      </p:pic>
      <p:sp>
        <p:nvSpPr>
          <p:cNvPr id="14" name="Title 1">
            <a:extLst>
              <a:ext uri="{FF2B5EF4-FFF2-40B4-BE49-F238E27FC236}">
                <a16:creationId xmlns:a16="http://schemas.microsoft.com/office/drawing/2014/main" id="{6AEE28B4-3D2F-0A4A-819C-F5BA4473C8E8}"/>
              </a:ext>
            </a:extLst>
          </p:cNvPr>
          <p:cNvSpPr>
            <a:spLocks noGrp="1"/>
          </p:cNvSpPr>
          <p:nvPr>
            <p:ph type="title" hasCustomPrompt="1"/>
          </p:nvPr>
        </p:nvSpPr>
        <p:spPr>
          <a:xfrm>
            <a:off x="587017" y="943148"/>
            <a:ext cx="8490645" cy="128005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5" name="Text Placeholder 24">
            <a:extLst>
              <a:ext uri="{FF2B5EF4-FFF2-40B4-BE49-F238E27FC236}">
                <a16:creationId xmlns:a16="http://schemas.microsoft.com/office/drawing/2014/main" id="{202F8BEC-0357-BB41-BDA6-194B597A0F9D}"/>
              </a:ext>
            </a:extLst>
          </p:cNvPr>
          <p:cNvSpPr>
            <a:spLocks noGrp="1"/>
          </p:cNvSpPr>
          <p:nvPr>
            <p:ph type="body" sz="quarter" idx="10" hasCustomPrompt="1"/>
          </p:nvPr>
        </p:nvSpPr>
        <p:spPr>
          <a:xfrm>
            <a:off x="586060" y="2338758"/>
            <a:ext cx="8490646" cy="519073"/>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B1348E2-615D-774B-8E4F-6810C7DD4244}"/>
              </a:ext>
            </a:extLst>
          </p:cNvPr>
          <p:cNvCxnSpPr>
            <a:cxnSpLocks noChangeShapeType="1"/>
          </p:cNvCxnSpPr>
          <p:nvPr userDrawn="1"/>
        </p:nvCxnSpPr>
        <p:spPr bwMode="auto">
          <a:xfrm>
            <a:off x="586060" y="2225818"/>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Union Squ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sp>
        <p:nvSpPr>
          <p:cNvPr id="9" name="TextBox 8">
            <a:extLst>
              <a:ext uri="{FF2B5EF4-FFF2-40B4-BE49-F238E27FC236}">
                <a16:creationId xmlns:a16="http://schemas.microsoft.com/office/drawing/2014/main" id="{69D7FD35-8E8F-0047-854F-E28AB95ECFF2}"/>
              </a:ext>
            </a:extLst>
          </p:cNvPr>
          <p:cNvSpPr txBox="1"/>
          <p:nvPr userDrawn="1"/>
        </p:nvSpPr>
        <p:spPr>
          <a:xfrm>
            <a:off x="1222099" y="1546055"/>
            <a:ext cx="7461802" cy="3083921"/>
          </a:xfrm>
          <a:prstGeom prst="rect">
            <a:avLst/>
          </a:prstGeom>
          <a:noFill/>
          <a:effectLst/>
        </p:spPr>
        <p:txBody>
          <a:bodyPr wrap="square" rtlCol="0">
            <a:spAutoFit/>
          </a:bodyPr>
          <a:lstStyle/>
          <a:p>
            <a:pPr algn="ctr">
              <a:lnSpc>
                <a:spcPct val="90000"/>
              </a:lnSpc>
            </a:pPr>
            <a:r>
              <a:rPr lang="en-GB" sz="7200" i="1" kern="1200" dirty="0">
                <a:solidFill>
                  <a:schemeClr val="bg2"/>
                </a:solidFill>
                <a:effectLst>
                  <a:outerShdw blurRad="622300" algn="ctr" rotWithShape="0">
                    <a:srgbClr val="002060"/>
                  </a:outerShdw>
                </a:effectLst>
                <a:latin typeface="+mj-lt"/>
                <a:ea typeface="+mn-ea"/>
                <a:cs typeface="+mn-cs"/>
              </a:rPr>
              <a:t>Sustainability</a:t>
            </a:r>
            <a:r>
              <a:rPr lang="en-GB" sz="7200" kern="1200" dirty="0">
                <a:solidFill>
                  <a:schemeClr val="bg2"/>
                </a:solidFill>
                <a:effectLst>
                  <a:outerShdw blurRad="622300" algn="ctr" rotWithShape="0">
                    <a:srgbClr val="002060"/>
                  </a:outerShdw>
                </a:effectLst>
                <a:latin typeface="+mj-lt"/>
                <a:ea typeface="+mn-ea"/>
                <a:cs typeface="+mn-cs"/>
              </a:rPr>
              <a:t>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Institution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of the Year</a:t>
            </a:r>
          </a:p>
        </p:txBody>
      </p:sp>
      <p:grpSp>
        <p:nvGrpSpPr>
          <p:cNvPr id="10" name="Group 9">
            <a:extLst>
              <a:ext uri="{FF2B5EF4-FFF2-40B4-BE49-F238E27FC236}">
                <a16:creationId xmlns:a16="http://schemas.microsoft.com/office/drawing/2014/main" id="{9248F557-AA7B-6945-8EF3-D643C1DA50E6}"/>
              </a:ext>
            </a:extLst>
          </p:cNvPr>
          <p:cNvGrpSpPr/>
          <p:nvPr userDrawn="1"/>
        </p:nvGrpSpPr>
        <p:grpSpPr>
          <a:xfrm>
            <a:off x="2064571" y="4933403"/>
            <a:ext cx="5724886" cy="927185"/>
            <a:chOff x="3429758" y="4987547"/>
            <a:chExt cx="5284510" cy="927185"/>
          </a:xfrm>
        </p:grpSpPr>
        <p:pic>
          <p:nvPicPr>
            <p:cNvPr id="11" name="Picture 10" descr="A picture containing logo&#10;&#10;Description automatically generated">
              <a:extLst>
                <a:ext uri="{FF2B5EF4-FFF2-40B4-BE49-F238E27FC236}">
                  <a16:creationId xmlns:a16="http://schemas.microsoft.com/office/drawing/2014/main" id="{DE399961-9D50-EF45-A73C-C8C4B64A60FE}"/>
                </a:ext>
              </a:extLst>
            </p:cNvPr>
            <p:cNvPicPr>
              <a:picLocks noChangeAspect="1"/>
            </p:cNvPicPr>
            <p:nvPr userDrawn="1"/>
          </p:nvPicPr>
          <p:blipFill>
            <a:blip r:embed="rId4"/>
            <a:stretch>
              <a:fillRect/>
            </a:stretch>
          </p:blipFill>
          <p:spPr>
            <a:xfrm>
              <a:off x="3429758" y="4987547"/>
              <a:ext cx="2666242" cy="92718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5CDD9526-AEB1-4142-9EFC-43D2AA94ADD6}"/>
                </a:ext>
              </a:extLst>
            </p:cNvPr>
            <p:cNvPicPr>
              <a:picLocks noChangeAspect="1"/>
            </p:cNvPicPr>
            <p:nvPr userDrawn="1"/>
          </p:nvPicPr>
          <p:blipFill>
            <a:blip r:embed="rId5"/>
            <a:stretch>
              <a:fillRect/>
            </a:stretch>
          </p:blipFill>
          <p:spPr>
            <a:xfrm>
              <a:off x="6634369" y="4987548"/>
              <a:ext cx="2079899" cy="927184"/>
            </a:xfrm>
            <a:prstGeom prst="rect">
              <a:avLst/>
            </a:prstGeom>
          </p:spPr>
        </p:pic>
      </p:grpSp>
    </p:spTree>
    <p:extLst>
      <p:ext uri="{BB962C8B-B14F-4D97-AF65-F5344CB8AC3E}">
        <p14:creationId xmlns:p14="http://schemas.microsoft.com/office/powerpoint/2010/main" val="310854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1B9CF7B-3E2A-6D4F-86E6-40B9686A8B38}"/>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8" name="Picture 7">
            <a:extLst>
              <a:ext uri="{FF2B5EF4-FFF2-40B4-BE49-F238E27FC236}">
                <a16:creationId xmlns:a16="http://schemas.microsoft.com/office/drawing/2014/main" id="{1BCE29F0-5148-1148-904D-A673CA3A6522}"/>
              </a:ext>
            </a:extLst>
          </p:cNvPr>
          <p:cNvPicPr>
            <a:picLocks noChangeAspect="1"/>
          </p:cNvPicPr>
          <p:nvPr userDrawn="1"/>
        </p:nvPicPr>
        <p:blipFill>
          <a:blip r:embed="rId2"/>
          <a:srcRect/>
          <a:stretch/>
        </p:blipFill>
        <p:spPr>
          <a:xfrm>
            <a:off x="7134061" y="473101"/>
            <a:ext cx="2250298" cy="1054537"/>
          </a:xfrm>
          <a:prstGeom prst="rect">
            <a:avLst/>
          </a:prstGeom>
        </p:spPr>
      </p:pic>
      <p:pic>
        <p:nvPicPr>
          <p:cNvPr id="9" name="Picture 8">
            <a:extLst>
              <a:ext uri="{FF2B5EF4-FFF2-40B4-BE49-F238E27FC236}">
                <a16:creationId xmlns:a16="http://schemas.microsoft.com/office/drawing/2014/main" id="{94A1B980-45AF-4848-9303-34A07C140889}"/>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6637580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8913DC-F6E1-0B4B-8DD3-CF981B4D0CA3}"/>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A4E3F4B2-F13C-C44A-BBE1-BA7B57C9C2A8}"/>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C08D92A6-344B-9646-9286-B1395F165665}"/>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5070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hite Two Columns">
    <p:bg>
      <p:bgPr>
        <a:solidFill>
          <a:schemeClr val="bg2"/>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F6F921D-ECF1-6E45-8FE3-158719C0292D}"/>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26506704-106D-0C47-8C2A-5EC9620EFE9A}"/>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7E090FA5-931C-8740-809F-2420FFDB488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C03FC4EB-126A-ED45-884F-DC418F046982}"/>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145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ff White">
    <p:bg>
      <p:bgPr>
        <a:solidFill>
          <a:srgbClr val="FFFEF0"/>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44ACB09-6890-2C4A-89E1-81B0FA32222D}"/>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9" name="Picture 8">
            <a:extLst>
              <a:ext uri="{FF2B5EF4-FFF2-40B4-BE49-F238E27FC236}">
                <a16:creationId xmlns:a16="http://schemas.microsoft.com/office/drawing/2014/main" id="{6E6F3E63-1F6A-AE4C-B62A-3FE5455ED729}"/>
              </a:ext>
            </a:extLst>
          </p:cNvPr>
          <p:cNvPicPr>
            <a:picLocks noChangeAspect="1"/>
          </p:cNvPicPr>
          <p:nvPr userDrawn="1"/>
        </p:nvPicPr>
        <p:blipFill>
          <a:blip r:embed="rId2"/>
          <a:srcRect/>
          <a:stretch/>
        </p:blipFill>
        <p:spPr>
          <a:xfrm>
            <a:off x="9578662" y="5454728"/>
            <a:ext cx="327338" cy="943404"/>
          </a:xfrm>
          <a:prstGeom prst="rect">
            <a:avLst/>
          </a:prstGeom>
        </p:spPr>
      </p:pic>
      <p:pic>
        <p:nvPicPr>
          <p:cNvPr id="15" name="Picture 14">
            <a:extLst>
              <a:ext uri="{FF2B5EF4-FFF2-40B4-BE49-F238E27FC236}">
                <a16:creationId xmlns:a16="http://schemas.microsoft.com/office/drawing/2014/main" id="{EFE0C6A5-3BED-9F43-A938-9FC53B2BA636}"/>
              </a:ext>
            </a:extLst>
          </p:cNvPr>
          <p:cNvPicPr>
            <a:picLocks noChangeAspect="1"/>
          </p:cNvPicPr>
          <p:nvPr userDrawn="1"/>
        </p:nvPicPr>
        <p:blipFill>
          <a:blip r:embed="rId3"/>
          <a:srcRect/>
          <a:stretch/>
        </p:blipFill>
        <p:spPr>
          <a:xfrm>
            <a:off x="7134061" y="473101"/>
            <a:ext cx="2250298" cy="1054537"/>
          </a:xfrm>
          <a:prstGeom prst="rect">
            <a:avLst/>
          </a:prstGeom>
        </p:spPr>
      </p:pic>
    </p:spTree>
    <p:extLst>
      <p:ext uri="{BB962C8B-B14F-4D97-AF65-F5344CB8AC3E}">
        <p14:creationId xmlns:p14="http://schemas.microsoft.com/office/powerpoint/2010/main" val="41005838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ff White">
    <p:bg>
      <p:bgPr>
        <a:solidFill>
          <a:srgbClr val="FFFEF0"/>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70148D1-BFE2-C74E-8602-61B3E12C077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80D153F9-BC75-1B45-96CA-D7DB294890B3}"/>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BE6FB27F-B0BB-644A-93E2-4846525B67B7}"/>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711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1038" y="1825626"/>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00" b="0" i="0">
                <a:solidFill>
                  <a:srgbClr val="8D8C93"/>
                </a:solidFill>
                <a:latin typeface="Palatino Linotype" panose="02040502050505030304" pitchFamily="18" charset="0"/>
              </a:defRPr>
            </a:lvl1pPr>
          </a:lstStyle>
          <a:p>
            <a:fld id="{E54BFB26-65E8-0746-AE1F-BB6A120F4B8F}" type="datetimeFigureOut">
              <a:rPr lang="en-US" smtClean="0"/>
              <a:pPr/>
              <a:t>11/12/2025</a:t>
            </a:fld>
            <a:endParaRPr lang="en-US" dirty="0"/>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900" b="0" i="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00" b="0" i="0">
                <a:solidFill>
                  <a:schemeClr val="tx1">
                    <a:tint val="75000"/>
                  </a:schemeClr>
                </a:solidFill>
                <a:latin typeface="Palatino Linotype" panose="02040502050505030304" pitchFamily="18" charset="0"/>
              </a:defRPr>
            </a:lvl1pPr>
          </a:lstStyle>
          <a:p>
            <a:fld id="{F6579A09-310B-C44E-BCE0-1A21A05AF25F}" type="slidenum">
              <a:rPr lang="en-US" smtClean="0"/>
              <a:t>‹#›</a:t>
            </a:fld>
            <a:endParaRPr lang="en-US"/>
          </a:p>
        </p:txBody>
      </p:sp>
    </p:spTree>
    <p:extLst>
      <p:ext uri="{BB962C8B-B14F-4D97-AF65-F5344CB8AC3E}">
        <p14:creationId xmlns:p14="http://schemas.microsoft.com/office/powerpoint/2010/main" val="8579346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8"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577" rtl="0" eaLnBrk="1" latinLnBrk="0" hangingPunct="1">
        <a:lnSpc>
          <a:spcPct val="90000"/>
        </a:lnSpc>
        <a:spcBef>
          <a:spcPct val="0"/>
        </a:spcBef>
        <a:buNone/>
        <a:defRPr sz="3299" b="0" i="0" kern="1200">
          <a:solidFill>
            <a:schemeClr val="tx1"/>
          </a:solidFill>
          <a:latin typeface="Palatino Linotype" panose="02040502050505030304" pitchFamily="18" charset="0"/>
          <a:ea typeface="Palatino" pitchFamily="2" charset="77"/>
          <a:cs typeface="+mj-cs"/>
        </a:defRPr>
      </a:lvl1pPr>
    </p:titleStyle>
    <p:bodyStyle>
      <a:lvl1pPr marL="171395" indent="-171395" algn="l" defTabSz="685577" rtl="0" eaLnBrk="1" latinLnBrk="0" hangingPunct="1">
        <a:lnSpc>
          <a:spcPct val="90000"/>
        </a:lnSpc>
        <a:spcBef>
          <a:spcPts val="750"/>
        </a:spcBef>
        <a:buFont typeface="Arial" panose="020B0604020202020204" pitchFamily="34" charset="0"/>
        <a:buChar char="•"/>
        <a:defRPr sz="2099" b="0" i="0"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20204" pitchFamily="34" charset="0"/>
        <a:buChar char="•"/>
        <a:defRPr sz="1799" b="0" i="0"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20204" pitchFamily="34" charset="0"/>
        <a:buChar char="•"/>
        <a:defRPr sz="1499" b="0" i="0"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6CA930-FA56-D3FA-C20E-D61C54AD5E5A}"/>
              </a:ext>
            </a:extLst>
          </p:cNvPr>
          <p:cNvGraphicFramePr>
            <a:graphicFrameLocks noGrp="1"/>
          </p:cNvGraphicFramePr>
          <p:nvPr>
            <p:extLst>
              <p:ext uri="{D42A27DB-BD31-4B8C-83A1-F6EECF244321}">
                <p14:modId xmlns:p14="http://schemas.microsoft.com/office/powerpoint/2010/main" val="1892837486"/>
              </p:ext>
            </p:extLst>
          </p:nvPr>
        </p:nvGraphicFramePr>
        <p:xfrm>
          <a:off x="180032" y="449434"/>
          <a:ext cx="9255367" cy="2181126"/>
        </p:xfrm>
        <a:graphic>
          <a:graphicData uri="http://schemas.openxmlformats.org/drawingml/2006/table">
            <a:tbl>
              <a:tblPr firstRow="1" firstCol="1">
                <a:tableStyleId>{5C22544A-7EE6-4342-B048-85BDC9FD1C3A}</a:tableStyleId>
              </a:tblPr>
              <a:tblGrid>
                <a:gridCol w="1733307">
                  <a:extLst>
                    <a:ext uri="{9D8B030D-6E8A-4147-A177-3AD203B41FA5}">
                      <a16:colId xmlns:a16="http://schemas.microsoft.com/office/drawing/2014/main" val="3202407214"/>
                    </a:ext>
                  </a:extLst>
                </a:gridCol>
                <a:gridCol w="2894376">
                  <a:extLst>
                    <a:ext uri="{9D8B030D-6E8A-4147-A177-3AD203B41FA5}">
                      <a16:colId xmlns:a16="http://schemas.microsoft.com/office/drawing/2014/main" val="3875143503"/>
                    </a:ext>
                  </a:extLst>
                </a:gridCol>
                <a:gridCol w="2313842">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Prior to student enrolment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nSpc>
                          <a:spcPct val="107000"/>
                        </a:lnSpc>
                        <a:spcAft>
                          <a:spcPts val="800"/>
                        </a:spcAft>
                        <a:buNone/>
                      </a:pPr>
                      <a:r>
                        <a:rPr lang="en-GB" sz="1200" b="0" i="0" kern="1200" dirty="0">
                          <a:solidFill>
                            <a:schemeClr val="dk1"/>
                          </a:solidFill>
                          <a:effectLst/>
                          <a:latin typeface="+mn-lt"/>
                          <a:ea typeface="+mn-ea"/>
                          <a:cs typeface="+mn-cs"/>
                        </a:rPr>
                        <a:t>Programme Directors/Leads ensure that any fieldwork or placement opportunities considered essential to programme learning outcomes are clearly communicated to all potential applicants via the Programme Specification, course webpage and open days. </a:t>
                      </a:r>
                      <a:endParaRPr lang="en-GB" sz="1200" dirty="0">
                        <a:effectLst/>
                        <a:latin typeface="+mn-lt"/>
                        <a:ea typeface="Calibri" panose="020F0502020204030204" pitchFamily="34" charset="0"/>
                        <a:cs typeface="Arial" panose="020B0604020202020204" pitchFamily="34" charset="0"/>
                      </a:endParaRPr>
                    </a:p>
                  </a:txBody>
                  <a:tcPr marL="21159" marR="21159" marT="0" marB="0"/>
                </a:tc>
                <a:tc>
                  <a:txBody>
                    <a:bodyPr/>
                    <a:lstStyle/>
                    <a:p>
                      <a:pPr>
                        <a:lnSpc>
                          <a:spcPct val="107000"/>
                        </a:lnSpc>
                        <a:spcAft>
                          <a:spcPts val="800"/>
                        </a:spcAft>
                        <a:buNone/>
                      </a:pPr>
                      <a:r>
                        <a:rPr lang="en-GB" sz="1200" b="0" i="0" kern="1200" dirty="0">
                          <a:solidFill>
                            <a:schemeClr val="dk1"/>
                          </a:solidFill>
                          <a:effectLst/>
                          <a:latin typeface="+mn-lt"/>
                          <a:ea typeface="+mn-ea"/>
                          <a:cs typeface="+mn-cs"/>
                        </a:rPr>
                        <a:t>Teaching Teams consider alternative activities that will enable students to meet programme learning outcomes. For example, through engagement with virtual activities or different placement models including day-release. </a:t>
                      </a:r>
                      <a:endParaRPr lang="en-GB" sz="1200" dirty="0">
                        <a:effectLst/>
                        <a:latin typeface="+mn-lt"/>
                        <a:ea typeface="Calibri" panose="020F0502020204030204" pitchFamily="34" charset="0"/>
                        <a:cs typeface="Arial" panose="020B0604020202020204" pitchFamily="34" charset="0"/>
                      </a:endParaRPr>
                    </a:p>
                  </a:txBody>
                  <a:tcPr marL="21159" marR="21159" marT="0" marB="0"/>
                </a:tc>
                <a:tc>
                  <a:txBody>
                    <a:bodyPr/>
                    <a:lstStyle/>
                    <a:p>
                      <a:pPr>
                        <a:lnSpc>
                          <a:spcPct val="107000"/>
                        </a:lnSpc>
                        <a:spcAft>
                          <a:spcPts val="800"/>
                        </a:spcAft>
                        <a:buNone/>
                      </a:pPr>
                      <a:endParaRPr lang="en-GB" sz="1200" dirty="0">
                        <a:effectLst/>
                        <a:latin typeface="+mn-lt"/>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A6218A01-2A7E-7A07-FB83-B036784A9D6A}"/>
              </a:ext>
            </a:extLst>
          </p:cNvPr>
          <p:cNvSpPr txBox="1"/>
          <p:nvPr/>
        </p:nvSpPr>
        <p:spPr>
          <a:xfrm>
            <a:off x="180032" y="80102"/>
            <a:ext cx="3708680" cy="369332"/>
          </a:xfrm>
          <a:prstGeom prst="rect">
            <a:avLst/>
          </a:prstGeom>
          <a:noFill/>
        </p:spPr>
        <p:txBody>
          <a:bodyPr wrap="square" rtlCol="0">
            <a:spAutoFit/>
          </a:bodyPr>
          <a:lstStyle/>
          <a:p>
            <a:r>
              <a:rPr lang="en-GB" dirty="0"/>
              <a:t>Fieldwork and Placements</a:t>
            </a:r>
          </a:p>
        </p:txBody>
      </p:sp>
      <p:pic>
        <p:nvPicPr>
          <p:cNvPr id="6" name="Picture 5">
            <a:extLst>
              <a:ext uri="{FF2B5EF4-FFF2-40B4-BE49-F238E27FC236}">
                <a16:creationId xmlns:a16="http://schemas.microsoft.com/office/drawing/2014/main" id="{D97CD9C3-8826-8C38-CC37-8354626EF262}"/>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7437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4D87-5C95-D574-0323-44F2188B377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7A535C-E16C-A837-2CFA-3E435705E3C8}"/>
              </a:ext>
            </a:extLst>
          </p:cNvPr>
          <p:cNvGraphicFramePr>
            <a:graphicFrameLocks noGrp="1"/>
          </p:cNvGraphicFramePr>
          <p:nvPr>
            <p:extLst>
              <p:ext uri="{D42A27DB-BD31-4B8C-83A1-F6EECF244321}">
                <p14:modId xmlns:p14="http://schemas.microsoft.com/office/powerpoint/2010/main" val="68528405"/>
              </p:ext>
            </p:extLst>
          </p:nvPr>
        </p:nvGraphicFramePr>
        <p:xfrm>
          <a:off x="180032" y="449434"/>
          <a:ext cx="9265416" cy="6237499"/>
        </p:xfrm>
        <a:graphic>
          <a:graphicData uri="http://schemas.openxmlformats.org/drawingml/2006/table">
            <a:tbl>
              <a:tblPr firstRow="1" firstCol="1">
                <a:tableStyleId>{5C22544A-7EE6-4342-B048-85BDC9FD1C3A}</a:tableStyleId>
              </a:tblPr>
              <a:tblGrid>
                <a:gridCol w="1688961">
                  <a:extLst>
                    <a:ext uri="{9D8B030D-6E8A-4147-A177-3AD203B41FA5}">
                      <a16:colId xmlns:a16="http://schemas.microsoft.com/office/drawing/2014/main" val="3202407214"/>
                    </a:ext>
                  </a:extLst>
                </a:gridCol>
                <a:gridCol w="2943747">
                  <a:extLst>
                    <a:ext uri="{9D8B030D-6E8A-4147-A177-3AD203B41FA5}">
                      <a16:colId xmlns:a16="http://schemas.microsoft.com/office/drawing/2014/main" val="3875143503"/>
                    </a:ext>
                  </a:extLst>
                </a:gridCol>
                <a:gridCol w="2316354">
                  <a:extLst>
                    <a:ext uri="{9D8B030D-6E8A-4147-A177-3AD203B41FA5}">
                      <a16:colId xmlns:a16="http://schemas.microsoft.com/office/drawing/2014/main" val="2902832484"/>
                    </a:ext>
                  </a:extLst>
                </a:gridCol>
                <a:gridCol w="2316354">
                  <a:extLst>
                    <a:ext uri="{9D8B030D-6E8A-4147-A177-3AD203B41FA5}">
                      <a16:colId xmlns:a16="http://schemas.microsoft.com/office/drawing/2014/main" val="1653363561"/>
                    </a:ext>
                  </a:extLst>
                </a:gridCol>
              </a:tblGrid>
              <a:tr h="952584">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3739995">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Prior to engaging in fieldwork or placements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nSpc>
                          <a:spcPct val="107000"/>
                        </a:lnSpc>
                        <a:spcAft>
                          <a:spcPts val="800"/>
                        </a:spcAft>
                        <a:buNone/>
                      </a:pPr>
                      <a:r>
                        <a:rPr lang="en-GB" sz="1200" dirty="0">
                          <a:effectLst/>
                        </a:rPr>
                        <a:t> Provide clear instructions to avoid ambiguity about expectations. This will include details about application and selection processes (where appropriate), contact details for the staff member organising the event, an itinerary that includes where the activity will take place, when, what kind of equipment is required, what accommodation is available (where relevant), what spending money may be appropriate and what arrangements are in place for rest breaks, mealtimes, working hours, toilet stops and transport. </a:t>
                      </a:r>
                    </a:p>
                    <a:p>
                      <a:pPr>
                        <a:lnSpc>
                          <a:spcPct val="107000"/>
                        </a:lnSpc>
                        <a:spcAft>
                          <a:spcPts val="800"/>
                        </a:spcAft>
                        <a:buNone/>
                      </a:pPr>
                      <a:r>
                        <a:rPr lang="en-GB" sz="1200" dirty="0">
                          <a:effectLst/>
                        </a:rPr>
                        <a:t>Where tutors are not present with students during the activity, assign a suitable Keele-based supervisor who can be contacted throughout, including for the purpose of whistleblowing. </a:t>
                      </a:r>
                    </a:p>
                    <a:p>
                      <a:pPr>
                        <a:lnSpc>
                          <a:spcPct val="107000"/>
                        </a:lnSpc>
                        <a:spcAft>
                          <a:spcPts val="800"/>
                        </a:spcAft>
                        <a:buNone/>
                      </a:pPr>
                      <a:r>
                        <a:rPr lang="en-GB" sz="1200" dirty="0">
                          <a:effectLst/>
                        </a:rPr>
                        <a:t>Collect student disclosure forms to identify specific needs and potential barriers. </a:t>
                      </a:r>
                    </a:p>
                    <a:p>
                      <a:pPr>
                        <a:lnSpc>
                          <a:spcPct val="107000"/>
                        </a:lnSpc>
                        <a:spcAft>
                          <a:spcPts val="800"/>
                        </a:spcAft>
                        <a:buNone/>
                      </a:pPr>
                      <a:r>
                        <a:rPr lang="en-GB" sz="1200" dirty="0">
                          <a:effectLst/>
                        </a:rPr>
                        <a:t>Complete a needs assessment, risk assessment and/or personal emergency evacuation plan (PEEP) as required. </a:t>
                      </a:r>
                    </a:p>
                    <a:p>
                      <a:pPr>
                        <a:lnSpc>
                          <a:spcPct val="107000"/>
                        </a:lnSpc>
                        <a:spcAft>
                          <a:spcPts val="800"/>
                        </a:spcAft>
                        <a:buNone/>
                      </a:pPr>
                      <a:r>
                        <a:rPr lang="en-GB" sz="1200" dirty="0">
                          <a:effectLst/>
                        </a:rPr>
                        <a:t>Clarify when students can expect to take breaks during the activity.  </a:t>
                      </a:r>
                    </a:p>
                  </a:txBody>
                  <a:tcPr marL="21159" marR="21159" marT="0" marB="0"/>
                </a:tc>
                <a:tc>
                  <a:txBody>
                    <a:bodyPr/>
                    <a:lstStyle/>
                    <a:p>
                      <a:pPr rtl="0" fontAlgn="base"/>
                      <a:r>
                        <a:rPr lang="en-GB" sz="1200" b="0" i="0" kern="1200" dirty="0">
                          <a:solidFill>
                            <a:schemeClr val="dk1"/>
                          </a:solidFill>
                          <a:effectLst/>
                          <a:latin typeface="+mn-lt"/>
                          <a:ea typeface="+mn-ea"/>
                          <a:cs typeface="+mn-cs"/>
                        </a:rPr>
                        <a:t>Arrange an induction meeting to allow students to meet each other, and to get a better understanding of what a typical working day, or typical activities may involve. </a:t>
                      </a:r>
                    </a:p>
                    <a:p>
                      <a:pPr rtl="0" fontAlgn="base"/>
                      <a:r>
                        <a:rPr lang="en-GB" sz="1200" b="0" i="0" kern="1200" dirty="0">
                          <a:solidFill>
                            <a:schemeClr val="dk1"/>
                          </a:solidFill>
                          <a:effectLst/>
                          <a:latin typeface="+mn-lt"/>
                          <a:ea typeface="+mn-ea"/>
                          <a:cs typeface="+mn-cs"/>
                        </a:rPr>
                        <a:t> Arrange a visit to the placement provider to allow opportunities for students to discuss expectations, for example around parking permits, working hours and so on. </a:t>
                      </a:r>
                    </a:p>
                    <a:p>
                      <a:pPr rtl="0" fontAlgn="base"/>
                      <a:r>
                        <a:rPr lang="en-GB" sz="1200" b="0" i="0" kern="1200" dirty="0">
                          <a:solidFill>
                            <a:schemeClr val="dk1"/>
                          </a:solidFill>
                          <a:effectLst/>
                          <a:latin typeface="+mn-lt"/>
                          <a:ea typeface="+mn-ea"/>
                          <a:cs typeface="+mn-cs"/>
                        </a:rPr>
                        <a:t>Offer 1:1 Q&amp;A drop-in sessions to allow students to discuss any concerns they may have in advance of the activity (and application process where relevant). </a:t>
                      </a:r>
                    </a:p>
                    <a:p>
                      <a:pPr rtl="0" fontAlgn="base"/>
                      <a:r>
                        <a:rPr lang="en-GB" sz="1200" b="0" i="0" kern="1200" dirty="0">
                          <a:solidFill>
                            <a:schemeClr val="dk1"/>
                          </a:solidFill>
                          <a:effectLst/>
                          <a:latin typeface="+mn-lt"/>
                          <a:ea typeface="+mn-ea"/>
                          <a:cs typeface="+mn-cs"/>
                        </a:rPr>
                        <a:t>For placements, complete a learning contract that clearly sets out the roles and responsibilities of the student, the university, and the placement provider. </a:t>
                      </a:r>
                    </a:p>
                    <a:p>
                      <a:pPr rtl="0" fontAlgn="base"/>
                      <a:r>
                        <a:rPr lang="en-GB" sz="1200" b="0" i="0" kern="1200" dirty="0">
                          <a:solidFill>
                            <a:schemeClr val="dk1"/>
                          </a:solidFill>
                          <a:effectLst/>
                          <a:latin typeface="+mn-lt"/>
                          <a:ea typeface="+mn-ea"/>
                          <a:cs typeface="+mn-cs"/>
                        </a:rPr>
                        <a:t>Complete an inclusive risk assessment of providers to identify potential barriers and appropriate mitigations. </a:t>
                      </a:r>
                    </a:p>
                  </a:txBody>
                  <a:tcPr marL="21159" marR="21159" marT="0" marB="0"/>
                </a:tc>
                <a:tc>
                  <a:txBody>
                    <a:bodyPr/>
                    <a:lstStyle/>
                    <a:p>
                      <a:pPr rtl="0" fontAlgn="base"/>
                      <a:r>
                        <a:rPr lang="en-GB" sz="1200" b="0" i="0" kern="1200" dirty="0">
                          <a:solidFill>
                            <a:schemeClr val="dk1"/>
                          </a:solidFill>
                          <a:effectLst/>
                          <a:latin typeface="+mn-lt"/>
                          <a:ea typeface="+mn-ea"/>
                          <a:cs typeface="+mn-cs"/>
                        </a:rPr>
                        <a:t>Consider how to maximise applications from marginalised or minority groups.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For international fieldwork and placements, provide workshops that discuss local laws, customs, and attitudes, particularly those that may impact students with protected characteristics. </a:t>
                      </a:r>
                      <a:r>
                        <a:rPr lang="en-GB" sz="1349" b="0" i="0" kern="1200" dirty="0">
                          <a:solidFill>
                            <a:schemeClr val="dk1"/>
                          </a:solidFill>
                          <a:effectLst/>
                          <a:latin typeface="+mn-lt"/>
                          <a:ea typeface="+mn-ea"/>
                          <a:cs typeface="+mn-cs"/>
                        </a:rPr>
                        <a:t> </a:t>
                      </a:r>
                    </a:p>
                    <a:p>
                      <a:pPr>
                        <a:lnSpc>
                          <a:spcPct val="107000"/>
                        </a:lnSpc>
                        <a:spcAft>
                          <a:spcPts val="800"/>
                        </a:spcAft>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2070842333"/>
                  </a:ext>
                </a:extLst>
              </a:tr>
            </a:tbl>
          </a:graphicData>
        </a:graphic>
      </p:graphicFrame>
      <p:sp>
        <p:nvSpPr>
          <p:cNvPr id="3" name="TextBox 2">
            <a:extLst>
              <a:ext uri="{FF2B5EF4-FFF2-40B4-BE49-F238E27FC236}">
                <a16:creationId xmlns:a16="http://schemas.microsoft.com/office/drawing/2014/main" id="{AF92784A-2F56-C7DF-EFC2-5F1BF4129EDB}"/>
              </a:ext>
            </a:extLst>
          </p:cNvPr>
          <p:cNvSpPr txBox="1"/>
          <p:nvPr/>
        </p:nvSpPr>
        <p:spPr>
          <a:xfrm>
            <a:off x="180031" y="80102"/>
            <a:ext cx="3336891" cy="369332"/>
          </a:xfrm>
          <a:prstGeom prst="rect">
            <a:avLst/>
          </a:prstGeom>
          <a:noFill/>
        </p:spPr>
        <p:txBody>
          <a:bodyPr wrap="square" rtlCol="0">
            <a:spAutoFit/>
          </a:bodyPr>
          <a:lstStyle/>
          <a:p>
            <a:r>
              <a:rPr lang="en-GB" dirty="0"/>
              <a:t>Fieldwork and Placements</a:t>
            </a:r>
          </a:p>
        </p:txBody>
      </p:sp>
      <p:pic>
        <p:nvPicPr>
          <p:cNvPr id="4" name="Picture 3">
            <a:extLst>
              <a:ext uri="{FF2B5EF4-FFF2-40B4-BE49-F238E27FC236}">
                <a16:creationId xmlns:a16="http://schemas.microsoft.com/office/drawing/2014/main" id="{CECD80D3-6CF2-5795-4E5D-FE045D34AF9F}"/>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16330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4637-67C7-12F3-7899-81BDC7CEF30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AA1551-2DC4-AC06-7659-CE6D8CB87186}"/>
              </a:ext>
            </a:extLst>
          </p:cNvPr>
          <p:cNvGraphicFramePr>
            <a:graphicFrameLocks noGrp="1"/>
          </p:cNvGraphicFramePr>
          <p:nvPr>
            <p:extLst>
              <p:ext uri="{D42A27DB-BD31-4B8C-83A1-F6EECF244321}">
                <p14:modId xmlns:p14="http://schemas.microsoft.com/office/powerpoint/2010/main" val="1220995907"/>
              </p:ext>
            </p:extLst>
          </p:nvPr>
        </p:nvGraphicFramePr>
        <p:xfrm>
          <a:off x="180032" y="449434"/>
          <a:ext cx="9174984" cy="3202639"/>
        </p:xfrm>
        <a:graphic>
          <a:graphicData uri="http://schemas.openxmlformats.org/drawingml/2006/table">
            <a:tbl>
              <a:tblPr firstRow="1" firstCol="1">
                <a:tableStyleId>{5C22544A-7EE6-4342-B048-85BDC9FD1C3A}</a:tableStyleId>
              </a:tblPr>
              <a:tblGrid>
                <a:gridCol w="2293746">
                  <a:extLst>
                    <a:ext uri="{9D8B030D-6E8A-4147-A177-3AD203B41FA5}">
                      <a16:colId xmlns:a16="http://schemas.microsoft.com/office/drawing/2014/main" val="3202407214"/>
                    </a:ext>
                  </a:extLst>
                </a:gridCol>
                <a:gridCol w="2293746">
                  <a:extLst>
                    <a:ext uri="{9D8B030D-6E8A-4147-A177-3AD203B41FA5}">
                      <a16:colId xmlns:a16="http://schemas.microsoft.com/office/drawing/2014/main" val="3875143503"/>
                    </a:ext>
                  </a:extLst>
                </a:gridCol>
                <a:gridCol w="2293746">
                  <a:extLst>
                    <a:ext uri="{9D8B030D-6E8A-4147-A177-3AD203B41FA5}">
                      <a16:colId xmlns:a16="http://schemas.microsoft.com/office/drawing/2014/main" val="2902832484"/>
                    </a:ext>
                  </a:extLst>
                </a:gridCol>
                <a:gridCol w="2293746">
                  <a:extLst>
                    <a:ext uri="{9D8B030D-6E8A-4147-A177-3AD203B41FA5}">
                      <a16:colId xmlns:a16="http://schemas.microsoft.com/office/drawing/2014/main" val="1653363561"/>
                    </a:ext>
                  </a:extLst>
                </a:gridCol>
              </a:tblGrid>
              <a:tr h="644213">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2523760">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During fieldwork or placement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nSpc>
                          <a:spcPct val="107000"/>
                        </a:lnSpc>
                        <a:spcAft>
                          <a:spcPts val="800"/>
                        </a:spcAft>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rtl="0" fontAlgn="base"/>
                      <a:r>
                        <a:rPr lang="en-GB" sz="1200" b="0" i="0" kern="1200" dirty="0">
                          <a:solidFill>
                            <a:schemeClr val="dk1"/>
                          </a:solidFill>
                          <a:effectLst/>
                          <a:latin typeface="+mn-lt"/>
                          <a:ea typeface="+mn-ea"/>
                          <a:cs typeface="+mn-cs"/>
                        </a:rPr>
                        <a:t>Ensure regular contact with students and placement providers.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Try to keep assessment during the activity itself formative. Typically, students would be given time after the activity to complete summative assignments. </a:t>
                      </a:r>
                    </a:p>
                  </a:txBody>
                  <a:tcPr marL="21159" marR="21159" marT="0" marB="0"/>
                </a:tc>
                <a:tc>
                  <a:txBody>
                    <a:bodyPr/>
                    <a:lstStyle/>
                    <a:p>
                      <a:pPr>
                        <a:lnSpc>
                          <a:spcPct val="107000"/>
                        </a:lnSpc>
                        <a:spcAft>
                          <a:spcPts val="800"/>
                        </a:spcAft>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3042279138"/>
                  </a:ext>
                </a:extLst>
              </a:tr>
            </a:tbl>
          </a:graphicData>
        </a:graphic>
      </p:graphicFrame>
      <p:sp>
        <p:nvSpPr>
          <p:cNvPr id="3" name="TextBox 2">
            <a:extLst>
              <a:ext uri="{FF2B5EF4-FFF2-40B4-BE49-F238E27FC236}">
                <a16:creationId xmlns:a16="http://schemas.microsoft.com/office/drawing/2014/main" id="{70375B57-3EF2-40C1-EEB6-DE81B0D15A2B}"/>
              </a:ext>
            </a:extLst>
          </p:cNvPr>
          <p:cNvSpPr txBox="1"/>
          <p:nvPr/>
        </p:nvSpPr>
        <p:spPr>
          <a:xfrm>
            <a:off x="180032" y="80102"/>
            <a:ext cx="3296698" cy="369332"/>
          </a:xfrm>
          <a:prstGeom prst="rect">
            <a:avLst/>
          </a:prstGeom>
          <a:noFill/>
        </p:spPr>
        <p:txBody>
          <a:bodyPr wrap="square" rtlCol="0">
            <a:spAutoFit/>
          </a:bodyPr>
          <a:lstStyle/>
          <a:p>
            <a:r>
              <a:rPr lang="en-GB" dirty="0"/>
              <a:t>Fieldwork and Placements</a:t>
            </a:r>
          </a:p>
        </p:txBody>
      </p:sp>
      <p:pic>
        <p:nvPicPr>
          <p:cNvPr id="4" name="Picture 3">
            <a:extLst>
              <a:ext uri="{FF2B5EF4-FFF2-40B4-BE49-F238E27FC236}">
                <a16:creationId xmlns:a16="http://schemas.microsoft.com/office/drawing/2014/main" id="{7814669C-8AEA-2A45-8B46-9DE1EEC7C0FD}"/>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390654947"/>
      </p:ext>
    </p:extLst>
  </p:cSld>
  <p:clrMapOvr>
    <a:masterClrMapping/>
  </p:clrMapOvr>
</p:sld>
</file>

<file path=ppt/theme/theme1.xml><?xml version="1.0" encoding="utf-8"?>
<a:theme xmlns:a="http://schemas.openxmlformats.org/drawingml/2006/main" name="keeletheme-widescreen">
  <a:themeElements>
    <a:clrScheme name="Keele Colours">
      <a:dk1>
        <a:srgbClr val="282541"/>
      </a:dk1>
      <a:lt1>
        <a:srgbClr val="FEFFFE"/>
      </a:lt1>
      <a:dk2>
        <a:srgbClr val="282541"/>
      </a:dk2>
      <a:lt2>
        <a:srgbClr val="FEFFFE"/>
      </a:lt2>
      <a:accent1>
        <a:srgbClr val="342A4E"/>
      </a:accent1>
      <a:accent2>
        <a:srgbClr val="5D566D"/>
      </a:accent2>
      <a:accent3>
        <a:srgbClr val="938E9E"/>
      </a:accent3>
      <a:accent4>
        <a:srgbClr val="EDCE28"/>
      </a:accent4>
      <a:accent5>
        <a:srgbClr val="DC3719"/>
      </a:accent5>
      <a:accent6>
        <a:srgbClr val="47AE65"/>
      </a:accent6>
      <a:hlink>
        <a:srgbClr val="665D78"/>
      </a:hlink>
      <a:folHlink>
        <a:srgbClr val="655E77"/>
      </a:folHlink>
    </a:clrScheme>
    <a:fontScheme name="Keele Fonts">
      <a:majorFont>
        <a:latin typeface="Palatino Linotyp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eletheme-widescreen" id="{ED877600-EBE8-0F47-B29E-7D88887687C3}" vid="{9AA46253-BB01-0A46-B354-D8C3ABC1E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9F280FDB2FCF41BDA09C9D548978D7" ma:contentTypeVersion="21" ma:contentTypeDescription="Create a new document." ma:contentTypeScope="" ma:versionID="3e78a8da1aa96d62e8fedaaafd587124">
  <xsd:schema xmlns:xsd="http://www.w3.org/2001/XMLSchema" xmlns:xs="http://www.w3.org/2001/XMLSchema" xmlns:p="http://schemas.microsoft.com/office/2006/metadata/properties" xmlns:ns2="dda9d3fb-4095-46d5-aa6a-7b08e28009f0" xmlns:ns3="fa1d98a3-0498-4809-b7e1-4872d21c9bc4" targetNamespace="http://schemas.microsoft.com/office/2006/metadata/properties" ma:root="true" ma:fieldsID="e20670c4e931933b83ee60ec8fa21973" ns2:_="" ns3:_="">
    <xsd:import namespace="dda9d3fb-4095-46d5-aa6a-7b08e28009f0"/>
    <xsd:import namespace="fa1d98a3-0498-4809-b7e1-4872d21c9b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GraduateAttributes" minOccurs="0"/>
                <xsd:element ref="ns2:CurriculumExpectat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9d3fb-4095-46d5-aa6a-7b08e280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GraduateAttributes" ma:index="26" nillable="true" ma:displayName="Graduate Attributes" ma:format="Dropdown" ma:internalName="GraduateAttributes">
      <xsd:complexType>
        <xsd:complexContent>
          <xsd:extension base="dms:MultiChoiceFillIn">
            <xsd:sequence>
              <xsd:element name="Value" maxOccurs="unbounded" minOccurs="0" nillable="true">
                <xsd:simpleType>
                  <xsd:union memberTypes="dms:Text">
                    <xsd:simpleType>
                      <xsd:restriction base="dms:Choice">
                        <xsd:enumeration value="Academic Expertise"/>
                        <xsd:enumeration value="Professional Skills"/>
                        <xsd:enumeration value="Social &amp; Ethical Responsibility"/>
                        <xsd:enumeration value="Personal Effectiveness"/>
                      </xsd:restriction>
                    </xsd:simpleType>
                  </xsd:union>
                </xsd:simpleType>
              </xsd:element>
            </xsd:sequence>
          </xsd:extension>
        </xsd:complexContent>
      </xsd:complexType>
    </xsd:element>
    <xsd:element name="CurriculumExpectations" ma:index="27" nillable="true" ma:displayName="Curriculum Expectations" ma:format="Dropdown" ma:internalName="CurriculumExpectations">
      <xsd:complexType>
        <xsd:complexContent>
          <xsd:extension base="dms:MultiChoice">
            <xsd:sequence>
              <xsd:element name="Value" maxOccurs="unbounded" minOccurs="0" nillable="true">
                <xsd:simpleType>
                  <xsd:restriction base="dms:Choice">
                    <xsd:enumeration value="Inclusivity"/>
                    <xsd:enumeration value="Digital Capability"/>
                    <xsd:enumeration value="External Engagement"/>
                    <xsd:enumeration value="Active Learning"/>
                  </xsd:restriction>
                </xsd:simpleType>
              </xsd:element>
            </xsd:sequence>
          </xsd:extension>
        </xsd:complexContent>
      </xsd:complex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1d98a3-0498-4809-b7e1-4872d21c9b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8559dd-25ae-4595-aace-05e0963994a9}" ma:internalName="TaxCatchAll" ma:showField="CatchAllData" ma:web="fa1d98a3-0498-4809-b7e1-4872d21c9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a1d98a3-0498-4809-b7e1-4872d21c9bc4" xsi:nil="true"/>
    <lcf76f155ced4ddcb4097134ff3c332f xmlns="dda9d3fb-4095-46d5-aa6a-7b08e28009f0">
      <Terms xmlns="http://schemas.microsoft.com/office/infopath/2007/PartnerControls"/>
    </lcf76f155ced4ddcb4097134ff3c332f>
    <GraduateAttributes xmlns="dda9d3fb-4095-46d5-aa6a-7b08e28009f0" xsi:nil="true"/>
    <CurriculumExpectations xmlns="dda9d3fb-4095-46d5-aa6a-7b08e28009f0" xsi:nil="true"/>
  </documentManagement>
</p:properties>
</file>

<file path=customXml/itemProps1.xml><?xml version="1.0" encoding="utf-8"?>
<ds:datastoreItem xmlns:ds="http://schemas.openxmlformats.org/officeDocument/2006/customXml" ds:itemID="{65C44C14-A229-44B2-8FB3-EA92AA79EFCE}">
  <ds:schemaRefs>
    <ds:schemaRef ds:uri="http://schemas.microsoft.com/sharepoint/v3/contenttype/forms"/>
  </ds:schemaRefs>
</ds:datastoreItem>
</file>

<file path=customXml/itemProps2.xml><?xml version="1.0" encoding="utf-8"?>
<ds:datastoreItem xmlns:ds="http://schemas.openxmlformats.org/officeDocument/2006/customXml" ds:itemID="{2E36ED8B-3C72-4FDB-99F2-767CBAE2A069}"/>
</file>

<file path=customXml/itemProps3.xml><?xml version="1.0" encoding="utf-8"?>
<ds:datastoreItem xmlns:ds="http://schemas.openxmlformats.org/officeDocument/2006/customXml" ds:itemID="{D7AC7C10-787C-438C-83F9-D4735B3AC646}">
  <ds:schemaRefs>
    <ds:schemaRef ds:uri="http://purl.org/dc/dcmitype/"/>
    <ds:schemaRef ds:uri="http://purl.org/dc/elements/1.1/"/>
    <ds:schemaRef ds:uri="dd29aa29-5ec4-41d6-a8f0-1c0d3d335484"/>
    <ds:schemaRef ds:uri="http://schemas.microsoft.com/office/2006/metadata/properties"/>
    <ds:schemaRef ds:uri="http://www.w3.org/XML/1998/namespace"/>
    <ds:schemaRef ds:uri="8c782783-32b0-4dcc-b311-37def6eee61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fa1d98a3-0498-4809-b7e1-4872d21c9bc4"/>
    <ds:schemaRef ds:uri="dda9d3fb-4095-46d5-aa6a-7b08e28009f0"/>
  </ds:schemaRefs>
</ds:datastoreItem>
</file>

<file path=docProps/app.xml><?xml version="1.0" encoding="utf-8"?>
<Properties xmlns="http://schemas.openxmlformats.org/officeDocument/2006/extended-properties" xmlns:vt="http://schemas.openxmlformats.org/officeDocument/2006/docPropsVTypes">
  <Template/>
  <TotalTime>1399</TotalTime>
  <Words>539</Words>
  <Application>Microsoft Office PowerPoint</Application>
  <PresentationFormat>A4 Paper (210x297 mm)</PresentationFormat>
  <Paragraphs>51</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keeletheme-widescreen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Belford</dc:creator>
  <cp:lastModifiedBy>Nicola Dudley</cp:lastModifiedBy>
  <cp:revision>39</cp:revision>
  <dcterms:created xsi:type="dcterms:W3CDTF">2021-03-17T15:09:57Z</dcterms:created>
  <dcterms:modified xsi:type="dcterms:W3CDTF">2025-11-12T10:01:21Z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0x010100A09F280FDB2FCF41BDA09C9D548978D7</vt:lpwstr>
  </property>
  <property fmtid="{D5CDD505-2E9C-101B-9397-08002B2CF9AE}" pid="3" name="Order">
    <vt:r8>139400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