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8"/>
  </p:notesMasterIdLst>
  <p:handoutMasterIdLst>
    <p:handoutMasterId r:id="rId9"/>
  </p:handoutMasterIdLst>
  <p:sldIdLst>
    <p:sldId id="260" r:id="rId5"/>
    <p:sldId id="266" r:id="rId6"/>
    <p:sldId id="267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C93"/>
    <a:srgbClr val="FFFEF0"/>
    <a:srgbClr val="FFF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45DB8-53CF-24F8-5340-59E5A24A00A6}" v="14" dt="2025-11-12T09:56:33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na Garneata" userId="S::g.smith1@keele.ac.uk::1699e4ef-f133-4636-ba3c-524b6ecd51da" providerId="AD" clId="Web-{30445DB8-53CF-24F8-5340-59E5A24A00A6}"/>
    <pc:docChg chg="modSld">
      <pc:chgData name="Galina Garneata" userId="S::g.smith1@keele.ac.uk::1699e4ef-f133-4636-ba3c-524b6ecd51da" providerId="AD" clId="Web-{30445DB8-53CF-24F8-5340-59E5A24A00A6}" dt="2025-11-12T09:51:00.899" v="1"/>
      <pc:docMkLst>
        <pc:docMk/>
      </pc:docMkLst>
      <pc:sldChg chg="modSp">
        <pc:chgData name="Galina Garneata" userId="S::g.smith1@keele.ac.uk::1699e4ef-f133-4636-ba3c-524b6ecd51da" providerId="AD" clId="Web-{30445DB8-53CF-24F8-5340-59E5A24A00A6}" dt="2025-11-12T09:51:00.899" v="1"/>
        <pc:sldMkLst>
          <pc:docMk/>
          <pc:sldMk cId="3390654947" sldId="267"/>
        </pc:sldMkLst>
        <pc:graphicFrameChg chg="modGraphic">
          <ac:chgData name="Galina Garneata" userId="S::g.smith1@keele.ac.uk::1699e4ef-f133-4636-ba3c-524b6ecd51da" providerId="AD" clId="Web-{30445DB8-53CF-24F8-5340-59E5A24A00A6}" dt="2025-11-12T09:51:00.899" v="1"/>
          <ac:graphicFrameMkLst>
            <pc:docMk/>
            <pc:sldMk cId="3390654947" sldId="267"/>
            <ac:graphicFrameMk id="2" creationId="{B3AA1551-2DC4-AC06-7659-CE6D8CB871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60D4DD-CA0F-7F45-88ED-F7AEBDDD7E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F7EBE-B50A-D443-AE2A-42132C68EF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77E8-BC33-C74B-9CC2-F4DA69E5A52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9BC9B-62AA-6E4E-A277-0530773DB7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A0097-E9AC-BF4A-BC41-E2EEC52F72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5D8E1-1850-A643-B7A4-6A6AA6A0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34F9-0127-F144-AC54-AA4EAEE93BC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CFEE-6CE1-3642-A489-86103B16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CFEE-6CE1-3642-A489-86103B163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1A0ED-DB3D-2D16-02CF-31C1BF9C9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688F6-2EAF-AD13-C67A-32605D214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C1B74-959F-31BF-B2B6-9F7F7B44B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C8A6-D310-380A-A3F2-D180FD3A1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CFEE-6CE1-3642-A489-86103B163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BEA3C-823B-D825-35E8-0A9118344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57D73-699E-D6AD-7F69-36B2DBAC5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1C6CD-78BD-38E7-6DE8-C0A5CA494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8CAF6-712E-AB58-6DBB-AE84AFE1E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CFEE-6CE1-3642-A489-86103B163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l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85605F-D07D-C040-859B-77CD8E038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27850" y="2560895"/>
            <a:ext cx="2250300" cy="17362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EDAA04-B5C8-B946-A933-3407EAB3BFC7}"/>
              </a:ext>
            </a:extLst>
          </p:cNvPr>
          <p:cNvSpPr/>
          <p:nvPr userDrawn="1"/>
        </p:nvSpPr>
        <p:spPr>
          <a:xfrm>
            <a:off x="234767" y="207290"/>
            <a:ext cx="9436467" cy="6440806"/>
          </a:xfrm>
          <a:prstGeom prst="rect">
            <a:avLst/>
          </a:prstGeom>
          <a:blipFill>
            <a:blip r:embed="rId3"/>
            <a:srcRect/>
            <a:stretch>
              <a:fillRect l="-20906" t="-3218" r="-19917" b="-40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70B35-1C29-1048-88E8-A6C08C249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27849" y="2777721"/>
            <a:ext cx="2250300" cy="13025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60E858-4350-B946-B3F8-FBCA483720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7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ff White Two Columns"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3A8C5-C96E-FD45-B2D2-22F1DFD9E8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4729" y="1228336"/>
            <a:ext cx="4267692" cy="5204147"/>
          </a:xfrm>
        </p:spPr>
        <p:txBody>
          <a:bodyPr/>
          <a:lstStyle>
            <a:lvl1pPr>
              <a:defRPr b="1" baseline="0">
                <a:solidFill>
                  <a:srgbClr val="271E3D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687235-AF42-3F47-8595-6758653981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25935"/>
            <a:ext cx="4267692" cy="5206549"/>
          </a:xfrm>
        </p:spPr>
        <p:txBody>
          <a:bodyPr/>
          <a:lstStyle>
            <a:lvl1pPr>
              <a:defRPr b="1" baseline="0">
                <a:solidFill>
                  <a:srgbClr val="271E3D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E2E462-0643-DA45-8F5E-5D3340414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483881"/>
            <a:ext cx="8632689" cy="53299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Main title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3C8B06-364F-484D-BC38-3DAF745FA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0982CA-A379-5E4A-8DC2-CA81314270EA}"/>
              </a:ext>
            </a:extLst>
          </p:cNvPr>
          <p:cNvSpPr/>
          <p:nvPr/>
        </p:nvSpPr>
        <p:spPr>
          <a:xfrm>
            <a:off x="234769" y="207290"/>
            <a:ext cx="9436467" cy="6443420"/>
          </a:xfrm>
          <a:prstGeom prst="rect">
            <a:avLst/>
          </a:prstGeom>
          <a:solidFill>
            <a:srgbClr val="271E3D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271E3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A286B-5D0B-8F44-8BD0-0CF55D88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11" y="4954373"/>
            <a:ext cx="2870332" cy="6874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GB" sz="825" b="1" dirty="0" err="1">
                <a:solidFill>
                  <a:schemeClr val="bg2"/>
                </a:solidFill>
              </a:rPr>
              <a:t>Keele</a:t>
            </a:r>
            <a:r>
              <a:rPr lang="en-GB" sz="825" b="1" dirty="0">
                <a:solidFill>
                  <a:schemeClr val="bg2"/>
                </a:solidFill>
              </a:rPr>
              <a:t> University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825" dirty="0">
                <a:solidFill>
                  <a:schemeClr val="bg2"/>
                </a:solidFill>
              </a:rPr>
              <a:t>Newcastle-under-Lyme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825" dirty="0">
                <a:solidFill>
                  <a:schemeClr val="bg2"/>
                </a:solidFill>
              </a:rPr>
              <a:t>Staffordshire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825" dirty="0">
                <a:solidFill>
                  <a:schemeClr val="bg2"/>
                </a:solidFill>
              </a:rPr>
              <a:t>ST5 5BG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825" dirty="0">
                <a:solidFill>
                  <a:schemeClr val="bg2"/>
                </a:solidFill>
              </a:rPr>
              <a:t>+44 (0)1782 732000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BE2FF-041F-C240-9E7C-A20C83F4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15" y="2936613"/>
            <a:ext cx="5127750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5775" dirty="0">
                <a:solidFill>
                  <a:schemeClr val="bg2"/>
                </a:solidFill>
                <a:latin typeface="Palatino Linotype" charset="0"/>
                <a:cs typeface="Palatino Linotype" charset="0"/>
              </a:rPr>
              <a:t>Thank </a:t>
            </a:r>
            <a:r>
              <a:rPr lang="en-US" sz="5775" b="0" i="0" baseline="0" dirty="0">
                <a:solidFill>
                  <a:schemeClr val="bg2"/>
                </a:solidFill>
                <a:latin typeface="Palatino Linotype" charset="0"/>
                <a:cs typeface="Palatino Linotype" charset="0"/>
              </a:rPr>
              <a:t>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E74E6-7376-C843-B18C-2FB9D1987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4061" y="472121"/>
            <a:ext cx="2250299" cy="1055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0D7D37-D945-D548-A440-16231EFF7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Keele 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ke with trees and a castl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03415E3-787B-AC44-AFD9-A308CF548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5" b="725"/>
          <a:stretch/>
        </p:blipFill>
        <p:spPr>
          <a:xfrm>
            <a:off x="234764" y="207290"/>
            <a:ext cx="9436467" cy="64408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456E8E9-6C2F-184D-9DFF-CBB0FB851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17" y="4305571"/>
            <a:ext cx="8490645" cy="1280067"/>
          </a:xfrm>
        </p:spPr>
        <p:txBody>
          <a:bodyPr lIns="0" tIns="0" rIns="0" bIns="0" anchor="ctr" anchorCtr="0">
            <a:normAutofit/>
          </a:bodyPr>
          <a:lstStyle>
            <a:lvl1pPr>
              <a:defRPr sz="300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  <a:t>Presentation title Palatino 36 point</a:t>
            </a:r>
            <a:b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</a:br>
            <a: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  <a:t>Additional line if required</a:t>
            </a:r>
            <a:endParaRPr lang="en-US" sz="2701" b="0" i="0">
              <a:solidFill>
                <a:schemeClr val="bg1"/>
              </a:solidFill>
              <a:latin typeface="Palatino Linotype" panose="02040502050505030304" pitchFamily="18" charset="0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F90FA749-EFA0-094B-BCD9-63C9CBF23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017" y="5701175"/>
            <a:ext cx="8490645" cy="51907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94" indent="0">
              <a:buNone/>
              <a:defRPr>
                <a:solidFill>
                  <a:schemeClr val="bg1"/>
                </a:solidFill>
              </a:defRPr>
            </a:lvl2pPr>
            <a:lvl3pPr marL="685987" indent="0">
              <a:buNone/>
              <a:defRPr>
                <a:solidFill>
                  <a:schemeClr val="bg1"/>
                </a:solidFill>
              </a:defRPr>
            </a:lvl3pPr>
            <a:lvl4pPr marL="1028982" indent="0">
              <a:buNone/>
              <a:defRPr>
                <a:solidFill>
                  <a:schemeClr val="bg1"/>
                </a:solidFill>
              </a:defRPr>
            </a:lvl4pPr>
            <a:lvl5pPr marL="1371976" indent="0">
              <a:buNone/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sub-title Arial 24 point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E0A54B-CA70-1D48-88A3-267B0821351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87018" y="5588235"/>
            <a:ext cx="849064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51DA84F-43EE-1B4E-99D0-D18C0F8B5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441AFD-907C-4F4B-A62A-499AE5AB887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87018" y="5588235"/>
            <a:ext cx="849064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B4C4911-B05A-6743-ACE4-06231C4AB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6FC26A-38A1-044B-839E-3DD16007553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87018" y="5588235"/>
            <a:ext cx="849064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9E1BEC4-2EDD-1A41-9251-B5165532A8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on Squa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oad, outdoor, night&#10;&#10;Description automatically generated">
            <a:extLst>
              <a:ext uri="{FF2B5EF4-FFF2-40B4-BE49-F238E27FC236}">
                <a16:creationId xmlns:a16="http://schemas.microsoft.com/office/drawing/2014/main" id="{9F9F92E9-3A4A-8F40-AA93-E6749330E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3" t="1402" b="484"/>
          <a:stretch/>
        </p:blipFill>
        <p:spPr>
          <a:xfrm>
            <a:off x="234767" y="207290"/>
            <a:ext cx="9436467" cy="64434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AEE28B4-3D2F-0A4A-819C-F5BA4473C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17" y="943148"/>
            <a:ext cx="8490645" cy="1280057"/>
          </a:xfrm>
        </p:spPr>
        <p:txBody>
          <a:bodyPr lIns="0" tIns="0" rIns="0" bIns="0" anchor="ctr" anchorCtr="0">
            <a:normAutofit/>
          </a:bodyPr>
          <a:lstStyle>
            <a:lvl1pPr>
              <a:defRPr sz="3001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  <a:t>Presentation title Palatino 36 point</a:t>
            </a:r>
            <a:b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</a:br>
            <a:r>
              <a:rPr lang="en-GB" sz="2701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  <a:cs typeface="Arial" panose="020B0604020202020204" pitchFamily="34" charset="0"/>
              </a:rPr>
              <a:t>Additional line if required</a:t>
            </a:r>
            <a:endParaRPr lang="en-US" sz="2701" b="0" i="0">
              <a:solidFill>
                <a:schemeClr val="bg1"/>
              </a:solidFill>
              <a:latin typeface="Palatino Linotype" panose="02040502050505030304" pitchFamily="18" charset="0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202F8BEC-0357-BB41-BDA6-194B597A0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060" y="2338758"/>
            <a:ext cx="8490646" cy="5190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94" indent="0">
              <a:buNone/>
              <a:defRPr>
                <a:solidFill>
                  <a:schemeClr val="bg1"/>
                </a:solidFill>
              </a:defRPr>
            </a:lvl2pPr>
            <a:lvl3pPr marL="685987" indent="0">
              <a:buNone/>
              <a:defRPr>
                <a:solidFill>
                  <a:schemeClr val="bg1"/>
                </a:solidFill>
              </a:defRPr>
            </a:lvl3pPr>
            <a:lvl4pPr marL="1028982" indent="0">
              <a:buNone/>
              <a:defRPr>
                <a:solidFill>
                  <a:schemeClr val="bg1"/>
                </a:solidFill>
              </a:defRPr>
            </a:lvl4pPr>
            <a:lvl5pPr marL="1371976" indent="0">
              <a:buNone/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sub-title Arial 24 point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4D5D6A-4EDC-0A49-AB9E-319E4DA00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B1959B-64F6-B54A-B4F0-77E1E1D2F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20426F-65EA-9346-AD64-5AAFC0FA3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1348E2-615D-774B-8E4F-6810C7DD424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86060" y="2225818"/>
            <a:ext cx="849064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5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nion Squ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A4D5D6A-4EDC-0A49-AB9E-319E4DA00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B1959B-64F6-B54A-B4F0-77E1E1D2F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20426F-65EA-9346-AD64-5AAFC0FA3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D7FD35-8E8F-0047-854F-E28AB95ECFF2}"/>
              </a:ext>
            </a:extLst>
          </p:cNvPr>
          <p:cNvSpPr txBox="1"/>
          <p:nvPr userDrawn="1"/>
        </p:nvSpPr>
        <p:spPr>
          <a:xfrm>
            <a:off x="1222099" y="1546055"/>
            <a:ext cx="7461802" cy="30839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200" i="1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  <a:t>Sustainability</a:t>
            </a:r>
            <a:r>
              <a:rPr lang="en-GB" sz="7200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  <a:t> </a:t>
            </a:r>
            <a:br>
              <a:rPr lang="en-GB" sz="7200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GB" sz="7200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  <a:t>Institution </a:t>
            </a:r>
            <a:br>
              <a:rPr lang="en-GB" sz="7200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GB" sz="7200" kern="1200">
                <a:solidFill>
                  <a:schemeClr val="bg2"/>
                </a:solidFill>
                <a:effectLst>
                  <a:outerShdw blurRad="622300" algn="ctr" rotWithShape="0">
                    <a:srgbClr val="002060"/>
                  </a:outerShdw>
                </a:effectLst>
                <a:latin typeface="+mj-lt"/>
                <a:ea typeface="+mn-ea"/>
                <a:cs typeface="+mn-cs"/>
              </a:rPr>
              <a:t>of the Year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48F557-AA7B-6945-8EF3-D643C1DA50E6}"/>
              </a:ext>
            </a:extLst>
          </p:cNvPr>
          <p:cNvGrpSpPr/>
          <p:nvPr userDrawn="1"/>
        </p:nvGrpSpPr>
        <p:grpSpPr>
          <a:xfrm>
            <a:off x="2064571" y="4933403"/>
            <a:ext cx="5724886" cy="927185"/>
            <a:chOff x="3429758" y="4987547"/>
            <a:chExt cx="5284510" cy="927185"/>
          </a:xfrm>
        </p:grpSpPr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E399961-9D50-EF45-A73C-C8C4B64A60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29758" y="4987547"/>
              <a:ext cx="2666242" cy="927184"/>
            </a:xfrm>
            <a:prstGeom prst="rect">
              <a:avLst/>
            </a:prstGeom>
          </p:spPr>
        </p:pic>
        <p:pic>
          <p:nvPicPr>
            <p:cNvPr id="12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CDD9526-AEB1-4142-9EFC-43D2AA94AD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34369" y="4987548"/>
              <a:ext cx="2079899" cy="927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54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B9CF7B-3E2A-6D4F-86E6-40B9686A8B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2820490"/>
            <a:ext cx="6907008" cy="13883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5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Click to edit title Palatino 55pt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E29F0-5148-1148-904D-A673CA3A6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4061" y="473101"/>
            <a:ext cx="2250298" cy="105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1B980-45AF-4848-9303-34A07C140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58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8913DC-F6E1-0B4B-8DD3-CF981B4D0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483881"/>
            <a:ext cx="8632689" cy="53299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Main title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E3F4B2-F13C-C44A-BBE1-BA7B57C9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29" y="1225685"/>
            <a:ext cx="8646638" cy="5200680"/>
          </a:xfrm>
        </p:spPr>
        <p:txBody>
          <a:bodyPr lIns="0" tIns="0" rIns="0" bIns="0"/>
          <a:lstStyle>
            <a:lvl1pPr>
              <a:buFontTx/>
              <a:buNone/>
              <a:defRPr sz="1900" b="0" i="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  <a:lvl2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4pPr>
            <a:lvl5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D92A6-344B-9646-9286-B1395F165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 Two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6F921D-ECF1-6E45-8FE3-158719C0292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4729" y="1228336"/>
            <a:ext cx="4267692" cy="5204147"/>
          </a:xfrm>
        </p:spPr>
        <p:txBody>
          <a:bodyPr/>
          <a:lstStyle>
            <a:lvl1pPr>
              <a:defRPr b="1" baseline="0">
                <a:solidFill>
                  <a:srgbClr val="271E3D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06704-106D-0C47-8C2A-5EC9620EFE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25935"/>
            <a:ext cx="4267692" cy="5206549"/>
          </a:xfrm>
        </p:spPr>
        <p:txBody>
          <a:bodyPr/>
          <a:lstStyle>
            <a:lvl1pPr>
              <a:defRPr b="1" baseline="0">
                <a:solidFill>
                  <a:srgbClr val="271E3D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271E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E090FA5-931C-8740-809F-2420FFDB4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483881"/>
            <a:ext cx="8632689" cy="53299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Main title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3FC4EB-126A-ED45-884F-DC418F046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ff White"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4ACB09-6890-2C4A-89E1-81B0FA322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2820490"/>
            <a:ext cx="6907008" cy="13883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5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Click to edit title Palatino 55pt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6F3E63-1F6A-AE4C-B62A-3FE5455ED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0C6A5-3BED-9F43-A938-9FC53B2BA6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4061" y="473101"/>
            <a:ext cx="2250298" cy="10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83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ff White"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0148D1-BFE2-C74E-8602-61B3E12C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138" y="483881"/>
            <a:ext cx="8632689" cy="53299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/>
              <a:t>Main title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D153F9-BC75-1B45-96CA-D7DB2948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29" y="1225685"/>
            <a:ext cx="8646638" cy="5200680"/>
          </a:xfrm>
        </p:spPr>
        <p:txBody>
          <a:bodyPr lIns="0" tIns="0" rIns="0" bIns="0"/>
          <a:lstStyle>
            <a:lvl1pPr>
              <a:buFontTx/>
              <a:buNone/>
              <a:defRPr sz="1900" b="0" i="0" baseline="0">
                <a:solidFill>
                  <a:srgbClr val="271E3D"/>
                </a:solidFill>
                <a:latin typeface="Palatino Linotype" panose="02040502050505030304" pitchFamily="18" charset="0"/>
              </a:defRPr>
            </a:lvl1pPr>
            <a:lvl2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4pPr>
            <a:lvl5pPr>
              <a:buFontTx/>
              <a:buNone/>
              <a:defRPr sz="190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FB27F-B0BB-644A-93E2-4846525B6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8662" y="5454728"/>
            <a:ext cx="327338" cy="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8D8C93"/>
                </a:solidFill>
                <a:latin typeface="Palatino Linotype" panose="02040502050505030304" pitchFamily="18" charset="0"/>
              </a:defRPr>
            </a:lvl1pPr>
          </a:lstStyle>
          <a:p>
            <a:fld id="{E54BFB26-65E8-0746-AE1F-BB6A120F4B8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F6579A09-310B-C44E-BCE0-1A21A05A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8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577" rtl="0" eaLnBrk="1" latinLnBrk="0" hangingPunct="1">
        <a:lnSpc>
          <a:spcPct val="90000"/>
        </a:lnSpc>
        <a:spcBef>
          <a:spcPct val="0"/>
        </a:spcBef>
        <a:buNone/>
        <a:defRPr sz="3299" b="0" i="0" kern="1200">
          <a:solidFill>
            <a:schemeClr val="tx1"/>
          </a:solidFill>
          <a:latin typeface="Palatino Linotype" panose="02040502050505030304" pitchFamily="18" charset="0"/>
          <a:ea typeface="Palatino" pitchFamily="2" charset="77"/>
          <a:cs typeface="+mj-cs"/>
        </a:defRPr>
      </a:lvl1pPr>
    </p:titleStyle>
    <p:bodyStyle>
      <a:lvl1pPr marL="171395" indent="-171395" algn="l" defTabSz="6855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3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2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8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7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6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5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3" indent="-171395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77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5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3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1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8" algn="l" defTabSz="685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CA930-FA56-D3FA-C20E-D61C54AD5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75127"/>
              </p:ext>
            </p:extLst>
          </p:nvPr>
        </p:nvGraphicFramePr>
        <p:xfrm>
          <a:off x="180032" y="449434"/>
          <a:ext cx="9255368" cy="62744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89928">
                  <a:extLst>
                    <a:ext uri="{9D8B030D-6E8A-4147-A177-3AD203B41FA5}">
                      <a16:colId xmlns:a16="http://schemas.microsoft.com/office/drawing/2014/main" val="3202407214"/>
                    </a:ext>
                  </a:extLst>
                </a:gridCol>
                <a:gridCol w="2737756">
                  <a:extLst>
                    <a:ext uri="{9D8B030D-6E8A-4147-A177-3AD203B41FA5}">
                      <a16:colId xmlns:a16="http://schemas.microsoft.com/office/drawing/2014/main" val="3875143503"/>
                    </a:ext>
                  </a:extLst>
                </a:gridCol>
                <a:gridCol w="2313842">
                  <a:extLst>
                    <a:ext uri="{9D8B030D-6E8A-4147-A177-3AD203B41FA5}">
                      <a16:colId xmlns:a16="http://schemas.microsoft.com/office/drawing/2014/main" val="2902832484"/>
                    </a:ext>
                  </a:extLst>
                </a:gridCol>
                <a:gridCol w="2313842">
                  <a:extLst>
                    <a:ext uri="{9D8B030D-6E8A-4147-A177-3AD203B41FA5}">
                      <a16:colId xmlns:a16="http://schemas.microsoft.com/office/drawing/2014/main" val="1653363561"/>
                    </a:ext>
                  </a:extLst>
                </a:gridCol>
              </a:tblGrid>
              <a:tr h="7788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Categories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Minimum Requirements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(from September 2024)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Good Practice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(by September 2026)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Aspirational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(examples only)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1566096139"/>
                  </a:ext>
                </a:extLst>
              </a:tr>
              <a:tr h="549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Written Communication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</a:t>
                      </a:r>
                      <a:r>
                        <a:rPr lang="en-GB" sz="1200" err="1">
                          <a:effectLst/>
                        </a:rPr>
                        <a:t>eg</a:t>
                      </a:r>
                      <a:r>
                        <a:rPr lang="en-GB" sz="1200">
                          <a:effectLst/>
                        </a:rPr>
                        <a:t> email and Power Point slides)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Staff respond to student email requests within 5 working days.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Activate out-of-office responses during university working days when you are not available, letting students know who to contact in your absence and when you are expected to return.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Sans Serif font such as Arial, Calibri, Comic Sans, Tahoma, or Verdana, ordinarily with a minimum font size of 12.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Highlight key words/phrases in bold.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Minimise the use of italics, underlines, and capitalisation of whole words.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headings and sub-headings to break up text. These should be included in bold.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using centred or justified text.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Write in plain language, as concise as possible, using bullet points or numbering where relevant and avoid long paragraphs.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Embed alternative text into figures, tables, and images. </a:t>
                      </a: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Strong recommendation to add preferred pronouns and typical working pattern to your signature.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 150% spacing between lines and paragraphs.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single colour backgrounds.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appropriate contrast between backgrounds and text, avoiding black on white.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long web links and make them meaningful, so that students know where the link will take them.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having too much text on presentation material such as Power Point slides. </a:t>
                      </a: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 an audio name badge to your email signature. </a:t>
                      </a: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30229836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218A01-2A7E-7A07-FB83-B036784A9D6A}"/>
              </a:ext>
            </a:extLst>
          </p:cNvPr>
          <p:cNvSpPr txBox="1"/>
          <p:nvPr/>
        </p:nvSpPr>
        <p:spPr>
          <a:xfrm>
            <a:off x="180032" y="80102"/>
            <a:ext cx="370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Communicating with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CD9C3-8826-8C38-CC37-8354626E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371" y="10877"/>
            <a:ext cx="793018" cy="3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64D87-5C95-D574-0323-44F2188B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7A535C-E16C-A837-2CFA-3E435705E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95756"/>
              </p:ext>
            </p:extLst>
          </p:nvPr>
        </p:nvGraphicFramePr>
        <p:xfrm>
          <a:off x="180032" y="449434"/>
          <a:ext cx="9265416" cy="52707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16354">
                  <a:extLst>
                    <a:ext uri="{9D8B030D-6E8A-4147-A177-3AD203B41FA5}">
                      <a16:colId xmlns:a16="http://schemas.microsoft.com/office/drawing/2014/main" val="3202407214"/>
                    </a:ext>
                  </a:extLst>
                </a:gridCol>
                <a:gridCol w="2316354">
                  <a:extLst>
                    <a:ext uri="{9D8B030D-6E8A-4147-A177-3AD203B41FA5}">
                      <a16:colId xmlns:a16="http://schemas.microsoft.com/office/drawing/2014/main" val="3875143503"/>
                    </a:ext>
                  </a:extLst>
                </a:gridCol>
                <a:gridCol w="2316354">
                  <a:extLst>
                    <a:ext uri="{9D8B030D-6E8A-4147-A177-3AD203B41FA5}">
                      <a16:colId xmlns:a16="http://schemas.microsoft.com/office/drawing/2014/main" val="2902832484"/>
                    </a:ext>
                  </a:extLst>
                </a:gridCol>
                <a:gridCol w="2316354">
                  <a:extLst>
                    <a:ext uri="{9D8B030D-6E8A-4147-A177-3AD203B41FA5}">
                      <a16:colId xmlns:a16="http://schemas.microsoft.com/office/drawing/2014/main" val="1653363561"/>
                    </a:ext>
                  </a:extLst>
                </a:gridCol>
              </a:tblGrid>
              <a:tr h="9525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Categories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Minimum Requirements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(from September 2024)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Good Practice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(by September 2026)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Aspirational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(examples only)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1566096139"/>
                  </a:ext>
                </a:extLst>
              </a:tr>
              <a:tr h="373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Live Communication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</a:t>
                      </a:r>
                      <a:r>
                        <a:rPr lang="en-GB" sz="1200" err="1">
                          <a:effectLst/>
                        </a:rPr>
                        <a:t>eg</a:t>
                      </a:r>
                      <a:r>
                        <a:rPr lang="en-GB" sz="1200">
                          <a:effectLst/>
                        </a:rPr>
                        <a:t> face to face)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 Face the student(s) and avoid covering your face to allow lip reading.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Pace your delivery.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 patient and repeat key pieces of information.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Look and/or speak directly to the student rather than communicating with them through an assistant or companion if present.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When communicating with a person who has difficulty speaking, be patient and provide them with time to complete their sentences. Do not finish sentences for them.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Use reflective listening skills: ask open questions, summarise what the other person has said or asked to ensure correct comprehension.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When communicating to more than one person, repeat students’ questions and comments to ensure everyone has heard.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When speaking to a person who uses a wheelchair or crutches, pull up a chair to put yourself at eye level. 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20708423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92784A-2F56-C7DF-EFC2-5F1BF4129EDB}"/>
              </a:ext>
            </a:extLst>
          </p:cNvPr>
          <p:cNvSpPr txBox="1"/>
          <p:nvPr/>
        </p:nvSpPr>
        <p:spPr>
          <a:xfrm>
            <a:off x="180031" y="80102"/>
            <a:ext cx="333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Communicating with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D80D3-6CF2-5795-4E5D-FE045D34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371" y="10877"/>
            <a:ext cx="793018" cy="3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4637-67C7-12F3-7899-81BDC7CE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AA1551-2DC4-AC06-7659-CE6D8CB87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21112"/>
              </p:ext>
            </p:extLst>
          </p:nvPr>
        </p:nvGraphicFramePr>
        <p:xfrm>
          <a:off x="180032" y="449434"/>
          <a:ext cx="9174980" cy="61329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53935">
                  <a:extLst>
                    <a:ext uri="{9D8B030D-6E8A-4147-A177-3AD203B41FA5}">
                      <a16:colId xmlns:a16="http://schemas.microsoft.com/office/drawing/2014/main" val="3202407214"/>
                    </a:ext>
                  </a:extLst>
                </a:gridCol>
                <a:gridCol w="2633555">
                  <a:extLst>
                    <a:ext uri="{9D8B030D-6E8A-4147-A177-3AD203B41FA5}">
                      <a16:colId xmlns:a16="http://schemas.microsoft.com/office/drawing/2014/main" val="3875143503"/>
                    </a:ext>
                  </a:extLst>
                </a:gridCol>
                <a:gridCol w="2293745">
                  <a:extLst>
                    <a:ext uri="{9D8B030D-6E8A-4147-A177-3AD203B41FA5}">
                      <a16:colId xmlns:a16="http://schemas.microsoft.com/office/drawing/2014/main" val="2902832484"/>
                    </a:ext>
                  </a:extLst>
                </a:gridCol>
                <a:gridCol w="2293745">
                  <a:extLst>
                    <a:ext uri="{9D8B030D-6E8A-4147-A177-3AD203B41FA5}">
                      <a16:colId xmlns:a16="http://schemas.microsoft.com/office/drawing/2014/main" val="1653363561"/>
                    </a:ext>
                  </a:extLst>
                </a:gridCol>
              </a:tblGrid>
              <a:tr h="6442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Categories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Benchmark: Minimum Requirements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(from September 2024)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Benchmark: Good Practice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(by September 2026)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Benchmark: Aspirational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(examples only)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1566096139"/>
                  </a:ext>
                </a:extLst>
              </a:tr>
              <a:tr h="25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Programme Director/Lead 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students at the beginning of each semester and let them know how to contact you. 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 town hall events mid-semester to check-in with your students and provide an opportunity for them to provide feedback. </a:t>
                      </a: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students returning from a break in their studies, such as those returning from a leave of absence or placement, to welcome them back and offer a face-to-face meeting to help with transitions. </a:t>
                      </a: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students prior to any breaks in their study such as before the winter or spring breaks or before taking a leave of absence to wish them well and provide any additional information or personal reflections.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3042279138"/>
                  </a:ext>
                </a:extLst>
              </a:tr>
              <a:tr h="25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Module Manager/Lead </a:t>
                      </a: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students to the module and provide contact details for all members of the teaching team.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endParaRPr lang="en-GB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all teaching materials are fully accessible, editable, and released at least 48 hours in advance.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Reach out to students who may have failed a component or been offered another assessment opportunity to offer reassurance, clarify next steps and signpost to Academic Mentor and Student Services.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159" marR="21159" marT="0" marB="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out KLE announcements to students at the beginning of each week to remind them what is happening that week.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GB" sz="1200" b="1" i="0" kern="1200" dirty="0">
                          <a:solidFill>
                            <a:srgbClr val="28254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an indicative timeline for activities, including guidance on approximately how long students should typically spend writing up notes and working on assessment.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endParaRPr lang="en-GB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Celebrate student success by contacting students who have excelled.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9" marR="21159" marT="0" marB="0"/>
                </a:tc>
                <a:extLst>
                  <a:ext uri="{0D108BD9-81ED-4DB2-BD59-A6C34878D82A}">
                    <a16:rowId xmlns:a16="http://schemas.microsoft.com/office/drawing/2014/main" val="1164124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375B57-3EF2-40C1-EEB6-DE81B0D15A2B}"/>
              </a:ext>
            </a:extLst>
          </p:cNvPr>
          <p:cNvSpPr txBox="1"/>
          <p:nvPr/>
        </p:nvSpPr>
        <p:spPr>
          <a:xfrm>
            <a:off x="180032" y="80102"/>
            <a:ext cx="329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Communicating with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4669C-8AEA-2A45-8B46-9DE1EEC7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371" y="10877"/>
            <a:ext cx="793018" cy="3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4947"/>
      </p:ext>
    </p:extLst>
  </p:cSld>
  <p:clrMapOvr>
    <a:masterClrMapping/>
  </p:clrMapOvr>
</p:sld>
</file>

<file path=ppt/theme/theme1.xml><?xml version="1.0" encoding="utf-8"?>
<a:theme xmlns:a="http://schemas.openxmlformats.org/drawingml/2006/main" name="keeletheme-widescreen">
  <a:themeElements>
    <a:clrScheme name="Keele Colours">
      <a:dk1>
        <a:srgbClr val="282541"/>
      </a:dk1>
      <a:lt1>
        <a:srgbClr val="FEFFFE"/>
      </a:lt1>
      <a:dk2>
        <a:srgbClr val="282541"/>
      </a:dk2>
      <a:lt2>
        <a:srgbClr val="FEFFFE"/>
      </a:lt2>
      <a:accent1>
        <a:srgbClr val="342A4E"/>
      </a:accent1>
      <a:accent2>
        <a:srgbClr val="5D566D"/>
      </a:accent2>
      <a:accent3>
        <a:srgbClr val="938E9E"/>
      </a:accent3>
      <a:accent4>
        <a:srgbClr val="EDCE28"/>
      </a:accent4>
      <a:accent5>
        <a:srgbClr val="DC3719"/>
      </a:accent5>
      <a:accent6>
        <a:srgbClr val="47AE65"/>
      </a:accent6>
      <a:hlink>
        <a:srgbClr val="665D78"/>
      </a:hlink>
      <a:folHlink>
        <a:srgbClr val="655E77"/>
      </a:folHlink>
    </a:clrScheme>
    <a:fontScheme name="Keele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eletheme-widescreen" id="{ED877600-EBE8-0F47-B29E-7D88887687C3}" vid="{9AA46253-BB01-0A46-B354-D8C3ABC1E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1d98a3-0498-4809-b7e1-4872d21c9bc4" xsi:nil="true"/>
    <lcf76f155ced4ddcb4097134ff3c332f xmlns="dda9d3fb-4095-46d5-aa6a-7b08e28009f0">
      <Terms xmlns="http://schemas.microsoft.com/office/infopath/2007/PartnerControls"/>
    </lcf76f155ced4ddcb4097134ff3c332f>
    <GraduateAttributes xmlns="dda9d3fb-4095-46d5-aa6a-7b08e28009f0" xsi:nil="true"/>
    <CurriculumExpectations xmlns="dda9d3fb-4095-46d5-aa6a-7b08e28009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F280FDB2FCF41BDA09C9D548978D7" ma:contentTypeVersion="21" ma:contentTypeDescription="Create a new document." ma:contentTypeScope="" ma:versionID="3e78a8da1aa96d62e8fedaaafd587124">
  <xsd:schema xmlns:xsd="http://www.w3.org/2001/XMLSchema" xmlns:xs="http://www.w3.org/2001/XMLSchema" xmlns:p="http://schemas.microsoft.com/office/2006/metadata/properties" xmlns:ns2="dda9d3fb-4095-46d5-aa6a-7b08e28009f0" xmlns:ns3="fa1d98a3-0498-4809-b7e1-4872d21c9bc4" targetNamespace="http://schemas.microsoft.com/office/2006/metadata/properties" ma:root="true" ma:fieldsID="e20670c4e931933b83ee60ec8fa21973" ns2:_="" ns3:_="">
    <xsd:import namespace="dda9d3fb-4095-46d5-aa6a-7b08e28009f0"/>
    <xsd:import namespace="fa1d98a3-0498-4809-b7e1-4872d21c9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GraduateAttributes" minOccurs="0"/>
                <xsd:element ref="ns2:CurriculumExpectat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9d3fb-4095-46d5-aa6a-7b08e2800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d5989-7fff-46ea-aeef-f8575643eb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GraduateAttributes" ma:index="26" nillable="true" ma:displayName="Graduate Attributes" ma:format="Dropdown" ma:internalName="GraduateAttribut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 Expertise"/>
                        <xsd:enumeration value="Professional Skills"/>
                        <xsd:enumeration value="Social &amp; Ethical Responsibility"/>
                        <xsd:enumeration value="Personal Effectivenes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urriculumExpectations" ma:index="27" nillable="true" ma:displayName="Curriculum Expectations" ma:format="Dropdown" ma:internalName="CurriculumExpectatio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clusivity"/>
                    <xsd:enumeration value="Digital Capability"/>
                    <xsd:enumeration value="External Engagement"/>
                    <xsd:enumeration value="Active Learn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d98a3-0498-4809-b7e1-4872d21c9b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8559dd-25ae-4595-aace-05e0963994a9}" ma:internalName="TaxCatchAll" ma:showField="CatchAllData" ma:web="fa1d98a3-0498-4809-b7e1-4872d21c9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C7C10-787C-438C-83F9-D4735B3AC646}">
  <ds:schemaRefs>
    <ds:schemaRef ds:uri="8c782783-32b0-4dcc-b311-37def6eee61e"/>
    <ds:schemaRef ds:uri="dd29aa29-5ec4-41d6-a8f0-1c0d3d335484"/>
    <ds:schemaRef ds:uri="dda9d3fb-4095-46d5-aa6a-7b08e28009f0"/>
    <ds:schemaRef ds:uri="fa1d98a3-0498-4809-b7e1-4872d21c9b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C44C14-A229-44B2-8FB3-EA92AA79EF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A488E-E873-4EA8-A3DB-A95A2FE18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a9d3fb-4095-46d5-aa6a-7b08e28009f0"/>
    <ds:schemaRef ds:uri="fa1d98a3-0498-4809-b7e1-4872d21c9b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A4 Paper (210x297 mm)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keeletheme-widescreen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Belford</dc:creator>
  <cp:revision>4</cp:revision>
  <dcterms:created xsi:type="dcterms:W3CDTF">2021-03-17T15:09:57Z</dcterms:created>
  <dcterms:modified xsi:type="dcterms:W3CDTF">2025-11-12T09:56:33Z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0x010100A09F280FDB2FCF41BDA09C9D548978D7</vt:lpwstr>
  </property>
  <property fmtid="{D5CDD505-2E9C-101B-9397-08002B2CF9AE}" pid="3" name="Order">
    <vt:r8>139400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